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4" r:id="rId2"/>
    <p:sldId id="296" r:id="rId3"/>
    <p:sldId id="293" r:id="rId4"/>
    <p:sldId id="292" r:id="rId5"/>
    <p:sldId id="294" r:id="rId6"/>
    <p:sldId id="260" r:id="rId7"/>
    <p:sldId id="263" r:id="rId8"/>
    <p:sldId id="264" r:id="rId9"/>
    <p:sldId id="265" r:id="rId10"/>
    <p:sldId id="266" r:id="rId11"/>
    <p:sldId id="269" r:id="rId12"/>
    <p:sldId id="288" r:id="rId13"/>
    <p:sldId id="271" r:id="rId14"/>
    <p:sldId id="272" r:id="rId15"/>
    <p:sldId id="273" r:id="rId16"/>
    <p:sldId id="274" r:id="rId17"/>
    <p:sldId id="275" r:id="rId18"/>
    <p:sldId id="276" r:id="rId19"/>
    <p:sldId id="279" r:id="rId20"/>
    <p:sldId id="280" r:id="rId21"/>
    <p:sldId id="281" r:id="rId22"/>
    <p:sldId id="282" r:id="rId23"/>
    <p:sldId id="283" r:id="rId24"/>
    <p:sldId id="298" r:id="rId25"/>
    <p:sldId id="286" r:id="rId26"/>
  </p:sldIdLst>
  <p:sldSz cx="7772400" cy="1006475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2982"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CB762AA-F7FC-4083-9903-2876A1956666}" type="datetimeFigureOut">
              <a:rPr lang="en-US" smtClean="0"/>
              <a:t>8/12/2020</a:t>
            </a:fld>
            <a:endParaRPr lang="en-US"/>
          </a:p>
        </p:txBody>
      </p:sp>
      <p:sp>
        <p:nvSpPr>
          <p:cNvPr id="4" name="Slide Image Placeholder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A58FC33-B4A0-452E-BC44-FA9E18D197DB}" type="slidenum">
              <a:rPr lang="en-US" smtClean="0"/>
              <a:t>‹#›</a:t>
            </a:fld>
            <a:endParaRPr lang="en-US"/>
          </a:p>
        </p:txBody>
      </p:sp>
    </p:spTree>
    <p:extLst>
      <p:ext uri="{BB962C8B-B14F-4D97-AF65-F5344CB8AC3E}">
        <p14:creationId xmlns:p14="http://schemas.microsoft.com/office/powerpoint/2010/main" val="1947743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20072"/>
            <a:ext cx="6606540" cy="211359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6260"/>
            <a:ext cx="5440680" cy="251618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8/12/2020</a:t>
            </a:fld>
            <a:endParaRPr lang="en-US"/>
          </a:p>
        </p:txBody>
      </p:sp>
      <p:sp>
        <p:nvSpPr>
          <p:cNvPr id="6" name="Holder 6"/>
          <p:cNvSpPr>
            <a:spLocks noGrp="1"/>
          </p:cNvSpPr>
          <p:nvPr>
            <p:ph type="sldNum" sz="quarter" idx="7"/>
          </p:nvPr>
        </p:nvSpPr>
        <p:spPr/>
        <p:txBody>
          <a:bodyPr lIns="0" tIns="0" rIns="0" bIns="0"/>
          <a:lstStyle>
            <a:lvl1pPr>
              <a:defRPr sz="1100" b="0" i="0">
                <a:solidFill>
                  <a:schemeClr val="tx1"/>
                </a:solidFill>
                <a:latin typeface="Times New Roman"/>
                <a:cs typeface="Times New Roman"/>
              </a:defRPr>
            </a:lvl1pPr>
          </a:lstStyle>
          <a:p>
            <a:pPr marL="25400">
              <a:lnSpc>
                <a:spcPts val="1305"/>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7772399" cy="10058399"/>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603504" y="7101840"/>
            <a:ext cx="6589775" cy="1575815"/>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750" b="1" i="0" u="heavy">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8/12/2020</a:t>
            </a:fld>
            <a:endParaRPr lang="en-US"/>
          </a:p>
        </p:txBody>
      </p:sp>
      <p:sp>
        <p:nvSpPr>
          <p:cNvPr id="6" name="Holder 6"/>
          <p:cNvSpPr>
            <a:spLocks noGrp="1"/>
          </p:cNvSpPr>
          <p:nvPr>
            <p:ph type="sldNum" sz="quarter" idx="7"/>
          </p:nvPr>
        </p:nvSpPr>
        <p:spPr/>
        <p:txBody>
          <a:bodyPr lIns="0" tIns="0" rIns="0" bIns="0"/>
          <a:lstStyle>
            <a:lvl1pPr>
              <a:defRPr sz="1100" b="0" i="0">
                <a:solidFill>
                  <a:schemeClr val="tx1"/>
                </a:solidFill>
                <a:latin typeface="Times New Roman"/>
                <a:cs typeface="Times New Roman"/>
              </a:defRPr>
            </a:lvl1pPr>
          </a:lstStyle>
          <a:p>
            <a:pPr marL="25400">
              <a:lnSpc>
                <a:spcPts val="1305"/>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50" b="1" i="0" u="heavy">
                <a:solidFill>
                  <a:schemeClr val="bg1"/>
                </a:solidFill>
                <a:latin typeface="Calibri"/>
                <a:cs typeface="Calibri"/>
              </a:defRPr>
            </a:lvl1pPr>
          </a:lstStyle>
          <a:p>
            <a:endParaRPr/>
          </a:p>
        </p:txBody>
      </p:sp>
      <p:sp>
        <p:nvSpPr>
          <p:cNvPr id="3" name="Holder 3"/>
          <p:cNvSpPr>
            <a:spLocks noGrp="1"/>
          </p:cNvSpPr>
          <p:nvPr>
            <p:ph sz="half" idx="2"/>
          </p:nvPr>
        </p:nvSpPr>
        <p:spPr>
          <a:xfrm>
            <a:off x="388620" y="2314892"/>
            <a:ext cx="3380994" cy="664273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4892"/>
            <a:ext cx="3380994" cy="664273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8/12/2020</a:t>
            </a:fld>
            <a:endParaRPr lang="en-US"/>
          </a:p>
        </p:txBody>
      </p:sp>
      <p:sp>
        <p:nvSpPr>
          <p:cNvPr id="7" name="Holder 7"/>
          <p:cNvSpPr>
            <a:spLocks noGrp="1"/>
          </p:cNvSpPr>
          <p:nvPr>
            <p:ph type="sldNum" sz="quarter" idx="7"/>
          </p:nvPr>
        </p:nvSpPr>
        <p:spPr/>
        <p:txBody>
          <a:bodyPr lIns="0" tIns="0" rIns="0" bIns="0"/>
          <a:lstStyle>
            <a:lvl1pPr>
              <a:defRPr sz="1100" b="0" i="0">
                <a:solidFill>
                  <a:schemeClr val="tx1"/>
                </a:solidFill>
                <a:latin typeface="Times New Roman"/>
                <a:cs typeface="Times New Roman"/>
              </a:defRPr>
            </a:lvl1pPr>
          </a:lstStyle>
          <a:p>
            <a:pPr marL="25400">
              <a:lnSpc>
                <a:spcPts val="1305"/>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50" b="1" i="0" u="heavy">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8/12/2020</a:t>
            </a:fld>
            <a:endParaRPr lang="en-US"/>
          </a:p>
        </p:txBody>
      </p:sp>
      <p:sp>
        <p:nvSpPr>
          <p:cNvPr id="5" name="Holder 5"/>
          <p:cNvSpPr>
            <a:spLocks noGrp="1"/>
          </p:cNvSpPr>
          <p:nvPr>
            <p:ph type="sldNum" sz="quarter" idx="7"/>
          </p:nvPr>
        </p:nvSpPr>
        <p:spPr/>
        <p:txBody>
          <a:bodyPr lIns="0" tIns="0" rIns="0" bIns="0"/>
          <a:lstStyle>
            <a:lvl1pPr>
              <a:defRPr sz="1100" b="0" i="0">
                <a:solidFill>
                  <a:schemeClr val="tx1"/>
                </a:solidFill>
                <a:latin typeface="Times New Roman"/>
                <a:cs typeface="Times New Roman"/>
              </a:defRPr>
            </a:lvl1pPr>
          </a:lstStyle>
          <a:p>
            <a:pPr marL="25400">
              <a:lnSpc>
                <a:spcPts val="1305"/>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8/12/2020</a:t>
            </a:fld>
            <a:endParaRPr lang="en-US"/>
          </a:p>
        </p:txBody>
      </p:sp>
      <p:sp>
        <p:nvSpPr>
          <p:cNvPr id="4" name="Holder 4"/>
          <p:cNvSpPr>
            <a:spLocks noGrp="1"/>
          </p:cNvSpPr>
          <p:nvPr>
            <p:ph type="sldNum" sz="quarter" idx="7"/>
          </p:nvPr>
        </p:nvSpPr>
        <p:spPr/>
        <p:txBody>
          <a:bodyPr lIns="0" tIns="0" rIns="0" bIns="0"/>
          <a:lstStyle>
            <a:lvl1pPr>
              <a:defRPr sz="1100" b="0" i="0">
                <a:solidFill>
                  <a:schemeClr val="tx1"/>
                </a:solidFill>
                <a:latin typeface="Times New Roman"/>
                <a:cs typeface="Times New Roman"/>
              </a:defRPr>
            </a:lvl1pPr>
          </a:lstStyle>
          <a:p>
            <a:pPr marL="25400">
              <a:lnSpc>
                <a:spcPts val="1305"/>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188730" y="107724"/>
            <a:ext cx="3394938" cy="810260"/>
          </a:xfrm>
          <a:prstGeom prst="rect">
            <a:avLst/>
          </a:prstGeom>
        </p:spPr>
        <p:txBody>
          <a:bodyPr wrap="square" lIns="0" tIns="0" rIns="0" bIns="0">
            <a:spAutoFit/>
          </a:bodyPr>
          <a:lstStyle>
            <a:lvl1pPr>
              <a:defRPr sz="3750" b="1" i="0" u="heavy">
                <a:solidFill>
                  <a:schemeClr val="bg1"/>
                </a:solidFill>
                <a:latin typeface="Calibri"/>
                <a:cs typeface="Calibri"/>
              </a:defRPr>
            </a:lvl1pPr>
          </a:lstStyle>
          <a:p>
            <a:endParaRPr/>
          </a:p>
        </p:txBody>
      </p:sp>
      <p:sp>
        <p:nvSpPr>
          <p:cNvPr id="3" name="Holder 3"/>
          <p:cNvSpPr>
            <a:spLocks noGrp="1"/>
          </p:cNvSpPr>
          <p:nvPr>
            <p:ph type="body" idx="1"/>
          </p:nvPr>
        </p:nvSpPr>
        <p:spPr>
          <a:xfrm>
            <a:off x="388620" y="2314892"/>
            <a:ext cx="6995160" cy="664273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2616" y="9360218"/>
            <a:ext cx="2487168" cy="50323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60218"/>
            <a:ext cx="1787652" cy="50323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8/12/2020</a:t>
            </a:fld>
            <a:endParaRPr lang="en-US"/>
          </a:p>
        </p:txBody>
      </p:sp>
      <p:sp>
        <p:nvSpPr>
          <p:cNvPr id="6" name="Holder 6"/>
          <p:cNvSpPr>
            <a:spLocks noGrp="1"/>
          </p:cNvSpPr>
          <p:nvPr>
            <p:ph type="sldNum" sz="quarter" idx="7"/>
          </p:nvPr>
        </p:nvSpPr>
        <p:spPr>
          <a:xfrm>
            <a:off x="3776979" y="9771406"/>
            <a:ext cx="191135" cy="180975"/>
          </a:xfrm>
          <a:prstGeom prst="rect">
            <a:avLst/>
          </a:prstGeom>
        </p:spPr>
        <p:txBody>
          <a:bodyPr wrap="square" lIns="0" tIns="0" rIns="0" bIns="0">
            <a:spAutoFit/>
          </a:bodyPr>
          <a:lstStyle>
            <a:lvl1pPr>
              <a:defRPr sz="1100" b="0" i="0">
                <a:solidFill>
                  <a:schemeClr val="tx1"/>
                </a:solidFill>
                <a:latin typeface="Times New Roman"/>
                <a:cs typeface="Times New Roman"/>
              </a:defRPr>
            </a:lvl1pPr>
          </a:lstStyle>
          <a:p>
            <a:pPr marL="25400">
              <a:lnSpc>
                <a:spcPts val="1305"/>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bisd.us/"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hyperlink" Target="http://www.bisd.u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http://www.bisd.us/"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bisd.us/" TargetMode="External"/><Relationship Id="rId1" Type="http://schemas.openxmlformats.org/officeDocument/2006/relationships/slideLayout" Target="../slideLayouts/slideLayout5.xml"/><Relationship Id="rId4" Type="http://schemas.openxmlformats.org/officeDocument/2006/relationships/hyperlink" Target="mailto:rampark@bisd.u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403602"/>
            <a:ext cx="6606540" cy="577081"/>
          </a:xfrm>
        </p:spPr>
        <p:txBody>
          <a:bodyPr/>
          <a:lstStyle/>
          <a:p>
            <a:pPr algn="ctr"/>
            <a:r>
              <a:rPr lang="en-US" dirty="0">
                <a:solidFill>
                  <a:schemeClr val="tx1"/>
                </a:solidFill>
              </a:rPr>
              <a:t>2020-2021 Disciplinary Updates</a:t>
            </a:r>
          </a:p>
        </p:txBody>
      </p:sp>
      <p:sp>
        <p:nvSpPr>
          <p:cNvPr id="3" name="Subtitle 2"/>
          <p:cNvSpPr>
            <a:spLocks noGrp="1"/>
          </p:cNvSpPr>
          <p:nvPr>
            <p:ph type="subTitle" idx="4"/>
          </p:nvPr>
        </p:nvSpPr>
        <p:spPr>
          <a:xfrm>
            <a:off x="1295400" y="8994775"/>
            <a:ext cx="5440680" cy="553998"/>
          </a:xfrm>
        </p:spPr>
        <p:txBody>
          <a:bodyPr/>
          <a:lstStyle/>
          <a:p>
            <a:pPr algn="ctr"/>
            <a:r>
              <a:rPr lang="en-US" dirty="0"/>
              <a:t>As per the 86</a:t>
            </a:r>
            <a:r>
              <a:rPr lang="en-US" baseline="30000" dirty="0"/>
              <a:t>th</a:t>
            </a:r>
            <a:r>
              <a:rPr lang="en-US" dirty="0"/>
              <a:t> Texas Legislative Session ending in June 2020.</a:t>
            </a:r>
          </a:p>
        </p:txBody>
      </p:sp>
      <p:pic>
        <p:nvPicPr>
          <p:cNvPr id="1026" name="Picture 2" descr="BISD confirms district employee tests positive for COVID-19 | KVEO-T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5346" y="460375"/>
            <a:ext cx="4541708" cy="2565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e Need To Reassess School Discipline | Shanker Institu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6109" y="4958376"/>
            <a:ext cx="5400182" cy="3039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884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4736" y="457200"/>
            <a:ext cx="6793230" cy="154305"/>
          </a:xfrm>
          <a:prstGeom prst="rect">
            <a:avLst/>
          </a:prstGeom>
          <a:solidFill>
            <a:srgbClr val="FFFF00"/>
          </a:solidFill>
        </p:spPr>
        <p:txBody>
          <a:bodyPr vert="horz" wrap="square" lIns="0" tIns="0" rIns="0" bIns="0" rtlCol="0">
            <a:spAutoFit/>
          </a:bodyPr>
          <a:lstStyle/>
          <a:p>
            <a:pPr>
              <a:lnSpc>
                <a:spcPts val="1160"/>
              </a:lnSpc>
            </a:pPr>
            <a:r>
              <a:rPr sz="1050" dirty="0">
                <a:latin typeface="Times New Roman"/>
                <a:cs typeface="Times New Roman"/>
              </a:rPr>
              <a:t>See</a:t>
            </a:r>
            <a:r>
              <a:rPr sz="1050" spc="25" dirty="0">
                <a:latin typeface="Times New Roman"/>
                <a:cs typeface="Times New Roman"/>
              </a:rPr>
              <a:t> </a:t>
            </a:r>
            <a:r>
              <a:rPr sz="1050" dirty="0">
                <a:latin typeface="Times New Roman"/>
                <a:cs typeface="Times New Roman"/>
              </a:rPr>
              <a:t>–</a:t>
            </a:r>
            <a:r>
              <a:rPr sz="1050" spc="10" dirty="0">
                <a:latin typeface="Times New Roman"/>
                <a:cs typeface="Times New Roman"/>
              </a:rPr>
              <a:t> </a:t>
            </a:r>
            <a:r>
              <a:rPr sz="1050" b="1" spc="-5" dirty="0">
                <a:latin typeface="Times New Roman"/>
                <a:cs typeface="Times New Roman"/>
              </a:rPr>
              <a:t>DEAP</a:t>
            </a:r>
            <a:r>
              <a:rPr sz="1050" b="1" spc="25" dirty="0">
                <a:latin typeface="Times New Roman"/>
                <a:cs typeface="Times New Roman"/>
              </a:rPr>
              <a:t> </a:t>
            </a:r>
            <a:r>
              <a:rPr sz="1050" b="1" dirty="0">
                <a:latin typeface="Times New Roman"/>
                <a:cs typeface="Times New Roman"/>
              </a:rPr>
              <a:t>–</a:t>
            </a:r>
            <a:r>
              <a:rPr sz="1050" b="1" spc="25" dirty="0">
                <a:latin typeface="Times New Roman"/>
                <a:cs typeface="Times New Roman"/>
              </a:rPr>
              <a:t> </a:t>
            </a:r>
            <a:r>
              <a:rPr sz="1050" b="1" spc="-5" dirty="0">
                <a:latin typeface="Times New Roman"/>
                <a:cs typeface="Times New Roman"/>
              </a:rPr>
              <a:t>Restrictions</a:t>
            </a:r>
            <a:r>
              <a:rPr sz="1050" b="1" spc="25" dirty="0">
                <a:latin typeface="Times New Roman"/>
                <a:cs typeface="Times New Roman"/>
              </a:rPr>
              <a:t> </a:t>
            </a:r>
            <a:r>
              <a:rPr sz="1050" b="1" dirty="0">
                <a:latin typeface="Times New Roman"/>
                <a:cs typeface="Times New Roman"/>
              </a:rPr>
              <a:t>during</a:t>
            </a:r>
            <a:r>
              <a:rPr sz="1050" b="1" spc="10" dirty="0">
                <a:latin typeface="Times New Roman"/>
                <a:cs typeface="Times New Roman"/>
              </a:rPr>
              <a:t> </a:t>
            </a:r>
            <a:r>
              <a:rPr sz="1050" b="1" spc="-5" dirty="0">
                <a:latin typeface="Times New Roman"/>
                <a:cs typeface="Times New Roman"/>
              </a:rPr>
              <a:t>Placement</a:t>
            </a:r>
            <a:r>
              <a:rPr sz="1050" b="1" spc="25" dirty="0">
                <a:latin typeface="Times New Roman"/>
                <a:cs typeface="Times New Roman"/>
              </a:rPr>
              <a:t> </a:t>
            </a:r>
            <a:r>
              <a:rPr sz="1050" dirty="0">
                <a:latin typeface="Times New Roman"/>
                <a:cs typeface="Times New Roman"/>
              </a:rPr>
              <a:t>on</a:t>
            </a:r>
            <a:r>
              <a:rPr sz="1050" spc="25" dirty="0">
                <a:latin typeface="Times New Roman"/>
                <a:cs typeface="Times New Roman"/>
              </a:rPr>
              <a:t> </a:t>
            </a:r>
            <a:r>
              <a:rPr sz="1050" dirty="0">
                <a:latin typeface="Times New Roman"/>
                <a:cs typeface="Times New Roman"/>
              </a:rPr>
              <a:t>page</a:t>
            </a:r>
            <a:r>
              <a:rPr sz="1050" spc="10" dirty="0">
                <a:latin typeface="Times New Roman"/>
                <a:cs typeface="Times New Roman"/>
              </a:rPr>
              <a:t> </a:t>
            </a:r>
            <a:r>
              <a:rPr sz="1050" dirty="0">
                <a:latin typeface="Times New Roman"/>
                <a:cs typeface="Times New Roman"/>
              </a:rPr>
              <a:t>15,</a:t>
            </a:r>
            <a:r>
              <a:rPr sz="1050" spc="25" dirty="0">
                <a:latin typeface="Times New Roman"/>
                <a:cs typeface="Times New Roman"/>
              </a:rPr>
              <a:t> </a:t>
            </a:r>
            <a:r>
              <a:rPr sz="1050" dirty="0">
                <a:latin typeface="Times New Roman"/>
                <a:cs typeface="Times New Roman"/>
              </a:rPr>
              <a:t>for</a:t>
            </a:r>
            <a:r>
              <a:rPr sz="1050" spc="25" dirty="0">
                <a:latin typeface="Times New Roman"/>
                <a:cs typeface="Times New Roman"/>
              </a:rPr>
              <a:t> </a:t>
            </a:r>
            <a:r>
              <a:rPr sz="1050" spc="-5" dirty="0">
                <a:latin typeface="Times New Roman"/>
                <a:cs typeface="Times New Roman"/>
              </a:rPr>
              <a:t>information</a:t>
            </a:r>
            <a:r>
              <a:rPr sz="1050" spc="25" dirty="0">
                <a:latin typeface="Times New Roman"/>
                <a:cs typeface="Times New Roman"/>
              </a:rPr>
              <a:t> </a:t>
            </a:r>
            <a:r>
              <a:rPr sz="1050" spc="-5" dirty="0">
                <a:latin typeface="Times New Roman"/>
                <a:cs typeface="Times New Roman"/>
              </a:rPr>
              <a:t>regarding</a:t>
            </a:r>
            <a:r>
              <a:rPr sz="1050" spc="25" dirty="0">
                <a:latin typeface="Times New Roman"/>
                <a:cs typeface="Times New Roman"/>
              </a:rPr>
              <a:t> </a:t>
            </a:r>
            <a:r>
              <a:rPr sz="1050" dirty="0">
                <a:latin typeface="Times New Roman"/>
                <a:cs typeface="Times New Roman"/>
              </a:rPr>
              <a:t>a</a:t>
            </a:r>
            <a:r>
              <a:rPr sz="1050" spc="25" dirty="0">
                <a:latin typeface="Times New Roman"/>
                <a:cs typeface="Times New Roman"/>
              </a:rPr>
              <a:t> </a:t>
            </a:r>
            <a:r>
              <a:rPr sz="1050" spc="-5" dirty="0">
                <a:latin typeface="Times New Roman"/>
                <a:cs typeface="Times New Roman"/>
              </a:rPr>
              <a:t>student</a:t>
            </a:r>
            <a:r>
              <a:rPr sz="1050" spc="25" dirty="0">
                <a:latin typeface="Times New Roman"/>
                <a:cs typeface="Times New Roman"/>
              </a:rPr>
              <a:t> </a:t>
            </a:r>
            <a:r>
              <a:rPr sz="1050" spc="-5" dirty="0">
                <a:latin typeface="Times New Roman"/>
                <a:cs typeface="Times New Roman"/>
              </a:rPr>
              <a:t>assigned</a:t>
            </a:r>
            <a:r>
              <a:rPr sz="1050" spc="25" dirty="0">
                <a:latin typeface="Times New Roman"/>
                <a:cs typeface="Times New Roman"/>
              </a:rPr>
              <a:t> </a:t>
            </a:r>
            <a:r>
              <a:rPr sz="1050" spc="-5" dirty="0">
                <a:latin typeface="Times New Roman"/>
                <a:cs typeface="Times New Roman"/>
              </a:rPr>
              <a:t>to</a:t>
            </a:r>
            <a:r>
              <a:rPr sz="1050" spc="10" dirty="0">
                <a:latin typeface="Times New Roman"/>
                <a:cs typeface="Times New Roman"/>
              </a:rPr>
              <a:t> </a:t>
            </a:r>
            <a:r>
              <a:rPr sz="1050" spc="-5" dirty="0">
                <a:latin typeface="Times New Roman"/>
                <a:cs typeface="Times New Roman"/>
              </a:rPr>
              <a:t>DEAP</a:t>
            </a:r>
            <a:r>
              <a:rPr sz="1050" spc="35" dirty="0">
                <a:latin typeface="Times New Roman"/>
                <a:cs typeface="Times New Roman"/>
              </a:rPr>
              <a:t> </a:t>
            </a:r>
            <a:r>
              <a:rPr sz="1050" spc="-5" dirty="0">
                <a:latin typeface="Times New Roman"/>
                <a:cs typeface="Times New Roman"/>
              </a:rPr>
              <a:t>at</a:t>
            </a:r>
            <a:r>
              <a:rPr sz="1050" spc="25" dirty="0">
                <a:latin typeface="Times New Roman"/>
                <a:cs typeface="Times New Roman"/>
              </a:rPr>
              <a:t> </a:t>
            </a:r>
            <a:r>
              <a:rPr sz="1050" spc="-5" dirty="0">
                <a:latin typeface="Times New Roman"/>
                <a:cs typeface="Times New Roman"/>
              </a:rPr>
              <a:t>the</a:t>
            </a:r>
            <a:r>
              <a:rPr sz="1050" spc="25" dirty="0">
                <a:latin typeface="Times New Roman"/>
                <a:cs typeface="Times New Roman"/>
              </a:rPr>
              <a:t> </a:t>
            </a:r>
            <a:r>
              <a:rPr sz="1050" spc="-10" dirty="0">
                <a:latin typeface="Times New Roman"/>
                <a:cs typeface="Times New Roman"/>
              </a:rPr>
              <a:t>time</a:t>
            </a:r>
            <a:endParaRPr sz="1050">
              <a:latin typeface="Times New Roman"/>
              <a:cs typeface="Times New Roman"/>
            </a:endParaRPr>
          </a:p>
        </p:txBody>
      </p:sp>
      <p:sp>
        <p:nvSpPr>
          <p:cNvPr id="3" name="object 3"/>
          <p:cNvSpPr txBox="1"/>
          <p:nvPr/>
        </p:nvSpPr>
        <p:spPr>
          <a:xfrm>
            <a:off x="355091" y="611123"/>
            <a:ext cx="761365" cy="152400"/>
          </a:xfrm>
          <a:prstGeom prst="rect">
            <a:avLst/>
          </a:prstGeom>
          <a:solidFill>
            <a:srgbClr val="FFFF00"/>
          </a:solidFill>
        </p:spPr>
        <p:txBody>
          <a:bodyPr vert="horz" wrap="square" lIns="0" tIns="0" rIns="0" bIns="0" rtlCol="0">
            <a:spAutoFit/>
          </a:bodyPr>
          <a:lstStyle/>
          <a:p>
            <a:pPr>
              <a:lnSpc>
                <a:spcPts val="1160"/>
              </a:lnSpc>
            </a:pPr>
            <a:r>
              <a:rPr sz="1050" dirty="0">
                <a:latin typeface="Times New Roman"/>
                <a:cs typeface="Times New Roman"/>
              </a:rPr>
              <a:t>of</a:t>
            </a:r>
            <a:r>
              <a:rPr sz="1050" spc="-45" dirty="0">
                <a:latin typeface="Times New Roman"/>
                <a:cs typeface="Times New Roman"/>
              </a:rPr>
              <a:t> </a:t>
            </a:r>
            <a:r>
              <a:rPr sz="1050" spc="-5" dirty="0">
                <a:latin typeface="Times New Roman"/>
                <a:cs typeface="Times New Roman"/>
              </a:rPr>
              <a:t>graduation.</a:t>
            </a:r>
            <a:endParaRPr sz="1050">
              <a:latin typeface="Times New Roman"/>
              <a:cs typeface="Times New Roman"/>
            </a:endParaRPr>
          </a:p>
        </p:txBody>
      </p:sp>
      <p:sp>
        <p:nvSpPr>
          <p:cNvPr id="4" name="object 4"/>
          <p:cNvSpPr/>
          <p:nvPr/>
        </p:nvSpPr>
        <p:spPr>
          <a:xfrm>
            <a:off x="1891283" y="3880865"/>
            <a:ext cx="4051300" cy="0"/>
          </a:xfrm>
          <a:custGeom>
            <a:avLst/>
            <a:gdLst/>
            <a:ahLst/>
            <a:cxnLst/>
            <a:rect l="l" t="t" r="r" b="b"/>
            <a:pathLst>
              <a:path w="4051300">
                <a:moveTo>
                  <a:pt x="0" y="0"/>
                </a:moveTo>
                <a:lnTo>
                  <a:pt x="4050792" y="0"/>
                </a:lnTo>
              </a:path>
            </a:pathLst>
          </a:custGeom>
          <a:ln w="13715">
            <a:solidFill>
              <a:srgbClr val="000000"/>
            </a:solidFill>
          </a:ln>
        </p:spPr>
        <p:txBody>
          <a:bodyPr wrap="square" lIns="0" tIns="0" rIns="0" bIns="0" rtlCol="0"/>
          <a:lstStyle/>
          <a:p>
            <a:endParaRPr/>
          </a:p>
        </p:txBody>
      </p:sp>
      <p:sp>
        <p:nvSpPr>
          <p:cNvPr id="5" name="object 5"/>
          <p:cNvSpPr/>
          <p:nvPr/>
        </p:nvSpPr>
        <p:spPr>
          <a:xfrm>
            <a:off x="469264" y="5128258"/>
            <a:ext cx="108584" cy="10795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69264" y="5281928"/>
            <a:ext cx="108584" cy="108584"/>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469264" y="5436233"/>
            <a:ext cx="108584" cy="107950"/>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469264" y="5588633"/>
            <a:ext cx="108584" cy="107950"/>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469264" y="6049008"/>
            <a:ext cx="108584" cy="107950"/>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469264" y="6202678"/>
            <a:ext cx="108584" cy="107949"/>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469264" y="6355078"/>
            <a:ext cx="108584" cy="107949"/>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469264" y="6661147"/>
            <a:ext cx="108584" cy="108584"/>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469264" y="6815453"/>
            <a:ext cx="108584" cy="107949"/>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469264" y="7121523"/>
            <a:ext cx="108584" cy="108584"/>
          </a:xfrm>
          <a:prstGeom prst="rect">
            <a:avLst/>
          </a:prstGeom>
          <a:blipFill>
            <a:blip r:embed="rId2" cstate="print"/>
            <a:stretch>
              <a:fillRect/>
            </a:stretch>
          </a:blipFill>
        </p:spPr>
        <p:txBody>
          <a:bodyPr wrap="square" lIns="0" tIns="0" rIns="0" bIns="0" rtlCol="0"/>
          <a:lstStyle/>
          <a:p>
            <a:endParaRPr/>
          </a:p>
        </p:txBody>
      </p:sp>
      <p:sp>
        <p:nvSpPr>
          <p:cNvPr id="15" name="object 15"/>
          <p:cNvSpPr/>
          <p:nvPr/>
        </p:nvSpPr>
        <p:spPr>
          <a:xfrm>
            <a:off x="469264" y="7429498"/>
            <a:ext cx="108584" cy="107949"/>
          </a:xfrm>
          <a:prstGeom prst="rect">
            <a:avLst/>
          </a:prstGeom>
          <a:blipFill>
            <a:blip r:embed="rId2" cstate="print"/>
            <a:stretch>
              <a:fillRect/>
            </a:stretch>
          </a:blipFill>
        </p:spPr>
        <p:txBody>
          <a:bodyPr wrap="square" lIns="0" tIns="0" rIns="0" bIns="0" rtlCol="0"/>
          <a:lstStyle/>
          <a:p>
            <a:endParaRPr/>
          </a:p>
        </p:txBody>
      </p:sp>
      <p:sp>
        <p:nvSpPr>
          <p:cNvPr id="16" name="object 16"/>
          <p:cNvSpPr/>
          <p:nvPr/>
        </p:nvSpPr>
        <p:spPr>
          <a:xfrm>
            <a:off x="469264" y="7581898"/>
            <a:ext cx="108584" cy="107949"/>
          </a:xfrm>
          <a:prstGeom prst="rect">
            <a:avLst/>
          </a:prstGeom>
          <a:blipFill>
            <a:blip r:embed="rId2" cstate="print"/>
            <a:stretch>
              <a:fillRect/>
            </a:stretch>
          </a:blipFill>
        </p:spPr>
        <p:txBody>
          <a:bodyPr wrap="square" lIns="0" tIns="0" rIns="0" bIns="0" rtlCol="0"/>
          <a:lstStyle/>
          <a:p>
            <a:endParaRPr/>
          </a:p>
        </p:txBody>
      </p:sp>
      <p:sp>
        <p:nvSpPr>
          <p:cNvPr id="17" name="object 17"/>
          <p:cNvSpPr/>
          <p:nvPr/>
        </p:nvSpPr>
        <p:spPr>
          <a:xfrm>
            <a:off x="469391" y="7723631"/>
            <a:ext cx="2123440" cy="152400"/>
          </a:xfrm>
          <a:custGeom>
            <a:avLst/>
            <a:gdLst/>
            <a:ahLst/>
            <a:cxnLst/>
            <a:rect l="l" t="t" r="r" b="b"/>
            <a:pathLst>
              <a:path w="2123440" h="152400">
                <a:moveTo>
                  <a:pt x="0" y="152400"/>
                </a:moveTo>
                <a:lnTo>
                  <a:pt x="2122932" y="152400"/>
                </a:lnTo>
                <a:lnTo>
                  <a:pt x="2122932" y="0"/>
                </a:lnTo>
                <a:lnTo>
                  <a:pt x="0" y="0"/>
                </a:lnTo>
                <a:lnTo>
                  <a:pt x="0" y="152400"/>
                </a:lnTo>
                <a:close/>
              </a:path>
            </a:pathLst>
          </a:custGeom>
          <a:solidFill>
            <a:srgbClr val="FFFF00"/>
          </a:solidFill>
        </p:spPr>
        <p:txBody>
          <a:bodyPr wrap="square" lIns="0" tIns="0" rIns="0" bIns="0" rtlCol="0"/>
          <a:lstStyle/>
          <a:p>
            <a:endParaRPr/>
          </a:p>
        </p:txBody>
      </p:sp>
      <p:sp>
        <p:nvSpPr>
          <p:cNvPr id="18" name="object 18"/>
          <p:cNvSpPr/>
          <p:nvPr/>
        </p:nvSpPr>
        <p:spPr>
          <a:xfrm>
            <a:off x="469264" y="7735568"/>
            <a:ext cx="108584" cy="108584"/>
          </a:xfrm>
          <a:prstGeom prst="rect">
            <a:avLst/>
          </a:prstGeom>
          <a:blipFill>
            <a:blip r:embed="rId2" cstate="print"/>
            <a:stretch>
              <a:fillRect/>
            </a:stretch>
          </a:blipFill>
        </p:spPr>
        <p:txBody>
          <a:bodyPr wrap="square" lIns="0" tIns="0" rIns="0" bIns="0" rtlCol="0"/>
          <a:lstStyle/>
          <a:p>
            <a:endParaRPr/>
          </a:p>
        </p:txBody>
      </p:sp>
      <p:sp>
        <p:nvSpPr>
          <p:cNvPr id="19" name="object 19"/>
          <p:cNvSpPr/>
          <p:nvPr/>
        </p:nvSpPr>
        <p:spPr>
          <a:xfrm>
            <a:off x="469264" y="7887968"/>
            <a:ext cx="108584" cy="108584"/>
          </a:xfrm>
          <a:prstGeom prst="rect">
            <a:avLst/>
          </a:prstGeom>
          <a:blipFill>
            <a:blip r:embed="rId2" cstate="print"/>
            <a:stretch>
              <a:fillRect/>
            </a:stretch>
          </a:blipFill>
        </p:spPr>
        <p:txBody>
          <a:bodyPr wrap="square" lIns="0" tIns="0" rIns="0" bIns="0" rtlCol="0"/>
          <a:lstStyle/>
          <a:p>
            <a:endParaRPr/>
          </a:p>
        </p:txBody>
      </p:sp>
      <p:sp>
        <p:nvSpPr>
          <p:cNvPr id="20" name="object 20"/>
          <p:cNvSpPr/>
          <p:nvPr/>
        </p:nvSpPr>
        <p:spPr>
          <a:xfrm>
            <a:off x="469264" y="8042273"/>
            <a:ext cx="108584" cy="107949"/>
          </a:xfrm>
          <a:prstGeom prst="rect">
            <a:avLst/>
          </a:prstGeom>
          <a:blipFill>
            <a:blip r:embed="rId2" cstate="print"/>
            <a:stretch>
              <a:fillRect/>
            </a:stretch>
          </a:blipFill>
        </p:spPr>
        <p:txBody>
          <a:bodyPr wrap="square" lIns="0" tIns="0" rIns="0" bIns="0" rtlCol="0"/>
          <a:lstStyle/>
          <a:p>
            <a:endParaRPr/>
          </a:p>
        </p:txBody>
      </p:sp>
      <p:sp>
        <p:nvSpPr>
          <p:cNvPr id="21" name="object 21"/>
          <p:cNvSpPr/>
          <p:nvPr/>
        </p:nvSpPr>
        <p:spPr>
          <a:xfrm>
            <a:off x="469264" y="8195943"/>
            <a:ext cx="108584" cy="108584"/>
          </a:xfrm>
          <a:prstGeom prst="rect">
            <a:avLst/>
          </a:prstGeom>
          <a:blipFill>
            <a:blip r:embed="rId2" cstate="print"/>
            <a:stretch>
              <a:fillRect/>
            </a:stretch>
          </a:blipFill>
        </p:spPr>
        <p:txBody>
          <a:bodyPr wrap="square" lIns="0" tIns="0" rIns="0" bIns="0" rtlCol="0"/>
          <a:lstStyle/>
          <a:p>
            <a:endParaRPr/>
          </a:p>
        </p:txBody>
      </p:sp>
      <p:sp>
        <p:nvSpPr>
          <p:cNvPr id="22" name="object 22"/>
          <p:cNvSpPr/>
          <p:nvPr/>
        </p:nvSpPr>
        <p:spPr>
          <a:xfrm>
            <a:off x="469264" y="8502648"/>
            <a:ext cx="108584" cy="107949"/>
          </a:xfrm>
          <a:prstGeom prst="rect">
            <a:avLst/>
          </a:prstGeom>
          <a:blipFill>
            <a:blip r:embed="rId2" cstate="print"/>
            <a:stretch>
              <a:fillRect/>
            </a:stretch>
          </a:blipFill>
        </p:spPr>
        <p:txBody>
          <a:bodyPr wrap="square" lIns="0" tIns="0" rIns="0" bIns="0" rtlCol="0"/>
          <a:lstStyle/>
          <a:p>
            <a:endParaRPr/>
          </a:p>
        </p:txBody>
      </p:sp>
      <p:sp>
        <p:nvSpPr>
          <p:cNvPr id="23" name="object 23"/>
          <p:cNvSpPr txBox="1"/>
          <p:nvPr/>
        </p:nvSpPr>
        <p:spPr>
          <a:xfrm>
            <a:off x="228140" y="738631"/>
            <a:ext cx="7293609" cy="9224705"/>
          </a:xfrm>
          <a:prstGeom prst="rect">
            <a:avLst/>
          </a:prstGeom>
        </p:spPr>
        <p:txBody>
          <a:bodyPr vert="horz" wrap="square" lIns="0" tIns="24765" rIns="0" bIns="0" rtlCol="0">
            <a:spAutoFit/>
          </a:bodyPr>
          <a:lstStyle/>
          <a:p>
            <a:pPr marL="425450" marR="165735">
              <a:lnSpc>
                <a:spcPts val="1200"/>
              </a:lnSpc>
              <a:spcBef>
                <a:spcPts val="195"/>
              </a:spcBef>
            </a:pPr>
            <a:r>
              <a:rPr sz="1050" i="1" spc="-5" dirty="0">
                <a:latin typeface="Times New Roman"/>
                <a:cs typeface="Times New Roman"/>
              </a:rPr>
              <a:t>Note: </a:t>
            </a:r>
            <a:r>
              <a:rPr sz="1050" i="1" dirty="0">
                <a:latin typeface="Times New Roman"/>
                <a:cs typeface="Times New Roman"/>
              </a:rPr>
              <a:t>The </a:t>
            </a:r>
            <a:r>
              <a:rPr sz="1050" i="1" spc="-5" dirty="0">
                <a:latin typeface="Times New Roman"/>
                <a:cs typeface="Times New Roman"/>
              </a:rPr>
              <a:t>district property administrator, </a:t>
            </a:r>
            <a:r>
              <a:rPr sz="1050" i="1" dirty="0">
                <a:latin typeface="Times New Roman"/>
                <a:cs typeface="Times New Roman"/>
              </a:rPr>
              <a:t>SRO, or </a:t>
            </a:r>
            <a:r>
              <a:rPr sz="1050" i="1" spc="-5" dirty="0">
                <a:latin typeface="Times New Roman"/>
                <a:cs typeface="Times New Roman"/>
              </a:rPr>
              <a:t>police officer is required to maintain </a:t>
            </a:r>
            <a:r>
              <a:rPr sz="1050" i="1" dirty="0">
                <a:latin typeface="Times New Roman"/>
                <a:cs typeface="Times New Roman"/>
              </a:rPr>
              <a:t>a </a:t>
            </a:r>
            <a:r>
              <a:rPr sz="1050" i="1" spc="-5" dirty="0">
                <a:latin typeface="Times New Roman"/>
                <a:cs typeface="Times New Roman"/>
              </a:rPr>
              <a:t>record </a:t>
            </a:r>
            <a:r>
              <a:rPr sz="1050" i="1" dirty="0">
                <a:latin typeface="Times New Roman"/>
                <a:cs typeface="Times New Roman"/>
              </a:rPr>
              <a:t>of </a:t>
            </a:r>
            <a:r>
              <a:rPr sz="1050" i="1" spc="-5" dirty="0">
                <a:latin typeface="Times New Roman"/>
                <a:cs typeface="Times New Roman"/>
              </a:rPr>
              <a:t>all </a:t>
            </a:r>
            <a:r>
              <a:rPr sz="1050" i="1" dirty="0">
                <a:latin typeface="Times New Roman"/>
                <a:cs typeface="Times New Roman"/>
              </a:rPr>
              <a:t>warnings </a:t>
            </a:r>
            <a:r>
              <a:rPr sz="1050" i="1" spc="-5" dirty="0">
                <a:latin typeface="Times New Roman"/>
                <a:cs typeface="Times New Roman"/>
              </a:rPr>
              <a:t>issued that  include the name </a:t>
            </a:r>
            <a:r>
              <a:rPr sz="1050" i="1" dirty="0">
                <a:latin typeface="Times New Roman"/>
                <a:cs typeface="Times New Roman"/>
              </a:rPr>
              <a:t>of </a:t>
            </a:r>
            <a:r>
              <a:rPr sz="1050" i="1" spc="-5" dirty="0">
                <a:latin typeface="Times New Roman"/>
                <a:cs typeface="Times New Roman"/>
              </a:rPr>
              <a:t>the person receiving the warning and the </a:t>
            </a:r>
            <a:r>
              <a:rPr sz="1050" i="1" dirty="0">
                <a:latin typeface="Times New Roman"/>
                <a:cs typeface="Times New Roman"/>
              </a:rPr>
              <a:t>date </a:t>
            </a:r>
            <a:r>
              <a:rPr sz="1050" i="1" spc="-5" dirty="0">
                <a:latin typeface="Times New Roman"/>
                <a:cs typeface="Times New Roman"/>
              </a:rPr>
              <a:t>it </a:t>
            </a:r>
            <a:r>
              <a:rPr sz="1050" i="1" dirty="0">
                <a:latin typeface="Times New Roman"/>
                <a:cs typeface="Times New Roman"/>
              </a:rPr>
              <a:t>was</a:t>
            </a:r>
            <a:r>
              <a:rPr sz="1050" i="1" spc="10" dirty="0">
                <a:latin typeface="Times New Roman"/>
                <a:cs typeface="Times New Roman"/>
              </a:rPr>
              <a:t> </a:t>
            </a:r>
            <a:r>
              <a:rPr sz="1050" i="1" spc="-5" dirty="0">
                <a:latin typeface="Times New Roman"/>
                <a:cs typeface="Times New Roman"/>
              </a:rPr>
              <a:t>given</a:t>
            </a:r>
            <a:r>
              <a:rPr sz="1050" b="1" i="1" spc="-5" dirty="0">
                <a:latin typeface="Times New Roman"/>
                <a:cs typeface="Times New Roman"/>
              </a:rPr>
              <a:t>.</a:t>
            </a:r>
            <a:endParaRPr sz="1050" dirty="0">
              <a:latin typeface="Times New Roman"/>
              <a:cs typeface="Times New Roman"/>
            </a:endParaRPr>
          </a:p>
          <a:p>
            <a:pPr>
              <a:lnSpc>
                <a:spcPct val="100000"/>
              </a:lnSpc>
            </a:pPr>
            <a:endParaRPr sz="1100" dirty="0">
              <a:latin typeface="Times New Roman"/>
              <a:cs typeface="Times New Roman"/>
            </a:endParaRPr>
          </a:p>
          <a:p>
            <a:pPr>
              <a:lnSpc>
                <a:spcPct val="100000"/>
              </a:lnSpc>
            </a:pPr>
            <a:endParaRPr sz="950" dirty="0">
              <a:latin typeface="Times New Roman"/>
              <a:cs typeface="Times New Roman"/>
            </a:endParaRPr>
          </a:p>
          <a:p>
            <a:pPr marL="2310765">
              <a:lnSpc>
                <a:spcPct val="100000"/>
              </a:lnSpc>
            </a:pPr>
            <a:r>
              <a:rPr sz="1050" b="1" u="heavy" spc="-5" dirty="0">
                <a:uFill>
                  <a:solidFill>
                    <a:srgbClr val="000000"/>
                  </a:solidFill>
                </a:uFill>
                <a:latin typeface="Times New Roman"/>
                <a:cs typeface="Times New Roman"/>
              </a:rPr>
              <a:t>STANDARDS FOR STUDENT</a:t>
            </a:r>
            <a:r>
              <a:rPr sz="1050" b="1" u="heavy" spc="-10" dirty="0">
                <a:uFill>
                  <a:solidFill>
                    <a:srgbClr val="000000"/>
                  </a:solidFill>
                </a:uFill>
                <a:latin typeface="Times New Roman"/>
                <a:cs typeface="Times New Roman"/>
              </a:rPr>
              <a:t> </a:t>
            </a:r>
            <a:r>
              <a:rPr sz="1050" b="1" u="heavy" spc="-5" dirty="0">
                <a:uFill>
                  <a:solidFill>
                    <a:srgbClr val="000000"/>
                  </a:solidFill>
                </a:uFill>
                <a:latin typeface="Times New Roman"/>
                <a:cs typeface="Times New Roman"/>
              </a:rPr>
              <a:t>CONDUCT</a:t>
            </a:r>
            <a:endParaRPr sz="1050" dirty="0">
              <a:latin typeface="Times New Roman"/>
              <a:cs typeface="Times New Roman"/>
            </a:endParaRPr>
          </a:p>
          <a:p>
            <a:pPr>
              <a:lnSpc>
                <a:spcPct val="100000"/>
              </a:lnSpc>
              <a:spcBef>
                <a:spcPts val="50"/>
              </a:spcBef>
            </a:pPr>
            <a:endParaRPr sz="1250" dirty="0">
              <a:latin typeface="Times New Roman"/>
              <a:cs typeface="Times New Roman"/>
            </a:endParaRPr>
          </a:p>
          <a:p>
            <a:pPr marL="301625">
              <a:lnSpc>
                <a:spcPts val="1235"/>
              </a:lnSpc>
            </a:pPr>
            <a:r>
              <a:rPr sz="1050" dirty="0">
                <a:latin typeface="Times New Roman"/>
                <a:cs typeface="Times New Roman"/>
              </a:rPr>
              <a:t>Each </a:t>
            </a:r>
            <a:r>
              <a:rPr sz="1050" spc="-5" dirty="0">
                <a:latin typeface="Times New Roman"/>
                <a:cs typeface="Times New Roman"/>
              </a:rPr>
              <a:t>student is expected</a:t>
            </a:r>
            <a:r>
              <a:rPr sz="1050" spc="-20" dirty="0">
                <a:latin typeface="Times New Roman"/>
                <a:cs typeface="Times New Roman"/>
              </a:rPr>
              <a:t> </a:t>
            </a:r>
            <a:r>
              <a:rPr sz="1050" spc="-5" dirty="0">
                <a:latin typeface="Times New Roman"/>
                <a:cs typeface="Times New Roman"/>
              </a:rPr>
              <a:t>to:</a:t>
            </a:r>
            <a:endParaRPr sz="1050" dirty="0">
              <a:latin typeface="Times New Roman"/>
              <a:cs typeface="Times New Roman"/>
            </a:endParaRPr>
          </a:p>
          <a:p>
            <a:pPr marL="577850" indent="-248285">
              <a:lnSpc>
                <a:spcPts val="1210"/>
              </a:lnSpc>
              <a:buAutoNum type="arabicPeriod"/>
              <a:tabLst>
                <a:tab pos="577850" algn="l"/>
                <a:tab pos="578485" algn="l"/>
              </a:tabLst>
            </a:pPr>
            <a:r>
              <a:rPr sz="1050" spc="-5" dirty="0">
                <a:latin typeface="Times New Roman"/>
                <a:cs typeface="Times New Roman"/>
              </a:rPr>
              <a:t>Demonstrate courtesy </a:t>
            </a:r>
            <a:r>
              <a:rPr sz="1050" dirty="0">
                <a:latin typeface="Times New Roman"/>
                <a:cs typeface="Times New Roman"/>
              </a:rPr>
              <a:t>and respect for </a:t>
            </a:r>
            <a:r>
              <a:rPr sz="1050" spc="-5" dirty="0">
                <a:latin typeface="Times New Roman"/>
                <a:cs typeface="Times New Roman"/>
              </a:rPr>
              <a:t>others, even when others </a:t>
            </a:r>
            <a:r>
              <a:rPr sz="1050" dirty="0">
                <a:latin typeface="Times New Roman"/>
                <a:cs typeface="Times New Roman"/>
              </a:rPr>
              <a:t>do</a:t>
            </a:r>
            <a:r>
              <a:rPr sz="1050" spc="-130" dirty="0">
                <a:latin typeface="Times New Roman"/>
                <a:cs typeface="Times New Roman"/>
              </a:rPr>
              <a:t> </a:t>
            </a:r>
            <a:r>
              <a:rPr sz="1050" spc="-5" dirty="0">
                <a:latin typeface="Times New Roman"/>
                <a:cs typeface="Times New Roman"/>
              </a:rPr>
              <a:t>not.</a:t>
            </a:r>
            <a:endParaRPr sz="1050" dirty="0">
              <a:latin typeface="Times New Roman"/>
              <a:cs typeface="Times New Roman"/>
            </a:endParaRPr>
          </a:p>
          <a:p>
            <a:pPr marL="577850" indent="-248285">
              <a:lnSpc>
                <a:spcPts val="1210"/>
              </a:lnSpc>
              <a:buAutoNum type="arabicPeriod"/>
              <a:tabLst>
                <a:tab pos="577850" algn="l"/>
                <a:tab pos="578485" algn="l"/>
              </a:tabLst>
            </a:pPr>
            <a:r>
              <a:rPr sz="1050" spc="-15" dirty="0">
                <a:latin typeface="Times New Roman"/>
                <a:cs typeface="Times New Roman"/>
              </a:rPr>
              <a:t>Behave </a:t>
            </a:r>
            <a:r>
              <a:rPr sz="1050" spc="-5" dirty="0">
                <a:latin typeface="Times New Roman"/>
                <a:cs typeface="Times New Roman"/>
              </a:rPr>
              <a:t>in </a:t>
            </a:r>
            <a:r>
              <a:rPr sz="1050" dirty="0">
                <a:latin typeface="Times New Roman"/>
                <a:cs typeface="Times New Roman"/>
              </a:rPr>
              <a:t>a </a:t>
            </a:r>
            <a:r>
              <a:rPr sz="1050" spc="-5" dirty="0">
                <a:latin typeface="Times New Roman"/>
                <a:cs typeface="Times New Roman"/>
              </a:rPr>
              <a:t>responsible </a:t>
            </a:r>
            <a:r>
              <a:rPr sz="1050" spc="-25" dirty="0">
                <a:latin typeface="Times New Roman"/>
                <a:cs typeface="Times New Roman"/>
              </a:rPr>
              <a:t>manner, </a:t>
            </a:r>
            <a:r>
              <a:rPr sz="1050" spc="-15" dirty="0">
                <a:latin typeface="Times New Roman"/>
                <a:cs typeface="Times New Roman"/>
              </a:rPr>
              <a:t>always </a:t>
            </a:r>
            <a:r>
              <a:rPr sz="1050" spc="-5" dirty="0">
                <a:latin typeface="Times New Roman"/>
                <a:cs typeface="Times New Roman"/>
              </a:rPr>
              <a:t>exercising</a:t>
            </a:r>
            <a:r>
              <a:rPr sz="1050" spc="-225" dirty="0">
                <a:latin typeface="Times New Roman"/>
                <a:cs typeface="Times New Roman"/>
              </a:rPr>
              <a:t> </a:t>
            </a:r>
            <a:r>
              <a:rPr sz="1050" spc="-5" dirty="0">
                <a:latin typeface="Times New Roman"/>
                <a:cs typeface="Times New Roman"/>
              </a:rPr>
              <a:t>self-discipline.</a:t>
            </a:r>
            <a:endParaRPr sz="1050" dirty="0">
              <a:latin typeface="Times New Roman"/>
              <a:cs typeface="Times New Roman"/>
            </a:endParaRPr>
          </a:p>
          <a:p>
            <a:pPr marL="577850" indent="-248285">
              <a:lnSpc>
                <a:spcPts val="1210"/>
              </a:lnSpc>
              <a:buAutoNum type="arabicPeriod"/>
              <a:tabLst>
                <a:tab pos="577850" algn="l"/>
                <a:tab pos="578485" algn="l"/>
              </a:tabLst>
            </a:pPr>
            <a:r>
              <a:rPr sz="1050" spc="-5" dirty="0">
                <a:latin typeface="Times New Roman"/>
                <a:cs typeface="Times New Roman"/>
              </a:rPr>
              <a:t>Attend</a:t>
            </a:r>
            <a:r>
              <a:rPr sz="1050" spc="-50" dirty="0">
                <a:latin typeface="Times New Roman"/>
                <a:cs typeface="Times New Roman"/>
              </a:rPr>
              <a:t> </a:t>
            </a:r>
            <a:r>
              <a:rPr sz="1050" spc="-5" dirty="0">
                <a:latin typeface="Times New Roman"/>
                <a:cs typeface="Times New Roman"/>
              </a:rPr>
              <a:t>all</a:t>
            </a:r>
            <a:r>
              <a:rPr sz="1050" spc="-55" dirty="0">
                <a:latin typeface="Times New Roman"/>
                <a:cs typeface="Times New Roman"/>
              </a:rPr>
              <a:t> </a:t>
            </a:r>
            <a:r>
              <a:rPr sz="1050" spc="-5" dirty="0">
                <a:latin typeface="Times New Roman"/>
                <a:cs typeface="Times New Roman"/>
              </a:rPr>
              <a:t>classes,</a:t>
            </a:r>
            <a:r>
              <a:rPr sz="1050" spc="-25" dirty="0">
                <a:latin typeface="Times New Roman"/>
                <a:cs typeface="Times New Roman"/>
              </a:rPr>
              <a:t> </a:t>
            </a:r>
            <a:r>
              <a:rPr sz="1050" spc="-5" dirty="0">
                <a:latin typeface="Times New Roman"/>
                <a:cs typeface="Times New Roman"/>
              </a:rPr>
              <a:t>regularly</a:t>
            </a:r>
            <a:r>
              <a:rPr sz="1050" spc="-75" dirty="0">
                <a:latin typeface="Times New Roman"/>
                <a:cs typeface="Times New Roman"/>
              </a:rPr>
              <a:t> </a:t>
            </a:r>
            <a:r>
              <a:rPr sz="1050" dirty="0">
                <a:latin typeface="Times New Roman"/>
                <a:cs typeface="Times New Roman"/>
              </a:rPr>
              <a:t>and</a:t>
            </a:r>
            <a:r>
              <a:rPr sz="1050" spc="-50" dirty="0">
                <a:latin typeface="Times New Roman"/>
                <a:cs typeface="Times New Roman"/>
              </a:rPr>
              <a:t> </a:t>
            </a:r>
            <a:r>
              <a:rPr sz="1050" dirty="0">
                <a:latin typeface="Times New Roman"/>
                <a:cs typeface="Times New Roman"/>
              </a:rPr>
              <a:t>on</a:t>
            </a:r>
            <a:r>
              <a:rPr sz="1050" spc="-35" dirty="0">
                <a:latin typeface="Times New Roman"/>
                <a:cs typeface="Times New Roman"/>
              </a:rPr>
              <a:t> </a:t>
            </a:r>
            <a:r>
              <a:rPr sz="1050" spc="-25" dirty="0">
                <a:latin typeface="Times New Roman"/>
                <a:cs typeface="Times New Roman"/>
              </a:rPr>
              <a:t>time.</a:t>
            </a:r>
            <a:endParaRPr sz="1050" dirty="0">
              <a:latin typeface="Times New Roman"/>
              <a:cs typeface="Times New Roman"/>
            </a:endParaRPr>
          </a:p>
          <a:p>
            <a:pPr marL="576580" indent="-247015">
              <a:lnSpc>
                <a:spcPts val="1210"/>
              </a:lnSpc>
              <a:buAutoNum type="arabicPeriod"/>
              <a:tabLst>
                <a:tab pos="575945" algn="l"/>
                <a:tab pos="577215" algn="l"/>
              </a:tabLst>
            </a:pPr>
            <a:r>
              <a:rPr sz="1050" spc="-5" dirty="0">
                <a:latin typeface="Times New Roman"/>
                <a:cs typeface="Times New Roman"/>
              </a:rPr>
              <a:t>Prepare </a:t>
            </a:r>
            <a:r>
              <a:rPr sz="1050" spc="-15" dirty="0">
                <a:latin typeface="Times New Roman"/>
                <a:cs typeface="Times New Roman"/>
              </a:rPr>
              <a:t>for </a:t>
            </a:r>
            <a:r>
              <a:rPr sz="1050" spc="-5" dirty="0">
                <a:latin typeface="Times New Roman"/>
                <a:cs typeface="Times New Roman"/>
              </a:rPr>
              <a:t>each class; </a:t>
            </a:r>
            <a:r>
              <a:rPr sz="1050" spc="-15" dirty="0">
                <a:latin typeface="Times New Roman"/>
                <a:cs typeface="Times New Roman"/>
              </a:rPr>
              <a:t>take </a:t>
            </a:r>
            <a:r>
              <a:rPr sz="1050" spc="-5" dirty="0">
                <a:latin typeface="Times New Roman"/>
                <a:cs typeface="Times New Roman"/>
              </a:rPr>
              <a:t>appropriate </a:t>
            </a:r>
            <a:r>
              <a:rPr sz="1050" spc="-25" dirty="0">
                <a:latin typeface="Times New Roman"/>
                <a:cs typeface="Times New Roman"/>
              </a:rPr>
              <a:t>materials </a:t>
            </a:r>
            <a:r>
              <a:rPr sz="1050" dirty="0">
                <a:latin typeface="Times New Roman"/>
                <a:cs typeface="Times New Roman"/>
              </a:rPr>
              <a:t>and </a:t>
            </a:r>
            <a:r>
              <a:rPr sz="1050" spc="-15" dirty="0">
                <a:latin typeface="Times New Roman"/>
                <a:cs typeface="Times New Roman"/>
              </a:rPr>
              <a:t>assignments </a:t>
            </a:r>
            <a:r>
              <a:rPr sz="1050" spc="-5" dirty="0">
                <a:latin typeface="Times New Roman"/>
                <a:cs typeface="Times New Roman"/>
              </a:rPr>
              <a:t>to</a:t>
            </a:r>
            <a:r>
              <a:rPr sz="1050" spc="-210" dirty="0">
                <a:latin typeface="Times New Roman"/>
                <a:cs typeface="Times New Roman"/>
              </a:rPr>
              <a:t> </a:t>
            </a:r>
            <a:r>
              <a:rPr sz="1050" spc="-5" dirty="0">
                <a:latin typeface="Times New Roman"/>
                <a:cs typeface="Times New Roman"/>
              </a:rPr>
              <a:t>class.</a:t>
            </a:r>
            <a:endParaRPr sz="1050" dirty="0">
              <a:latin typeface="Times New Roman"/>
              <a:cs typeface="Times New Roman"/>
            </a:endParaRPr>
          </a:p>
          <a:p>
            <a:pPr marL="577850" indent="-248285">
              <a:lnSpc>
                <a:spcPts val="1210"/>
              </a:lnSpc>
              <a:buAutoNum type="arabicPeriod"/>
              <a:tabLst>
                <a:tab pos="577850" algn="l"/>
                <a:tab pos="578485" algn="l"/>
              </a:tabLst>
            </a:pPr>
            <a:r>
              <a:rPr sz="1050" spc="-5" dirty="0">
                <a:latin typeface="Times New Roman"/>
                <a:cs typeface="Times New Roman"/>
              </a:rPr>
              <a:t>Meet District </a:t>
            </a:r>
            <a:r>
              <a:rPr sz="1050" dirty="0">
                <a:latin typeface="Times New Roman"/>
                <a:cs typeface="Times New Roman"/>
              </a:rPr>
              <a:t>and </a:t>
            </a:r>
            <a:r>
              <a:rPr sz="1050" spc="-15" dirty="0">
                <a:latin typeface="Times New Roman"/>
                <a:cs typeface="Times New Roman"/>
              </a:rPr>
              <a:t>campus standards </a:t>
            </a:r>
            <a:r>
              <a:rPr sz="1050" dirty="0">
                <a:latin typeface="Times New Roman"/>
                <a:cs typeface="Times New Roman"/>
              </a:rPr>
              <a:t>of </a:t>
            </a:r>
            <a:r>
              <a:rPr sz="1050" spc="-25" dirty="0">
                <a:latin typeface="Times New Roman"/>
                <a:cs typeface="Times New Roman"/>
              </a:rPr>
              <a:t>grooming </a:t>
            </a:r>
            <a:r>
              <a:rPr sz="1050" dirty="0">
                <a:latin typeface="Times New Roman"/>
                <a:cs typeface="Times New Roman"/>
              </a:rPr>
              <a:t>and</a:t>
            </a:r>
            <a:r>
              <a:rPr sz="1050" spc="-105" dirty="0">
                <a:latin typeface="Times New Roman"/>
                <a:cs typeface="Times New Roman"/>
              </a:rPr>
              <a:t> </a:t>
            </a:r>
            <a:r>
              <a:rPr sz="1050" spc="-20" dirty="0">
                <a:latin typeface="Times New Roman"/>
                <a:cs typeface="Times New Roman"/>
              </a:rPr>
              <a:t>dress.</a:t>
            </a:r>
            <a:endParaRPr sz="1050" dirty="0">
              <a:latin typeface="Times New Roman"/>
              <a:cs typeface="Times New Roman"/>
            </a:endParaRPr>
          </a:p>
          <a:p>
            <a:pPr marL="577850" indent="-248285">
              <a:lnSpc>
                <a:spcPts val="1210"/>
              </a:lnSpc>
              <a:buAutoNum type="arabicPeriod"/>
              <a:tabLst>
                <a:tab pos="577850" algn="l"/>
                <a:tab pos="578485" algn="l"/>
              </a:tabLst>
            </a:pPr>
            <a:r>
              <a:rPr sz="1050" dirty="0">
                <a:latin typeface="Times New Roman"/>
                <a:cs typeface="Times New Roman"/>
              </a:rPr>
              <a:t>Obey</a:t>
            </a:r>
            <a:r>
              <a:rPr sz="1050" spc="-95" dirty="0">
                <a:latin typeface="Times New Roman"/>
                <a:cs typeface="Times New Roman"/>
              </a:rPr>
              <a:t> </a:t>
            </a:r>
            <a:r>
              <a:rPr sz="1050" spc="-5" dirty="0">
                <a:latin typeface="Times New Roman"/>
                <a:cs typeface="Times New Roman"/>
              </a:rPr>
              <a:t>all</a:t>
            </a:r>
            <a:r>
              <a:rPr sz="1050" spc="-40" dirty="0">
                <a:latin typeface="Times New Roman"/>
                <a:cs typeface="Times New Roman"/>
              </a:rPr>
              <a:t> </a:t>
            </a:r>
            <a:r>
              <a:rPr sz="1050" spc="-5" dirty="0">
                <a:latin typeface="Times New Roman"/>
                <a:cs typeface="Times New Roman"/>
              </a:rPr>
              <a:t>campus</a:t>
            </a:r>
            <a:r>
              <a:rPr sz="1050" spc="-40" dirty="0">
                <a:latin typeface="Times New Roman"/>
                <a:cs typeface="Times New Roman"/>
              </a:rPr>
              <a:t> </a:t>
            </a:r>
            <a:r>
              <a:rPr sz="1050" dirty="0">
                <a:latin typeface="Times New Roman"/>
                <a:cs typeface="Times New Roman"/>
              </a:rPr>
              <a:t>and</a:t>
            </a:r>
            <a:r>
              <a:rPr sz="1050" spc="-35" dirty="0">
                <a:latin typeface="Times New Roman"/>
                <a:cs typeface="Times New Roman"/>
              </a:rPr>
              <a:t> </a:t>
            </a:r>
            <a:r>
              <a:rPr sz="1050" spc="-5" dirty="0">
                <a:latin typeface="Times New Roman"/>
                <a:cs typeface="Times New Roman"/>
              </a:rPr>
              <a:t>classroom</a:t>
            </a:r>
            <a:r>
              <a:rPr sz="1050" spc="-80" dirty="0">
                <a:latin typeface="Times New Roman"/>
                <a:cs typeface="Times New Roman"/>
              </a:rPr>
              <a:t> </a:t>
            </a:r>
            <a:r>
              <a:rPr sz="1050" spc="-15" dirty="0">
                <a:latin typeface="Times New Roman"/>
                <a:cs typeface="Times New Roman"/>
              </a:rPr>
              <a:t>rules.</a:t>
            </a:r>
            <a:endParaRPr sz="1050" dirty="0">
              <a:latin typeface="Times New Roman"/>
              <a:cs typeface="Times New Roman"/>
            </a:endParaRPr>
          </a:p>
          <a:p>
            <a:pPr marL="591820" indent="-262255">
              <a:lnSpc>
                <a:spcPts val="1210"/>
              </a:lnSpc>
              <a:buFont typeface="Times New Roman"/>
              <a:buAutoNum type="arabicPeriod"/>
              <a:tabLst>
                <a:tab pos="591820" algn="l"/>
                <a:tab pos="592455" algn="l"/>
              </a:tabLst>
            </a:pPr>
            <a:r>
              <a:rPr sz="1050" spc="-5" dirty="0">
                <a:latin typeface="Times New Roman"/>
                <a:cs typeface="Times New Roman"/>
              </a:rPr>
              <a:t>Respect</a:t>
            </a:r>
            <a:r>
              <a:rPr sz="1050" spc="-40" dirty="0">
                <a:latin typeface="Times New Roman"/>
                <a:cs typeface="Times New Roman"/>
              </a:rPr>
              <a:t> </a:t>
            </a:r>
            <a:r>
              <a:rPr sz="1050" spc="-5" dirty="0">
                <a:latin typeface="Times New Roman"/>
                <a:cs typeface="Times New Roman"/>
              </a:rPr>
              <a:t>the</a:t>
            </a:r>
            <a:r>
              <a:rPr sz="1050" spc="-15" dirty="0">
                <a:latin typeface="Times New Roman"/>
                <a:cs typeface="Times New Roman"/>
              </a:rPr>
              <a:t> rights</a:t>
            </a:r>
            <a:r>
              <a:rPr sz="1050" spc="-50" dirty="0">
                <a:latin typeface="Times New Roman"/>
                <a:cs typeface="Times New Roman"/>
              </a:rPr>
              <a:t> </a:t>
            </a:r>
            <a:r>
              <a:rPr sz="1050" dirty="0">
                <a:latin typeface="Times New Roman"/>
                <a:cs typeface="Times New Roman"/>
              </a:rPr>
              <a:t>and</a:t>
            </a:r>
            <a:r>
              <a:rPr sz="1050" spc="-35" dirty="0">
                <a:latin typeface="Times New Roman"/>
                <a:cs typeface="Times New Roman"/>
              </a:rPr>
              <a:t> </a:t>
            </a:r>
            <a:r>
              <a:rPr sz="1050" spc="-5" dirty="0">
                <a:latin typeface="Times New Roman"/>
                <a:cs typeface="Times New Roman"/>
              </a:rPr>
              <a:t>privileges</a:t>
            </a:r>
            <a:r>
              <a:rPr sz="1050" spc="-30" dirty="0">
                <a:latin typeface="Times New Roman"/>
                <a:cs typeface="Times New Roman"/>
              </a:rPr>
              <a:t> </a:t>
            </a:r>
            <a:r>
              <a:rPr sz="1050" dirty="0">
                <a:latin typeface="Times New Roman"/>
                <a:cs typeface="Times New Roman"/>
              </a:rPr>
              <a:t>of</a:t>
            </a:r>
            <a:r>
              <a:rPr sz="1050" spc="-30" dirty="0">
                <a:latin typeface="Times New Roman"/>
                <a:cs typeface="Times New Roman"/>
              </a:rPr>
              <a:t> </a:t>
            </a:r>
            <a:r>
              <a:rPr sz="1050" spc="-5" dirty="0">
                <a:latin typeface="Times New Roman"/>
                <a:cs typeface="Times New Roman"/>
              </a:rPr>
              <a:t>other</a:t>
            </a:r>
            <a:r>
              <a:rPr sz="1050" spc="-30" dirty="0">
                <a:latin typeface="Times New Roman"/>
                <a:cs typeface="Times New Roman"/>
              </a:rPr>
              <a:t> </a:t>
            </a:r>
            <a:r>
              <a:rPr sz="1050" spc="-20" dirty="0">
                <a:latin typeface="Times New Roman"/>
                <a:cs typeface="Times New Roman"/>
              </a:rPr>
              <a:t>students,</a:t>
            </a:r>
            <a:r>
              <a:rPr sz="1050" spc="-40" dirty="0">
                <a:latin typeface="Times New Roman"/>
                <a:cs typeface="Times New Roman"/>
              </a:rPr>
              <a:t> </a:t>
            </a:r>
            <a:r>
              <a:rPr sz="1050" spc="-20" dirty="0">
                <a:latin typeface="Times New Roman"/>
                <a:cs typeface="Times New Roman"/>
              </a:rPr>
              <a:t>teachers,</a:t>
            </a:r>
            <a:r>
              <a:rPr sz="1050" spc="-35" dirty="0">
                <a:latin typeface="Times New Roman"/>
                <a:cs typeface="Times New Roman"/>
              </a:rPr>
              <a:t> </a:t>
            </a:r>
            <a:r>
              <a:rPr sz="1050" spc="-5" dirty="0">
                <a:latin typeface="Times New Roman"/>
                <a:cs typeface="Times New Roman"/>
              </a:rPr>
              <a:t>other</a:t>
            </a:r>
            <a:r>
              <a:rPr sz="1050" spc="-65" dirty="0">
                <a:latin typeface="Times New Roman"/>
                <a:cs typeface="Times New Roman"/>
              </a:rPr>
              <a:t> </a:t>
            </a:r>
            <a:r>
              <a:rPr sz="1050" spc="-5" dirty="0">
                <a:latin typeface="Times New Roman"/>
                <a:cs typeface="Times New Roman"/>
              </a:rPr>
              <a:t>District</a:t>
            </a:r>
            <a:r>
              <a:rPr sz="1050" spc="-45" dirty="0">
                <a:latin typeface="Times New Roman"/>
                <a:cs typeface="Times New Roman"/>
              </a:rPr>
              <a:t> </a:t>
            </a:r>
            <a:r>
              <a:rPr sz="1050" spc="-15" dirty="0">
                <a:latin typeface="Times New Roman"/>
                <a:cs typeface="Times New Roman"/>
              </a:rPr>
              <a:t>staff</a:t>
            </a:r>
            <a:r>
              <a:rPr sz="1050" spc="-50" dirty="0">
                <a:latin typeface="Times New Roman"/>
                <a:cs typeface="Times New Roman"/>
              </a:rPr>
              <a:t> </a:t>
            </a:r>
            <a:r>
              <a:rPr sz="1050" b="1" dirty="0">
                <a:latin typeface="Times New Roman"/>
                <a:cs typeface="Times New Roman"/>
              </a:rPr>
              <a:t>and</a:t>
            </a:r>
            <a:r>
              <a:rPr sz="1050" b="1" spc="-45" dirty="0">
                <a:latin typeface="Times New Roman"/>
                <a:cs typeface="Times New Roman"/>
              </a:rPr>
              <a:t> </a:t>
            </a:r>
            <a:r>
              <a:rPr sz="1050" b="1" spc="-15" dirty="0">
                <a:latin typeface="Times New Roman"/>
                <a:cs typeface="Times New Roman"/>
              </a:rPr>
              <a:t>volunteers</a:t>
            </a:r>
            <a:r>
              <a:rPr sz="1050" b="1" spc="-15" dirty="0">
                <a:solidFill>
                  <a:srgbClr val="5B9BD5"/>
                </a:solidFill>
                <a:latin typeface="Times New Roman"/>
                <a:cs typeface="Times New Roman"/>
              </a:rPr>
              <a:t>.</a:t>
            </a:r>
            <a:endParaRPr sz="1050" dirty="0">
              <a:latin typeface="Times New Roman"/>
              <a:cs typeface="Times New Roman"/>
            </a:endParaRPr>
          </a:p>
          <a:p>
            <a:pPr marL="591185" indent="-261620">
              <a:lnSpc>
                <a:spcPts val="1210"/>
              </a:lnSpc>
              <a:buAutoNum type="arabicPeriod"/>
              <a:tabLst>
                <a:tab pos="591185" algn="l"/>
                <a:tab pos="591820" algn="l"/>
              </a:tabLst>
            </a:pPr>
            <a:r>
              <a:rPr sz="1050" spc="-5" dirty="0">
                <a:latin typeface="Times New Roman"/>
                <a:cs typeface="Times New Roman"/>
              </a:rPr>
              <a:t>Respect</a:t>
            </a:r>
            <a:r>
              <a:rPr sz="1050" spc="-40" dirty="0">
                <a:latin typeface="Times New Roman"/>
                <a:cs typeface="Times New Roman"/>
              </a:rPr>
              <a:t> </a:t>
            </a:r>
            <a:r>
              <a:rPr sz="1050" spc="-10" dirty="0">
                <a:latin typeface="Times New Roman"/>
                <a:cs typeface="Times New Roman"/>
              </a:rPr>
              <a:t>the</a:t>
            </a:r>
            <a:r>
              <a:rPr sz="1050" spc="-60" dirty="0">
                <a:latin typeface="Times New Roman"/>
                <a:cs typeface="Times New Roman"/>
              </a:rPr>
              <a:t> </a:t>
            </a:r>
            <a:r>
              <a:rPr sz="1050" spc="-5" dirty="0">
                <a:latin typeface="Times New Roman"/>
                <a:cs typeface="Times New Roman"/>
              </a:rPr>
              <a:t>property</a:t>
            </a:r>
            <a:r>
              <a:rPr sz="1050" spc="-110" dirty="0">
                <a:latin typeface="Times New Roman"/>
                <a:cs typeface="Times New Roman"/>
              </a:rPr>
              <a:t> </a:t>
            </a:r>
            <a:r>
              <a:rPr sz="1050" dirty="0">
                <a:latin typeface="Times New Roman"/>
                <a:cs typeface="Times New Roman"/>
              </a:rPr>
              <a:t>of</a:t>
            </a:r>
            <a:r>
              <a:rPr sz="1050" spc="-50" dirty="0">
                <a:latin typeface="Times New Roman"/>
                <a:cs typeface="Times New Roman"/>
              </a:rPr>
              <a:t> </a:t>
            </a:r>
            <a:r>
              <a:rPr sz="1050" spc="-5" dirty="0">
                <a:latin typeface="Times New Roman"/>
                <a:cs typeface="Times New Roman"/>
              </a:rPr>
              <a:t>others;</a:t>
            </a:r>
            <a:r>
              <a:rPr sz="1050" spc="-40" dirty="0">
                <a:latin typeface="Times New Roman"/>
                <a:cs typeface="Times New Roman"/>
              </a:rPr>
              <a:t> </a:t>
            </a:r>
            <a:r>
              <a:rPr sz="1050" spc="-15" dirty="0">
                <a:latin typeface="Times New Roman"/>
                <a:cs typeface="Times New Roman"/>
              </a:rPr>
              <a:t>including</a:t>
            </a:r>
            <a:r>
              <a:rPr sz="1050" spc="-75" dirty="0">
                <a:latin typeface="Times New Roman"/>
                <a:cs typeface="Times New Roman"/>
              </a:rPr>
              <a:t> </a:t>
            </a:r>
            <a:r>
              <a:rPr sz="1050" spc="-5" dirty="0">
                <a:latin typeface="Times New Roman"/>
                <a:cs typeface="Times New Roman"/>
              </a:rPr>
              <a:t>District</a:t>
            </a:r>
            <a:r>
              <a:rPr sz="1050" spc="-70" dirty="0">
                <a:latin typeface="Times New Roman"/>
                <a:cs typeface="Times New Roman"/>
              </a:rPr>
              <a:t> </a:t>
            </a:r>
            <a:r>
              <a:rPr sz="1050" dirty="0">
                <a:latin typeface="Times New Roman"/>
                <a:cs typeface="Times New Roman"/>
              </a:rPr>
              <a:t>property</a:t>
            </a:r>
            <a:r>
              <a:rPr sz="1050" spc="-85" dirty="0">
                <a:latin typeface="Times New Roman"/>
                <a:cs typeface="Times New Roman"/>
              </a:rPr>
              <a:t> </a:t>
            </a:r>
            <a:r>
              <a:rPr sz="1050" dirty="0">
                <a:latin typeface="Times New Roman"/>
                <a:cs typeface="Times New Roman"/>
              </a:rPr>
              <a:t>and</a:t>
            </a:r>
            <a:r>
              <a:rPr sz="1050" spc="-50" dirty="0">
                <a:latin typeface="Times New Roman"/>
                <a:cs typeface="Times New Roman"/>
              </a:rPr>
              <a:t> </a:t>
            </a:r>
            <a:r>
              <a:rPr sz="1050" spc="-5" dirty="0">
                <a:latin typeface="Times New Roman"/>
                <a:cs typeface="Times New Roman"/>
              </a:rPr>
              <a:t>facilities.</a:t>
            </a:r>
            <a:endParaRPr sz="1050" dirty="0">
              <a:latin typeface="Times New Roman"/>
              <a:cs typeface="Times New Roman"/>
            </a:endParaRPr>
          </a:p>
          <a:p>
            <a:pPr marL="591185" indent="-261620">
              <a:lnSpc>
                <a:spcPts val="1205"/>
              </a:lnSpc>
              <a:buAutoNum type="arabicPeriod"/>
              <a:tabLst>
                <a:tab pos="591185" algn="l"/>
                <a:tab pos="591820" algn="l"/>
              </a:tabLst>
            </a:pPr>
            <a:r>
              <a:rPr sz="1050" spc="-15" dirty="0">
                <a:latin typeface="Times New Roman"/>
                <a:cs typeface="Times New Roman"/>
              </a:rPr>
              <a:t>Cooperate</a:t>
            </a:r>
            <a:r>
              <a:rPr sz="1050" spc="-50" dirty="0">
                <a:latin typeface="Times New Roman"/>
                <a:cs typeface="Times New Roman"/>
              </a:rPr>
              <a:t> </a:t>
            </a:r>
            <a:r>
              <a:rPr sz="1050" spc="-5" dirty="0">
                <a:latin typeface="Times New Roman"/>
                <a:cs typeface="Times New Roman"/>
              </a:rPr>
              <a:t>with</a:t>
            </a:r>
            <a:r>
              <a:rPr sz="1050" spc="-40" dirty="0">
                <a:latin typeface="Times New Roman"/>
                <a:cs typeface="Times New Roman"/>
              </a:rPr>
              <a:t> </a:t>
            </a:r>
            <a:r>
              <a:rPr sz="1050" dirty="0">
                <a:latin typeface="Times New Roman"/>
                <a:cs typeface="Times New Roman"/>
              </a:rPr>
              <a:t>or</a:t>
            </a:r>
            <a:r>
              <a:rPr sz="1050" spc="-40" dirty="0">
                <a:latin typeface="Times New Roman"/>
                <a:cs typeface="Times New Roman"/>
              </a:rPr>
              <a:t> </a:t>
            </a:r>
            <a:r>
              <a:rPr sz="1050" spc="-5" dirty="0">
                <a:latin typeface="Times New Roman"/>
                <a:cs typeface="Times New Roman"/>
              </a:rPr>
              <a:t>assist</a:t>
            </a:r>
            <a:r>
              <a:rPr sz="1050" spc="-40" dirty="0">
                <a:latin typeface="Times New Roman"/>
                <a:cs typeface="Times New Roman"/>
              </a:rPr>
              <a:t> </a:t>
            </a:r>
            <a:r>
              <a:rPr sz="1050" spc="-5" dirty="0">
                <a:latin typeface="Times New Roman"/>
                <a:cs typeface="Times New Roman"/>
              </a:rPr>
              <a:t>the</a:t>
            </a:r>
            <a:r>
              <a:rPr sz="1050" spc="-40" dirty="0">
                <a:latin typeface="Times New Roman"/>
                <a:cs typeface="Times New Roman"/>
              </a:rPr>
              <a:t> </a:t>
            </a:r>
            <a:r>
              <a:rPr sz="1050" dirty="0">
                <a:latin typeface="Times New Roman"/>
                <a:cs typeface="Times New Roman"/>
              </a:rPr>
              <a:t>school</a:t>
            </a:r>
            <a:r>
              <a:rPr sz="1050" spc="-30" dirty="0">
                <a:latin typeface="Times New Roman"/>
                <a:cs typeface="Times New Roman"/>
              </a:rPr>
              <a:t> </a:t>
            </a:r>
            <a:r>
              <a:rPr sz="1050" spc="-5" dirty="0">
                <a:latin typeface="Times New Roman"/>
                <a:cs typeface="Times New Roman"/>
              </a:rPr>
              <a:t>staff</a:t>
            </a:r>
            <a:r>
              <a:rPr sz="1050" spc="-40" dirty="0">
                <a:latin typeface="Times New Roman"/>
                <a:cs typeface="Times New Roman"/>
              </a:rPr>
              <a:t> </a:t>
            </a:r>
            <a:r>
              <a:rPr sz="1050" spc="-5" dirty="0">
                <a:latin typeface="Times New Roman"/>
                <a:cs typeface="Times New Roman"/>
              </a:rPr>
              <a:t>in</a:t>
            </a:r>
            <a:r>
              <a:rPr sz="1050" spc="-35" dirty="0">
                <a:latin typeface="Times New Roman"/>
                <a:cs typeface="Times New Roman"/>
              </a:rPr>
              <a:t> </a:t>
            </a:r>
            <a:r>
              <a:rPr sz="1050" spc="-25" dirty="0">
                <a:latin typeface="Times New Roman"/>
                <a:cs typeface="Times New Roman"/>
              </a:rPr>
              <a:t>maintaining</a:t>
            </a:r>
            <a:r>
              <a:rPr sz="1050" spc="-60" dirty="0">
                <a:latin typeface="Times New Roman"/>
                <a:cs typeface="Times New Roman"/>
              </a:rPr>
              <a:t> </a:t>
            </a:r>
            <a:r>
              <a:rPr sz="1050" spc="-5" dirty="0">
                <a:latin typeface="Times New Roman"/>
                <a:cs typeface="Times New Roman"/>
              </a:rPr>
              <a:t>safety,</a:t>
            </a:r>
            <a:r>
              <a:rPr sz="1050" spc="-25" dirty="0">
                <a:latin typeface="Times New Roman"/>
                <a:cs typeface="Times New Roman"/>
              </a:rPr>
              <a:t> </a:t>
            </a:r>
            <a:r>
              <a:rPr sz="1050" spc="-5" dirty="0">
                <a:latin typeface="Times New Roman"/>
                <a:cs typeface="Times New Roman"/>
              </a:rPr>
              <a:t>order,</a:t>
            </a:r>
            <a:r>
              <a:rPr sz="1050" spc="-40" dirty="0">
                <a:latin typeface="Times New Roman"/>
                <a:cs typeface="Times New Roman"/>
              </a:rPr>
              <a:t> </a:t>
            </a:r>
            <a:r>
              <a:rPr sz="1050" dirty="0">
                <a:latin typeface="Times New Roman"/>
                <a:cs typeface="Times New Roman"/>
              </a:rPr>
              <a:t>and</a:t>
            </a:r>
            <a:r>
              <a:rPr sz="1050" spc="-35" dirty="0">
                <a:latin typeface="Times New Roman"/>
                <a:cs typeface="Times New Roman"/>
              </a:rPr>
              <a:t> </a:t>
            </a:r>
            <a:r>
              <a:rPr sz="1050" spc="-5" dirty="0">
                <a:latin typeface="Times New Roman"/>
                <a:cs typeface="Times New Roman"/>
              </a:rPr>
              <a:t>discipline.</a:t>
            </a:r>
            <a:endParaRPr lang="en-US" sz="1050" spc="-5" dirty="0">
              <a:latin typeface="Times New Roman"/>
              <a:cs typeface="Times New Roman"/>
            </a:endParaRPr>
          </a:p>
          <a:p>
            <a:pPr marL="591185" indent="-261620">
              <a:lnSpc>
                <a:spcPts val="1205"/>
              </a:lnSpc>
              <a:buAutoNum type="arabicPeriod"/>
              <a:tabLst>
                <a:tab pos="591185" algn="l"/>
                <a:tab pos="591820" algn="l"/>
              </a:tabLst>
            </a:pPr>
            <a:r>
              <a:rPr lang="en-US" sz="1050" dirty="0">
                <a:latin typeface="Times New Roman"/>
                <a:cs typeface="Times New Roman"/>
              </a:rPr>
              <a:t>a</a:t>
            </a:r>
            <a:endParaRPr sz="1050" dirty="0">
              <a:latin typeface="Times New Roman"/>
              <a:cs typeface="Times New Roman"/>
            </a:endParaRPr>
          </a:p>
          <a:p>
            <a:pPr marL="591820" indent="-262255">
              <a:lnSpc>
                <a:spcPts val="1230"/>
              </a:lnSpc>
              <a:buAutoNum type="arabicPeriod"/>
              <a:tabLst>
                <a:tab pos="592455" algn="l"/>
              </a:tabLst>
            </a:pPr>
            <a:r>
              <a:rPr sz="1050" dirty="0">
                <a:latin typeface="Times New Roman"/>
                <a:cs typeface="Times New Roman"/>
              </a:rPr>
              <a:t>Adhere </a:t>
            </a:r>
            <a:r>
              <a:rPr sz="1050" spc="-5" dirty="0">
                <a:latin typeface="Times New Roman"/>
                <a:cs typeface="Times New Roman"/>
              </a:rPr>
              <a:t>to the </a:t>
            </a:r>
            <a:r>
              <a:rPr sz="1050" spc="-25" dirty="0">
                <a:latin typeface="Times New Roman"/>
                <a:cs typeface="Times New Roman"/>
              </a:rPr>
              <a:t>requirements </a:t>
            </a:r>
            <a:r>
              <a:rPr sz="1050" spc="0" dirty="0">
                <a:latin typeface="Times New Roman"/>
                <a:cs typeface="Times New Roman"/>
              </a:rPr>
              <a:t>of </a:t>
            </a:r>
            <a:r>
              <a:rPr sz="1050" spc="-5" dirty="0">
                <a:latin typeface="Times New Roman"/>
                <a:cs typeface="Times New Roman"/>
              </a:rPr>
              <a:t>the </a:t>
            </a:r>
            <a:r>
              <a:rPr sz="1050" dirty="0">
                <a:latin typeface="Times New Roman"/>
                <a:cs typeface="Times New Roman"/>
              </a:rPr>
              <a:t>Student Code of</a:t>
            </a:r>
            <a:r>
              <a:rPr sz="1050" spc="-180" dirty="0">
                <a:latin typeface="Times New Roman"/>
                <a:cs typeface="Times New Roman"/>
              </a:rPr>
              <a:t> </a:t>
            </a:r>
            <a:r>
              <a:rPr sz="1050" spc="-15" dirty="0">
                <a:latin typeface="Times New Roman"/>
                <a:cs typeface="Times New Roman"/>
              </a:rPr>
              <a:t>Conduct.</a:t>
            </a:r>
            <a:endParaRPr sz="1050" dirty="0">
              <a:latin typeface="Times New Roman"/>
              <a:cs typeface="Times New Roman"/>
            </a:endParaRPr>
          </a:p>
          <a:p>
            <a:pPr>
              <a:lnSpc>
                <a:spcPct val="100000"/>
              </a:lnSpc>
            </a:pPr>
            <a:endParaRPr sz="1100" dirty="0">
              <a:latin typeface="Times New Roman"/>
              <a:cs typeface="Times New Roman"/>
            </a:endParaRPr>
          </a:p>
          <a:p>
            <a:pPr>
              <a:lnSpc>
                <a:spcPct val="100000"/>
              </a:lnSpc>
              <a:spcBef>
                <a:spcPts val="40"/>
              </a:spcBef>
            </a:pPr>
            <a:endParaRPr sz="950" dirty="0">
              <a:latin typeface="Times New Roman"/>
              <a:cs typeface="Times New Roman"/>
            </a:endParaRPr>
          </a:p>
          <a:p>
            <a:pPr marL="1663064">
              <a:lnSpc>
                <a:spcPct val="100000"/>
              </a:lnSpc>
            </a:pPr>
            <a:r>
              <a:rPr sz="1100" b="1" spc="-5" dirty="0">
                <a:latin typeface="Times New Roman"/>
                <a:cs typeface="Times New Roman"/>
              </a:rPr>
              <a:t>REMOVAL </a:t>
            </a:r>
            <a:r>
              <a:rPr sz="1100" b="1" dirty="0">
                <a:latin typeface="Times New Roman"/>
                <a:cs typeface="Times New Roman"/>
              </a:rPr>
              <a:t>FOR </a:t>
            </a:r>
            <a:r>
              <a:rPr sz="1100" b="1" spc="-5" dirty="0">
                <a:latin typeface="Times New Roman"/>
                <a:cs typeface="Times New Roman"/>
              </a:rPr>
              <a:t>GENERAL CONDUCT VIOLATIONS (30</a:t>
            </a:r>
            <a:r>
              <a:rPr sz="1100" b="1" spc="0" dirty="0">
                <a:latin typeface="Times New Roman"/>
                <a:cs typeface="Times New Roman"/>
              </a:rPr>
              <a:t> </a:t>
            </a:r>
            <a:r>
              <a:rPr sz="1100" b="1" spc="-5" dirty="0">
                <a:latin typeface="Times New Roman"/>
                <a:cs typeface="Times New Roman"/>
              </a:rPr>
              <a:t>Days)</a:t>
            </a:r>
            <a:endParaRPr sz="1100" dirty="0">
              <a:latin typeface="Times New Roman"/>
              <a:cs typeface="Times New Roman"/>
            </a:endParaRPr>
          </a:p>
          <a:p>
            <a:pPr>
              <a:lnSpc>
                <a:spcPct val="100000"/>
              </a:lnSpc>
              <a:spcBef>
                <a:spcPts val="30"/>
              </a:spcBef>
            </a:pPr>
            <a:endParaRPr sz="1000" dirty="0">
              <a:latin typeface="Times New Roman"/>
              <a:cs typeface="Times New Roman"/>
            </a:endParaRPr>
          </a:p>
          <a:p>
            <a:pPr marL="126364" marR="5715" indent="172085" algn="just">
              <a:lnSpc>
                <a:spcPct val="95900"/>
              </a:lnSpc>
            </a:pPr>
            <a:r>
              <a:rPr sz="1050" dirty="0">
                <a:latin typeface="Times New Roman"/>
                <a:cs typeface="Times New Roman"/>
              </a:rPr>
              <a:t>The </a:t>
            </a:r>
            <a:r>
              <a:rPr sz="1050" spc="-5" dirty="0">
                <a:latin typeface="Times New Roman"/>
                <a:cs typeface="Times New Roman"/>
              </a:rPr>
              <a:t>categories </a:t>
            </a:r>
            <a:r>
              <a:rPr sz="1050" dirty="0">
                <a:latin typeface="Times New Roman"/>
                <a:cs typeface="Times New Roman"/>
              </a:rPr>
              <a:t>of </a:t>
            </a:r>
            <a:r>
              <a:rPr sz="1050" spc="-5" dirty="0">
                <a:latin typeface="Times New Roman"/>
                <a:cs typeface="Times New Roman"/>
              </a:rPr>
              <a:t>conduct below are prohibited within </a:t>
            </a:r>
            <a:r>
              <a:rPr sz="1050" dirty="0">
                <a:latin typeface="Times New Roman"/>
                <a:cs typeface="Times New Roman"/>
              </a:rPr>
              <a:t>300 </a:t>
            </a:r>
            <a:r>
              <a:rPr sz="1050" spc="-5" dirty="0">
                <a:latin typeface="Times New Roman"/>
                <a:cs typeface="Times New Roman"/>
              </a:rPr>
              <a:t>feet </a:t>
            </a:r>
            <a:r>
              <a:rPr sz="1050" dirty="0">
                <a:latin typeface="Times New Roman"/>
                <a:cs typeface="Times New Roman"/>
              </a:rPr>
              <a:t>of </a:t>
            </a:r>
            <a:r>
              <a:rPr sz="1050" spc="-5" dirty="0">
                <a:latin typeface="Times New Roman"/>
                <a:cs typeface="Times New Roman"/>
              </a:rPr>
              <a:t>school, in vehicles </a:t>
            </a:r>
            <a:r>
              <a:rPr sz="1050" dirty="0">
                <a:latin typeface="Times New Roman"/>
                <a:cs typeface="Times New Roman"/>
              </a:rPr>
              <a:t>owned or </a:t>
            </a:r>
            <a:r>
              <a:rPr sz="1050" spc="-5" dirty="0">
                <a:latin typeface="Times New Roman"/>
                <a:cs typeface="Times New Roman"/>
              </a:rPr>
              <a:t>operated </a:t>
            </a:r>
            <a:r>
              <a:rPr sz="1050" dirty="0">
                <a:latin typeface="Times New Roman"/>
                <a:cs typeface="Times New Roman"/>
              </a:rPr>
              <a:t>by </a:t>
            </a:r>
            <a:r>
              <a:rPr sz="1050" spc="-5" dirty="0">
                <a:latin typeface="Times New Roman"/>
                <a:cs typeface="Times New Roman"/>
              </a:rPr>
              <a:t>the district </a:t>
            </a:r>
            <a:r>
              <a:rPr sz="1050" dirty="0">
                <a:latin typeface="Times New Roman"/>
                <a:cs typeface="Times New Roman"/>
              </a:rPr>
              <a:t>and </a:t>
            </a:r>
            <a:r>
              <a:rPr sz="1050" spc="-5" dirty="0">
                <a:latin typeface="Times New Roman"/>
                <a:cs typeface="Times New Roman"/>
              </a:rPr>
              <a:t>at all  school-related activities, </a:t>
            </a:r>
            <a:r>
              <a:rPr sz="1050" dirty="0">
                <a:latin typeface="Times New Roman"/>
                <a:cs typeface="Times New Roman"/>
              </a:rPr>
              <a:t>but </a:t>
            </a:r>
            <a:r>
              <a:rPr sz="1050" spc="-5" dirty="0">
                <a:latin typeface="Times New Roman"/>
                <a:cs typeface="Times New Roman"/>
              </a:rPr>
              <a:t>the list </a:t>
            </a:r>
            <a:r>
              <a:rPr sz="1050" dirty="0">
                <a:latin typeface="Times New Roman"/>
                <a:cs typeface="Times New Roman"/>
              </a:rPr>
              <a:t>does not </a:t>
            </a:r>
            <a:r>
              <a:rPr sz="1050" spc="-5" dirty="0">
                <a:latin typeface="Times New Roman"/>
                <a:cs typeface="Times New Roman"/>
              </a:rPr>
              <a:t>include the most severe offenses. </a:t>
            </a:r>
            <a:r>
              <a:rPr sz="1050" spc="-10" dirty="0">
                <a:latin typeface="Times New Roman"/>
                <a:cs typeface="Times New Roman"/>
              </a:rPr>
              <a:t>In </a:t>
            </a:r>
            <a:r>
              <a:rPr sz="1050" spc="-5" dirty="0">
                <a:latin typeface="Times New Roman"/>
                <a:cs typeface="Times New Roman"/>
              </a:rPr>
              <a:t>the </a:t>
            </a:r>
            <a:r>
              <a:rPr sz="1050" dirty="0">
                <a:latin typeface="Times New Roman"/>
                <a:cs typeface="Times New Roman"/>
              </a:rPr>
              <a:t>subsequent </a:t>
            </a:r>
            <a:r>
              <a:rPr sz="1050" spc="-5" dirty="0">
                <a:latin typeface="Times New Roman"/>
                <a:cs typeface="Times New Roman"/>
              </a:rPr>
              <a:t>sections </a:t>
            </a:r>
            <a:r>
              <a:rPr sz="1050" dirty="0">
                <a:latin typeface="Times New Roman"/>
                <a:cs typeface="Times New Roman"/>
              </a:rPr>
              <a:t>on </a:t>
            </a:r>
            <a:r>
              <a:rPr sz="1050" spc="-5" dirty="0">
                <a:latin typeface="Times New Roman"/>
                <a:cs typeface="Times New Roman"/>
              </a:rPr>
              <a:t>Suspension, </a:t>
            </a:r>
            <a:r>
              <a:rPr sz="1050" dirty="0">
                <a:latin typeface="Times New Roman"/>
                <a:cs typeface="Times New Roman"/>
              </a:rPr>
              <a:t>or </a:t>
            </a:r>
            <a:r>
              <a:rPr sz="1050" spc="-5" dirty="0">
                <a:latin typeface="Times New Roman"/>
                <a:cs typeface="Times New Roman"/>
              </a:rPr>
              <a:t>DAEP for  Certain Offenses that require </a:t>
            </a:r>
            <a:r>
              <a:rPr sz="1050" dirty="0">
                <a:latin typeface="Times New Roman"/>
                <a:cs typeface="Times New Roman"/>
              </a:rPr>
              <a:t>or </a:t>
            </a:r>
            <a:r>
              <a:rPr sz="1050" spc="-5" dirty="0">
                <a:latin typeface="Times New Roman"/>
                <a:cs typeface="Times New Roman"/>
              </a:rPr>
              <a:t>permit specific </a:t>
            </a:r>
            <a:r>
              <a:rPr sz="1050" dirty="0">
                <a:latin typeface="Times New Roman"/>
                <a:cs typeface="Times New Roman"/>
              </a:rPr>
              <a:t>consequences </a:t>
            </a:r>
            <a:r>
              <a:rPr sz="1050" spc="-5" dirty="0">
                <a:latin typeface="Times New Roman"/>
                <a:cs typeface="Times New Roman"/>
              </a:rPr>
              <a:t>are listed. </a:t>
            </a:r>
            <a:r>
              <a:rPr sz="1050" dirty="0">
                <a:latin typeface="Times New Roman"/>
                <a:cs typeface="Times New Roman"/>
              </a:rPr>
              <a:t>Any </a:t>
            </a:r>
            <a:r>
              <a:rPr sz="1050" spc="-5" dirty="0">
                <a:latin typeface="Times New Roman"/>
                <a:cs typeface="Times New Roman"/>
              </a:rPr>
              <a:t>offense, however, may </a:t>
            </a:r>
            <a:r>
              <a:rPr sz="1050" dirty="0">
                <a:latin typeface="Times New Roman"/>
                <a:cs typeface="Times New Roman"/>
              </a:rPr>
              <a:t>be </a:t>
            </a:r>
            <a:r>
              <a:rPr sz="1050" spc="-5" dirty="0">
                <a:latin typeface="Times New Roman"/>
                <a:cs typeface="Times New Roman"/>
              </a:rPr>
              <a:t>severe </a:t>
            </a:r>
            <a:r>
              <a:rPr sz="1050" dirty="0">
                <a:latin typeface="Times New Roman"/>
                <a:cs typeface="Times New Roman"/>
              </a:rPr>
              <a:t>enough </a:t>
            </a:r>
            <a:r>
              <a:rPr sz="1050" spc="-5" dirty="0">
                <a:latin typeface="Times New Roman"/>
                <a:cs typeface="Times New Roman"/>
              </a:rPr>
              <a:t>to result in  Removal </a:t>
            </a:r>
            <a:r>
              <a:rPr sz="1050" dirty="0">
                <a:latin typeface="Times New Roman"/>
                <a:cs typeface="Times New Roman"/>
              </a:rPr>
              <a:t>from </a:t>
            </a:r>
            <a:r>
              <a:rPr sz="1050" spc="-5" dirty="0">
                <a:latin typeface="Times New Roman"/>
                <a:cs typeface="Times New Roman"/>
              </a:rPr>
              <a:t>the Regular Educational Setting as detailed in that</a:t>
            </a:r>
            <a:r>
              <a:rPr sz="1050" dirty="0">
                <a:latin typeface="Times New Roman"/>
                <a:cs typeface="Times New Roman"/>
              </a:rPr>
              <a:t> </a:t>
            </a:r>
            <a:r>
              <a:rPr sz="1050" spc="-5" dirty="0">
                <a:latin typeface="Times New Roman"/>
                <a:cs typeface="Times New Roman"/>
              </a:rPr>
              <a:t>section.</a:t>
            </a:r>
            <a:endParaRPr sz="1050" dirty="0">
              <a:latin typeface="Times New Roman"/>
              <a:cs typeface="Times New Roman"/>
            </a:endParaRPr>
          </a:p>
          <a:p>
            <a:pPr>
              <a:lnSpc>
                <a:spcPct val="100000"/>
              </a:lnSpc>
              <a:spcBef>
                <a:spcPts val="25"/>
              </a:spcBef>
            </a:pPr>
            <a:endParaRPr sz="1000" dirty="0">
              <a:latin typeface="Times New Roman"/>
              <a:cs typeface="Times New Roman"/>
            </a:endParaRPr>
          </a:p>
          <a:p>
            <a:pPr marL="12700">
              <a:lnSpc>
                <a:spcPts val="1225"/>
              </a:lnSpc>
            </a:pPr>
            <a:r>
              <a:rPr sz="1050" b="1" spc="-5" dirty="0">
                <a:latin typeface="Times New Roman"/>
                <a:cs typeface="Times New Roman"/>
              </a:rPr>
              <a:t>Disregard </a:t>
            </a:r>
            <a:r>
              <a:rPr sz="1050" b="1" dirty="0">
                <a:latin typeface="Times New Roman"/>
                <a:cs typeface="Times New Roman"/>
              </a:rPr>
              <a:t>for</a:t>
            </a:r>
            <a:r>
              <a:rPr sz="1050" b="1" spc="-25" dirty="0">
                <a:latin typeface="Times New Roman"/>
                <a:cs typeface="Times New Roman"/>
              </a:rPr>
              <a:t> </a:t>
            </a:r>
            <a:r>
              <a:rPr sz="1050" b="1" spc="-5" dirty="0">
                <a:latin typeface="Times New Roman"/>
                <a:cs typeface="Times New Roman"/>
              </a:rPr>
              <a:t>Authority</a:t>
            </a:r>
            <a:endParaRPr sz="1050" dirty="0">
              <a:latin typeface="Times New Roman"/>
              <a:cs typeface="Times New Roman"/>
            </a:endParaRPr>
          </a:p>
          <a:p>
            <a:pPr marL="12700">
              <a:lnSpc>
                <a:spcPts val="1195"/>
              </a:lnSpc>
            </a:pPr>
            <a:r>
              <a:rPr sz="1050" spc="-5" dirty="0">
                <a:latin typeface="Times New Roman"/>
                <a:cs typeface="Times New Roman"/>
              </a:rPr>
              <a:t>Students shall</a:t>
            </a:r>
            <a:r>
              <a:rPr sz="1050" spc="-10" dirty="0">
                <a:latin typeface="Times New Roman"/>
                <a:cs typeface="Times New Roman"/>
              </a:rPr>
              <a:t> </a:t>
            </a:r>
            <a:r>
              <a:rPr sz="1050" spc="-5" dirty="0">
                <a:latin typeface="Times New Roman"/>
                <a:cs typeface="Times New Roman"/>
              </a:rPr>
              <a:t>not:</a:t>
            </a:r>
            <a:endParaRPr sz="1050" dirty="0">
              <a:latin typeface="Times New Roman"/>
              <a:cs typeface="Times New Roman"/>
            </a:endParaRPr>
          </a:p>
          <a:p>
            <a:pPr marL="469265" marR="2879725">
              <a:lnSpc>
                <a:spcPts val="1210"/>
              </a:lnSpc>
              <a:spcBef>
                <a:spcPts val="55"/>
              </a:spcBef>
            </a:pPr>
            <a:r>
              <a:rPr sz="1050" spc="-20" dirty="0">
                <a:latin typeface="Times New Roman"/>
                <a:cs typeface="Times New Roman"/>
              </a:rPr>
              <a:t>Fail </a:t>
            </a:r>
            <a:r>
              <a:rPr sz="1050" spc="-5" dirty="0">
                <a:latin typeface="Times New Roman"/>
                <a:cs typeface="Times New Roman"/>
              </a:rPr>
              <a:t>to comply with directives </a:t>
            </a:r>
            <a:r>
              <a:rPr sz="1050" spc="-15" dirty="0">
                <a:latin typeface="Times New Roman"/>
                <a:cs typeface="Times New Roman"/>
              </a:rPr>
              <a:t>given </a:t>
            </a:r>
            <a:r>
              <a:rPr sz="1050" dirty="0">
                <a:latin typeface="Times New Roman"/>
                <a:cs typeface="Times New Roman"/>
              </a:rPr>
              <a:t>by </a:t>
            </a:r>
            <a:r>
              <a:rPr sz="1050" spc="0" dirty="0">
                <a:latin typeface="Times New Roman"/>
                <a:cs typeface="Times New Roman"/>
              </a:rPr>
              <a:t>schoolpersonnel </a:t>
            </a:r>
            <a:r>
              <a:rPr sz="1050" spc="-25" dirty="0">
                <a:latin typeface="Times New Roman"/>
                <a:cs typeface="Times New Roman"/>
              </a:rPr>
              <a:t>(insubordination).  </a:t>
            </a:r>
            <a:r>
              <a:rPr sz="1050" spc="-20" dirty="0">
                <a:latin typeface="Times New Roman"/>
                <a:cs typeface="Times New Roman"/>
              </a:rPr>
              <a:t>Leave </a:t>
            </a:r>
            <a:r>
              <a:rPr sz="1050" spc="-15" dirty="0">
                <a:latin typeface="Times New Roman"/>
                <a:cs typeface="Times New Roman"/>
              </a:rPr>
              <a:t>school grounds, </a:t>
            </a:r>
            <a:r>
              <a:rPr sz="1050" dirty="0">
                <a:latin typeface="Times New Roman"/>
                <a:cs typeface="Times New Roman"/>
              </a:rPr>
              <a:t>or </a:t>
            </a:r>
            <a:r>
              <a:rPr sz="1050" spc="-20" dirty="0">
                <a:latin typeface="Times New Roman"/>
                <a:cs typeface="Times New Roman"/>
              </a:rPr>
              <a:t>school-sponsored </a:t>
            </a:r>
            <a:r>
              <a:rPr sz="1050" spc="-15" dirty="0">
                <a:latin typeface="Times New Roman"/>
                <a:cs typeface="Times New Roman"/>
              </a:rPr>
              <a:t>events </a:t>
            </a:r>
            <a:r>
              <a:rPr sz="1050" spc="-20" dirty="0">
                <a:latin typeface="Times New Roman"/>
                <a:cs typeface="Times New Roman"/>
              </a:rPr>
              <a:t>without</a:t>
            </a:r>
            <a:r>
              <a:rPr sz="1050" spc="110" dirty="0">
                <a:latin typeface="Times New Roman"/>
                <a:cs typeface="Times New Roman"/>
              </a:rPr>
              <a:t> </a:t>
            </a:r>
            <a:r>
              <a:rPr sz="1050" spc="-25" dirty="0">
                <a:latin typeface="Times New Roman"/>
                <a:cs typeface="Times New Roman"/>
              </a:rPr>
              <a:t>permission.</a:t>
            </a:r>
            <a:endParaRPr sz="1050" dirty="0">
              <a:latin typeface="Times New Roman"/>
              <a:cs typeface="Times New Roman"/>
            </a:endParaRPr>
          </a:p>
          <a:p>
            <a:pPr marL="469265">
              <a:lnSpc>
                <a:spcPts val="1150"/>
              </a:lnSpc>
            </a:pPr>
            <a:r>
              <a:rPr sz="1050" spc="-15" dirty="0">
                <a:latin typeface="Times New Roman"/>
                <a:cs typeface="Times New Roman"/>
              </a:rPr>
              <a:t>Disobey rules for conduct </a:t>
            </a:r>
            <a:r>
              <a:rPr sz="1050" spc="-5" dirty="0">
                <a:latin typeface="Times New Roman"/>
                <a:cs typeface="Times New Roman"/>
              </a:rPr>
              <a:t>on </a:t>
            </a:r>
            <a:r>
              <a:rPr sz="1050" spc="-15" dirty="0">
                <a:latin typeface="Times New Roman"/>
                <a:cs typeface="Times New Roman"/>
              </a:rPr>
              <a:t>district</a:t>
            </a:r>
            <a:r>
              <a:rPr sz="1050" spc="-50" dirty="0">
                <a:latin typeface="Times New Roman"/>
                <a:cs typeface="Times New Roman"/>
              </a:rPr>
              <a:t> </a:t>
            </a:r>
            <a:r>
              <a:rPr sz="1050" spc="-15" dirty="0">
                <a:latin typeface="Times New Roman"/>
                <a:cs typeface="Times New Roman"/>
              </a:rPr>
              <a:t>vehicles.</a:t>
            </a:r>
            <a:endParaRPr sz="1050" dirty="0">
              <a:latin typeface="Times New Roman"/>
              <a:cs typeface="Times New Roman"/>
            </a:endParaRPr>
          </a:p>
          <a:p>
            <a:pPr marL="469265">
              <a:lnSpc>
                <a:spcPts val="1220"/>
              </a:lnSpc>
            </a:pPr>
            <a:r>
              <a:rPr sz="1050" dirty="0">
                <a:latin typeface="Times New Roman"/>
                <a:cs typeface="Times New Roman"/>
              </a:rPr>
              <a:t>Refuse </a:t>
            </a:r>
            <a:r>
              <a:rPr sz="1050" spc="-5" dirty="0">
                <a:latin typeface="Times New Roman"/>
                <a:cs typeface="Times New Roman"/>
              </a:rPr>
              <a:t>to accept discipline management techniques assigned </a:t>
            </a:r>
            <a:r>
              <a:rPr sz="1050" dirty="0">
                <a:latin typeface="Times New Roman"/>
                <a:cs typeface="Times New Roman"/>
              </a:rPr>
              <a:t>by a </a:t>
            </a:r>
            <a:r>
              <a:rPr sz="1050" spc="-5" dirty="0">
                <a:latin typeface="Times New Roman"/>
                <a:cs typeface="Times New Roman"/>
              </a:rPr>
              <a:t>teacher </a:t>
            </a:r>
            <a:r>
              <a:rPr sz="1050" dirty="0">
                <a:latin typeface="Times New Roman"/>
                <a:cs typeface="Times New Roman"/>
              </a:rPr>
              <a:t>or</a:t>
            </a:r>
            <a:r>
              <a:rPr sz="1050" spc="-30" dirty="0">
                <a:latin typeface="Times New Roman"/>
                <a:cs typeface="Times New Roman"/>
              </a:rPr>
              <a:t> </a:t>
            </a:r>
            <a:r>
              <a:rPr sz="1050" spc="-5" dirty="0">
                <a:latin typeface="Times New Roman"/>
                <a:cs typeface="Times New Roman"/>
              </a:rPr>
              <a:t>Principal.</a:t>
            </a:r>
            <a:endParaRPr sz="1050" dirty="0">
              <a:latin typeface="Times New Roman"/>
              <a:cs typeface="Times New Roman"/>
            </a:endParaRPr>
          </a:p>
          <a:p>
            <a:pPr marL="12700">
              <a:lnSpc>
                <a:spcPts val="1205"/>
              </a:lnSpc>
            </a:pPr>
            <a:r>
              <a:rPr sz="1050" b="1" spc="-5" dirty="0">
                <a:latin typeface="Times New Roman"/>
                <a:cs typeface="Times New Roman"/>
              </a:rPr>
              <a:t>Mistreatment </a:t>
            </a:r>
            <a:r>
              <a:rPr sz="1050" b="1" dirty="0">
                <a:latin typeface="Times New Roman"/>
                <a:cs typeface="Times New Roman"/>
              </a:rPr>
              <a:t>of </a:t>
            </a:r>
            <a:r>
              <a:rPr sz="1050" b="1" spc="-5" dirty="0">
                <a:latin typeface="Times New Roman"/>
                <a:cs typeface="Times New Roman"/>
              </a:rPr>
              <a:t>Others</a:t>
            </a:r>
            <a:endParaRPr sz="1050" dirty="0">
              <a:latin typeface="Times New Roman"/>
              <a:cs typeface="Times New Roman"/>
            </a:endParaRPr>
          </a:p>
          <a:p>
            <a:pPr marL="12700">
              <a:lnSpc>
                <a:spcPts val="1195"/>
              </a:lnSpc>
            </a:pPr>
            <a:r>
              <a:rPr sz="1050" spc="-5" dirty="0">
                <a:latin typeface="Times New Roman"/>
                <a:cs typeface="Times New Roman"/>
              </a:rPr>
              <a:t>Students shall</a:t>
            </a:r>
            <a:r>
              <a:rPr sz="1050" spc="-10" dirty="0">
                <a:latin typeface="Times New Roman"/>
                <a:cs typeface="Times New Roman"/>
              </a:rPr>
              <a:t> </a:t>
            </a:r>
            <a:r>
              <a:rPr sz="1050" spc="-5" dirty="0">
                <a:latin typeface="Times New Roman"/>
                <a:cs typeface="Times New Roman"/>
              </a:rPr>
              <a:t>not:</a:t>
            </a:r>
            <a:endParaRPr sz="1050" dirty="0">
              <a:latin typeface="Times New Roman"/>
              <a:cs typeface="Times New Roman"/>
            </a:endParaRPr>
          </a:p>
          <a:p>
            <a:pPr marL="469265" marR="3642995">
              <a:lnSpc>
                <a:spcPts val="1210"/>
              </a:lnSpc>
              <a:spcBef>
                <a:spcPts val="55"/>
              </a:spcBef>
            </a:pPr>
            <a:r>
              <a:rPr sz="1050" dirty="0">
                <a:latin typeface="Times New Roman"/>
                <a:cs typeface="Times New Roman"/>
              </a:rPr>
              <a:t>Use</a:t>
            </a:r>
            <a:r>
              <a:rPr sz="1050" spc="-55" dirty="0">
                <a:latin typeface="Times New Roman"/>
                <a:cs typeface="Times New Roman"/>
              </a:rPr>
              <a:t> </a:t>
            </a:r>
            <a:r>
              <a:rPr sz="1050" spc="-5" dirty="0">
                <a:latin typeface="Times New Roman"/>
                <a:cs typeface="Times New Roman"/>
              </a:rPr>
              <a:t>profanity</a:t>
            </a:r>
            <a:r>
              <a:rPr sz="1050" spc="-90" dirty="0">
                <a:latin typeface="Times New Roman"/>
                <a:cs typeface="Times New Roman"/>
              </a:rPr>
              <a:t> </a:t>
            </a:r>
            <a:r>
              <a:rPr sz="1050" dirty="0">
                <a:latin typeface="Times New Roman"/>
                <a:cs typeface="Times New Roman"/>
              </a:rPr>
              <a:t>or</a:t>
            </a:r>
            <a:r>
              <a:rPr sz="1050" spc="-25" dirty="0">
                <a:latin typeface="Times New Roman"/>
                <a:cs typeface="Times New Roman"/>
              </a:rPr>
              <a:t> </a:t>
            </a:r>
            <a:r>
              <a:rPr sz="1050" spc="-5" dirty="0">
                <a:latin typeface="Times New Roman"/>
                <a:cs typeface="Times New Roman"/>
              </a:rPr>
              <a:t>vulgar</a:t>
            </a:r>
            <a:r>
              <a:rPr sz="1050" spc="-35" dirty="0">
                <a:latin typeface="Times New Roman"/>
                <a:cs typeface="Times New Roman"/>
              </a:rPr>
              <a:t> </a:t>
            </a:r>
            <a:r>
              <a:rPr sz="1050" spc="-5" dirty="0">
                <a:latin typeface="Times New Roman"/>
                <a:cs typeface="Times New Roman"/>
              </a:rPr>
              <a:t>language,</a:t>
            </a:r>
            <a:r>
              <a:rPr sz="1050" spc="-55" dirty="0">
                <a:latin typeface="Times New Roman"/>
                <a:cs typeface="Times New Roman"/>
              </a:rPr>
              <a:t> </a:t>
            </a:r>
            <a:r>
              <a:rPr sz="1050" dirty="0">
                <a:latin typeface="Times New Roman"/>
                <a:cs typeface="Times New Roman"/>
              </a:rPr>
              <a:t>or</a:t>
            </a:r>
            <a:r>
              <a:rPr sz="1050" spc="-35" dirty="0">
                <a:latin typeface="Times New Roman"/>
                <a:cs typeface="Times New Roman"/>
              </a:rPr>
              <a:t> </a:t>
            </a:r>
            <a:r>
              <a:rPr sz="1050" spc="-15" dirty="0">
                <a:latin typeface="Times New Roman"/>
                <a:cs typeface="Times New Roman"/>
              </a:rPr>
              <a:t>make</a:t>
            </a:r>
            <a:r>
              <a:rPr sz="1050" spc="-55" dirty="0">
                <a:latin typeface="Times New Roman"/>
                <a:cs typeface="Times New Roman"/>
              </a:rPr>
              <a:t> </a:t>
            </a:r>
            <a:r>
              <a:rPr sz="1050" spc="-5" dirty="0">
                <a:latin typeface="Times New Roman"/>
                <a:cs typeface="Times New Roman"/>
              </a:rPr>
              <a:t>obscene</a:t>
            </a:r>
            <a:r>
              <a:rPr sz="1050" spc="-55" dirty="0">
                <a:latin typeface="Times New Roman"/>
                <a:cs typeface="Times New Roman"/>
              </a:rPr>
              <a:t> </a:t>
            </a:r>
            <a:r>
              <a:rPr sz="1050" spc="-5" dirty="0">
                <a:latin typeface="Times New Roman"/>
                <a:cs typeface="Times New Roman"/>
              </a:rPr>
              <a:t>gestures.  Fight</a:t>
            </a:r>
            <a:r>
              <a:rPr sz="1050" spc="-40" dirty="0">
                <a:latin typeface="Times New Roman"/>
                <a:cs typeface="Times New Roman"/>
              </a:rPr>
              <a:t> </a:t>
            </a:r>
            <a:r>
              <a:rPr sz="1050" dirty="0">
                <a:latin typeface="Times New Roman"/>
                <a:cs typeface="Times New Roman"/>
              </a:rPr>
              <a:t>of</a:t>
            </a:r>
            <a:r>
              <a:rPr sz="1050" spc="-50" dirty="0">
                <a:latin typeface="Times New Roman"/>
                <a:cs typeface="Times New Roman"/>
              </a:rPr>
              <a:t> </a:t>
            </a:r>
            <a:r>
              <a:rPr sz="1050" spc="-5" dirty="0">
                <a:latin typeface="Times New Roman"/>
                <a:cs typeface="Times New Roman"/>
              </a:rPr>
              <a:t>scuffle</a:t>
            </a:r>
            <a:r>
              <a:rPr sz="1050" spc="-50" dirty="0">
                <a:latin typeface="Times New Roman"/>
                <a:cs typeface="Times New Roman"/>
              </a:rPr>
              <a:t> </a:t>
            </a:r>
            <a:r>
              <a:rPr sz="1050" spc="-5" dirty="0">
                <a:latin typeface="Times New Roman"/>
                <a:cs typeface="Times New Roman"/>
              </a:rPr>
              <a:t>(for</a:t>
            </a:r>
            <a:r>
              <a:rPr sz="1050" spc="-50" dirty="0">
                <a:latin typeface="Times New Roman"/>
                <a:cs typeface="Times New Roman"/>
              </a:rPr>
              <a:t> </a:t>
            </a:r>
            <a:r>
              <a:rPr sz="1050" spc="-5" dirty="0">
                <a:latin typeface="Times New Roman"/>
                <a:cs typeface="Times New Roman"/>
              </a:rPr>
              <a:t>assault,</a:t>
            </a:r>
            <a:r>
              <a:rPr sz="1050" spc="-50" dirty="0">
                <a:latin typeface="Times New Roman"/>
                <a:cs typeface="Times New Roman"/>
              </a:rPr>
              <a:t> </a:t>
            </a:r>
            <a:r>
              <a:rPr sz="1050" spc="-5" dirty="0">
                <a:latin typeface="Times New Roman"/>
                <a:cs typeface="Times New Roman"/>
              </a:rPr>
              <a:t>see</a:t>
            </a:r>
            <a:r>
              <a:rPr sz="1050" spc="-60" dirty="0">
                <a:latin typeface="Times New Roman"/>
                <a:cs typeface="Times New Roman"/>
              </a:rPr>
              <a:t> </a:t>
            </a:r>
            <a:r>
              <a:rPr sz="1050" spc="-5" dirty="0">
                <a:latin typeface="Times New Roman"/>
                <a:cs typeface="Times New Roman"/>
              </a:rPr>
              <a:t>DAEP</a:t>
            </a:r>
            <a:r>
              <a:rPr sz="1050" dirty="0">
                <a:latin typeface="Times New Roman"/>
                <a:cs typeface="Times New Roman"/>
              </a:rPr>
              <a:t> </a:t>
            </a:r>
            <a:r>
              <a:rPr sz="1050" spc="-5" dirty="0">
                <a:latin typeface="Times New Roman"/>
                <a:cs typeface="Times New Roman"/>
              </a:rPr>
              <a:t>BAC/JJAEP).</a:t>
            </a:r>
            <a:endParaRPr sz="1050" dirty="0">
              <a:latin typeface="Times New Roman"/>
              <a:cs typeface="Times New Roman"/>
            </a:endParaRPr>
          </a:p>
          <a:p>
            <a:pPr marL="469265">
              <a:lnSpc>
                <a:spcPts val="1145"/>
              </a:lnSpc>
            </a:pPr>
            <a:r>
              <a:rPr sz="1050" spc="-5" dirty="0">
                <a:latin typeface="Times New Roman"/>
                <a:cs typeface="Times New Roman"/>
              </a:rPr>
              <a:t>Threaten </a:t>
            </a:r>
            <a:r>
              <a:rPr sz="1050" dirty="0">
                <a:latin typeface="Times New Roman"/>
                <a:cs typeface="Times New Roman"/>
              </a:rPr>
              <a:t>a </a:t>
            </a:r>
            <a:r>
              <a:rPr sz="1050" spc="-5" dirty="0">
                <a:latin typeface="Times New Roman"/>
                <a:cs typeface="Times New Roman"/>
              </a:rPr>
              <a:t>district student, employee </a:t>
            </a:r>
            <a:r>
              <a:rPr sz="1050" dirty="0">
                <a:latin typeface="Times New Roman"/>
                <a:cs typeface="Times New Roman"/>
              </a:rPr>
              <a:t>or </a:t>
            </a:r>
            <a:r>
              <a:rPr sz="1050" spc="-5" dirty="0">
                <a:latin typeface="Times New Roman"/>
                <a:cs typeface="Times New Roman"/>
              </a:rPr>
              <a:t>volunteer, including </a:t>
            </a:r>
            <a:r>
              <a:rPr sz="1050" dirty="0">
                <a:latin typeface="Times New Roman"/>
                <a:cs typeface="Times New Roman"/>
              </a:rPr>
              <a:t>off school </a:t>
            </a:r>
            <a:r>
              <a:rPr sz="1050" spc="-5" dirty="0">
                <a:latin typeface="Times New Roman"/>
                <a:cs typeface="Times New Roman"/>
              </a:rPr>
              <a:t>property if the </a:t>
            </a:r>
            <a:r>
              <a:rPr sz="1050" dirty="0">
                <a:latin typeface="Times New Roman"/>
                <a:cs typeface="Times New Roman"/>
              </a:rPr>
              <a:t>conduct </a:t>
            </a:r>
            <a:r>
              <a:rPr sz="1050" spc="-5" dirty="0">
                <a:latin typeface="Times New Roman"/>
                <a:cs typeface="Times New Roman"/>
              </a:rPr>
              <a:t>causes </a:t>
            </a:r>
            <a:r>
              <a:rPr sz="1050" dirty="0">
                <a:latin typeface="Times New Roman"/>
                <a:cs typeface="Times New Roman"/>
              </a:rPr>
              <a:t>a </a:t>
            </a:r>
            <a:r>
              <a:rPr sz="1050" spc="-5" dirty="0">
                <a:latin typeface="Times New Roman"/>
                <a:cs typeface="Times New Roman"/>
              </a:rPr>
              <a:t>substantial disruption</a:t>
            </a:r>
            <a:r>
              <a:rPr sz="1050" spc="-90" dirty="0">
                <a:latin typeface="Times New Roman"/>
                <a:cs typeface="Times New Roman"/>
              </a:rPr>
              <a:t> </a:t>
            </a:r>
            <a:r>
              <a:rPr sz="1050" spc="-5" dirty="0">
                <a:latin typeface="Times New Roman"/>
                <a:cs typeface="Times New Roman"/>
              </a:rPr>
              <a:t>to</a:t>
            </a:r>
            <a:endParaRPr sz="1050" dirty="0">
              <a:latin typeface="Times New Roman"/>
              <a:cs typeface="Times New Roman"/>
            </a:endParaRPr>
          </a:p>
          <a:p>
            <a:pPr marL="469265">
              <a:lnSpc>
                <a:spcPts val="1205"/>
              </a:lnSpc>
            </a:pPr>
            <a:r>
              <a:rPr sz="1050" spc="-10" dirty="0">
                <a:latin typeface="Times New Roman"/>
                <a:cs typeface="Times New Roman"/>
              </a:rPr>
              <a:t>the</a:t>
            </a:r>
            <a:r>
              <a:rPr sz="1050" spc="-30" dirty="0">
                <a:latin typeface="Times New Roman"/>
                <a:cs typeface="Times New Roman"/>
              </a:rPr>
              <a:t> </a:t>
            </a:r>
            <a:r>
              <a:rPr sz="1050" dirty="0">
                <a:latin typeface="Times New Roman"/>
                <a:cs typeface="Times New Roman"/>
              </a:rPr>
              <a:t>educationalenvironment.</a:t>
            </a:r>
          </a:p>
          <a:p>
            <a:pPr marL="469265">
              <a:lnSpc>
                <a:spcPts val="1205"/>
              </a:lnSpc>
            </a:pPr>
            <a:r>
              <a:rPr sz="1050" spc="-5" dirty="0">
                <a:latin typeface="Times New Roman"/>
                <a:cs typeface="Times New Roman"/>
              </a:rPr>
              <a:t>Engage in bullying, cyberbullying</a:t>
            </a:r>
            <a:r>
              <a:rPr sz="1050" b="1" spc="-5" dirty="0">
                <a:latin typeface="Times New Roman"/>
                <a:cs typeface="Times New Roman"/>
              </a:rPr>
              <a:t>, </a:t>
            </a:r>
            <a:r>
              <a:rPr sz="1050" spc="-5" dirty="0">
                <a:latin typeface="Times New Roman"/>
                <a:cs typeface="Times New Roman"/>
              </a:rPr>
              <a:t>harassment </a:t>
            </a:r>
            <a:r>
              <a:rPr sz="1050" dirty="0">
                <a:latin typeface="Times New Roman"/>
                <a:cs typeface="Times New Roman"/>
              </a:rPr>
              <a:t>and </a:t>
            </a:r>
            <a:r>
              <a:rPr sz="1050" spc="-5" dirty="0">
                <a:latin typeface="Times New Roman"/>
                <a:cs typeface="Times New Roman"/>
              </a:rPr>
              <a:t>making hit </a:t>
            </a:r>
            <a:r>
              <a:rPr sz="1050" spc="-10" dirty="0">
                <a:latin typeface="Times New Roman"/>
                <a:cs typeface="Times New Roman"/>
              </a:rPr>
              <a:t>lists </a:t>
            </a:r>
            <a:r>
              <a:rPr sz="1050" dirty="0">
                <a:latin typeface="Times New Roman"/>
                <a:cs typeface="Times New Roman"/>
              </a:rPr>
              <a:t>(See </a:t>
            </a:r>
            <a:r>
              <a:rPr sz="1050" spc="-5" dirty="0">
                <a:latin typeface="Times New Roman"/>
                <a:cs typeface="Times New Roman"/>
              </a:rPr>
              <a:t>Glossary </a:t>
            </a:r>
            <a:r>
              <a:rPr sz="1050" dirty="0">
                <a:latin typeface="Times New Roman"/>
                <a:cs typeface="Times New Roman"/>
              </a:rPr>
              <a:t>for all four</a:t>
            </a:r>
            <a:r>
              <a:rPr sz="1050" spc="30" dirty="0">
                <a:latin typeface="Times New Roman"/>
                <a:cs typeface="Times New Roman"/>
              </a:rPr>
              <a:t> </a:t>
            </a:r>
            <a:r>
              <a:rPr sz="1050" spc="-5" dirty="0">
                <a:latin typeface="Times New Roman"/>
                <a:cs typeface="Times New Roman"/>
              </a:rPr>
              <a:t>terms).</a:t>
            </a:r>
            <a:endParaRPr sz="1050" dirty="0">
              <a:latin typeface="Times New Roman"/>
              <a:cs typeface="Times New Roman"/>
            </a:endParaRPr>
          </a:p>
          <a:p>
            <a:pPr marL="469265" marR="5080">
              <a:lnSpc>
                <a:spcPts val="1210"/>
              </a:lnSpc>
              <a:spcBef>
                <a:spcPts val="60"/>
              </a:spcBef>
            </a:pPr>
            <a:r>
              <a:rPr sz="1050" spc="-15" dirty="0">
                <a:latin typeface="Times New Roman"/>
                <a:cs typeface="Times New Roman"/>
              </a:rPr>
              <a:t>Release </a:t>
            </a:r>
            <a:r>
              <a:rPr sz="1050" dirty="0">
                <a:latin typeface="Times New Roman"/>
                <a:cs typeface="Times New Roman"/>
              </a:rPr>
              <a:t>or </a:t>
            </a:r>
            <a:r>
              <a:rPr sz="1050" spc="-20" dirty="0">
                <a:latin typeface="Times New Roman"/>
                <a:cs typeface="Times New Roman"/>
              </a:rPr>
              <a:t>threaten </a:t>
            </a:r>
            <a:r>
              <a:rPr sz="1050" spc="-5" dirty="0">
                <a:latin typeface="Times New Roman"/>
                <a:cs typeface="Times New Roman"/>
              </a:rPr>
              <a:t>to </a:t>
            </a:r>
            <a:r>
              <a:rPr sz="1050" spc="-20" dirty="0">
                <a:latin typeface="Times New Roman"/>
                <a:cs typeface="Times New Roman"/>
              </a:rPr>
              <a:t>release intimate visual </a:t>
            </a:r>
            <a:r>
              <a:rPr sz="1050" spc="-15" dirty="0">
                <a:latin typeface="Times New Roman"/>
                <a:cs typeface="Times New Roman"/>
              </a:rPr>
              <a:t>material </a:t>
            </a:r>
            <a:r>
              <a:rPr sz="1050" dirty="0">
                <a:latin typeface="Times New Roman"/>
                <a:cs typeface="Times New Roman"/>
              </a:rPr>
              <a:t>of a </a:t>
            </a:r>
            <a:r>
              <a:rPr sz="1050" spc="-20" dirty="0">
                <a:latin typeface="Times New Roman"/>
                <a:cs typeface="Times New Roman"/>
              </a:rPr>
              <a:t>minor </a:t>
            </a:r>
            <a:r>
              <a:rPr sz="1050" dirty="0">
                <a:latin typeface="Times New Roman"/>
                <a:cs typeface="Times New Roman"/>
              </a:rPr>
              <a:t>or a </a:t>
            </a:r>
            <a:r>
              <a:rPr sz="1050" spc="-15" dirty="0">
                <a:latin typeface="Times New Roman"/>
                <a:cs typeface="Times New Roman"/>
              </a:rPr>
              <a:t>student </a:t>
            </a:r>
            <a:r>
              <a:rPr sz="1050" dirty="0">
                <a:latin typeface="Times New Roman"/>
                <a:cs typeface="Times New Roman"/>
              </a:rPr>
              <a:t>who </a:t>
            </a:r>
            <a:r>
              <a:rPr sz="1050" spc="-5" dirty="0">
                <a:latin typeface="Times New Roman"/>
                <a:cs typeface="Times New Roman"/>
              </a:rPr>
              <a:t>is 18 </a:t>
            </a:r>
            <a:r>
              <a:rPr sz="1050" spc="-20" dirty="0">
                <a:latin typeface="Times New Roman"/>
                <a:cs typeface="Times New Roman"/>
              </a:rPr>
              <a:t>years </a:t>
            </a:r>
            <a:r>
              <a:rPr sz="1050" dirty="0">
                <a:latin typeface="Times New Roman"/>
                <a:cs typeface="Times New Roman"/>
              </a:rPr>
              <a:t>of age or </a:t>
            </a:r>
            <a:r>
              <a:rPr sz="1050" spc="-15" dirty="0">
                <a:latin typeface="Times New Roman"/>
                <a:cs typeface="Times New Roman"/>
              </a:rPr>
              <a:t>older without </a:t>
            </a:r>
            <a:r>
              <a:rPr sz="1050" spc="-20" dirty="0">
                <a:latin typeface="Times New Roman"/>
                <a:cs typeface="Times New Roman"/>
              </a:rPr>
              <a:t>the </a:t>
            </a:r>
            <a:r>
              <a:rPr sz="1050" spc="-15" dirty="0">
                <a:latin typeface="Times New Roman"/>
                <a:cs typeface="Times New Roman"/>
              </a:rPr>
              <a:t>student’s  consent.</a:t>
            </a:r>
            <a:endParaRPr sz="1050" dirty="0">
              <a:latin typeface="Times New Roman"/>
              <a:cs typeface="Times New Roman"/>
            </a:endParaRPr>
          </a:p>
          <a:p>
            <a:pPr marL="469265">
              <a:lnSpc>
                <a:spcPts val="1145"/>
              </a:lnSpc>
            </a:pPr>
            <a:r>
              <a:rPr sz="1050" spc="-5" dirty="0">
                <a:latin typeface="Times New Roman"/>
                <a:cs typeface="Times New Roman"/>
              </a:rPr>
              <a:t>Engage</a:t>
            </a:r>
            <a:r>
              <a:rPr sz="1050" spc="50" dirty="0">
                <a:latin typeface="Times New Roman"/>
                <a:cs typeface="Times New Roman"/>
              </a:rPr>
              <a:t> </a:t>
            </a:r>
            <a:r>
              <a:rPr sz="1050" spc="-5" dirty="0">
                <a:latin typeface="Times New Roman"/>
                <a:cs typeface="Times New Roman"/>
              </a:rPr>
              <a:t>in</a:t>
            </a:r>
            <a:r>
              <a:rPr sz="1050" spc="40" dirty="0">
                <a:latin typeface="Times New Roman"/>
                <a:cs typeface="Times New Roman"/>
              </a:rPr>
              <a:t> </a:t>
            </a:r>
            <a:r>
              <a:rPr sz="1050" spc="-5" dirty="0">
                <a:latin typeface="Times New Roman"/>
                <a:cs typeface="Times New Roman"/>
              </a:rPr>
              <a:t>conduct</a:t>
            </a:r>
            <a:r>
              <a:rPr sz="1050" spc="50" dirty="0">
                <a:latin typeface="Times New Roman"/>
                <a:cs typeface="Times New Roman"/>
              </a:rPr>
              <a:t> </a:t>
            </a:r>
            <a:r>
              <a:rPr sz="1050" spc="-5" dirty="0">
                <a:latin typeface="Times New Roman"/>
                <a:cs typeface="Times New Roman"/>
              </a:rPr>
              <a:t>that</a:t>
            </a:r>
            <a:r>
              <a:rPr sz="1050" spc="35" dirty="0">
                <a:latin typeface="Times New Roman"/>
                <a:cs typeface="Times New Roman"/>
              </a:rPr>
              <a:t> </a:t>
            </a:r>
            <a:r>
              <a:rPr sz="1050" spc="-5" dirty="0">
                <a:latin typeface="Times New Roman"/>
                <a:cs typeface="Times New Roman"/>
              </a:rPr>
              <a:t>constitutes</a:t>
            </a:r>
            <a:r>
              <a:rPr sz="1050" spc="50" dirty="0">
                <a:latin typeface="Times New Roman"/>
                <a:cs typeface="Times New Roman"/>
              </a:rPr>
              <a:t> </a:t>
            </a:r>
            <a:r>
              <a:rPr sz="1050" dirty="0">
                <a:latin typeface="Times New Roman"/>
                <a:cs typeface="Times New Roman"/>
              </a:rPr>
              <a:t>sexual</a:t>
            </a:r>
            <a:r>
              <a:rPr sz="1050" spc="50" dirty="0">
                <a:latin typeface="Times New Roman"/>
                <a:cs typeface="Times New Roman"/>
              </a:rPr>
              <a:t> </a:t>
            </a:r>
            <a:r>
              <a:rPr sz="1050" dirty="0">
                <a:latin typeface="Times New Roman"/>
                <a:cs typeface="Times New Roman"/>
              </a:rPr>
              <a:t>or</a:t>
            </a:r>
            <a:r>
              <a:rPr sz="1050" spc="40" dirty="0">
                <a:latin typeface="Times New Roman"/>
                <a:cs typeface="Times New Roman"/>
              </a:rPr>
              <a:t> </a:t>
            </a:r>
            <a:r>
              <a:rPr sz="1050" spc="-20" dirty="0">
                <a:latin typeface="Times New Roman"/>
                <a:cs typeface="Times New Roman"/>
              </a:rPr>
              <a:t>gender–based</a:t>
            </a:r>
            <a:r>
              <a:rPr sz="1050" spc="15" dirty="0">
                <a:latin typeface="Times New Roman"/>
                <a:cs typeface="Times New Roman"/>
              </a:rPr>
              <a:t> </a:t>
            </a:r>
            <a:r>
              <a:rPr sz="1050" spc="-5" dirty="0">
                <a:latin typeface="Times New Roman"/>
                <a:cs typeface="Times New Roman"/>
              </a:rPr>
              <a:t>harassment</a:t>
            </a:r>
            <a:r>
              <a:rPr sz="1050" spc="50" dirty="0">
                <a:latin typeface="Times New Roman"/>
                <a:cs typeface="Times New Roman"/>
              </a:rPr>
              <a:t> </a:t>
            </a:r>
            <a:r>
              <a:rPr sz="1050" dirty="0">
                <a:latin typeface="Times New Roman"/>
                <a:cs typeface="Times New Roman"/>
              </a:rPr>
              <a:t>or</a:t>
            </a:r>
            <a:r>
              <a:rPr sz="1050" spc="50" dirty="0">
                <a:latin typeface="Times New Roman"/>
                <a:cs typeface="Times New Roman"/>
              </a:rPr>
              <a:t> </a:t>
            </a:r>
            <a:r>
              <a:rPr sz="1050" spc="-5" dirty="0">
                <a:latin typeface="Times New Roman"/>
                <a:cs typeface="Times New Roman"/>
              </a:rPr>
              <a:t>sexual</a:t>
            </a:r>
            <a:r>
              <a:rPr sz="1050" spc="50" dirty="0">
                <a:latin typeface="Times New Roman"/>
                <a:cs typeface="Times New Roman"/>
              </a:rPr>
              <a:t> </a:t>
            </a:r>
            <a:r>
              <a:rPr sz="1050" spc="-5" dirty="0">
                <a:latin typeface="Times New Roman"/>
                <a:cs typeface="Times New Roman"/>
              </a:rPr>
              <a:t>abuse,</a:t>
            </a:r>
            <a:r>
              <a:rPr sz="1050" spc="50" dirty="0">
                <a:latin typeface="Times New Roman"/>
                <a:cs typeface="Times New Roman"/>
              </a:rPr>
              <a:t> </a:t>
            </a:r>
            <a:r>
              <a:rPr sz="1050" spc="-5" dirty="0">
                <a:latin typeface="Times New Roman"/>
                <a:cs typeface="Times New Roman"/>
              </a:rPr>
              <a:t>whether</a:t>
            </a:r>
            <a:r>
              <a:rPr sz="1050" spc="35" dirty="0">
                <a:latin typeface="Times New Roman"/>
                <a:cs typeface="Times New Roman"/>
              </a:rPr>
              <a:t> </a:t>
            </a:r>
            <a:r>
              <a:rPr sz="1050" dirty="0">
                <a:latin typeface="Times New Roman"/>
                <a:cs typeface="Times New Roman"/>
              </a:rPr>
              <a:t>by</a:t>
            </a:r>
            <a:r>
              <a:rPr sz="1050" spc="30" dirty="0">
                <a:latin typeface="Times New Roman"/>
                <a:cs typeface="Times New Roman"/>
              </a:rPr>
              <a:t> </a:t>
            </a:r>
            <a:r>
              <a:rPr sz="1050" spc="-5" dirty="0">
                <a:latin typeface="Times New Roman"/>
                <a:cs typeface="Times New Roman"/>
              </a:rPr>
              <a:t>word,</a:t>
            </a:r>
            <a:r>
              <a:rPr sz="1050" spc="50" dirty="0">
                <a:latin typeface="Times New Roman"/>
                <a:cs typeface="Times New Roman"/>
              </a:rPr>
              <a:t> </a:t>
            </a:r>
            <a:r>
              <a:rPr sz="1050" spc="-5" dirty="0">
                <a:latin typeface="Times New Roman"/>
                <a:cs typeface="Times New Roman"/>
              </a:rPr>
              <a:t>gesture,</a:t>
            </a:r>
            <a:r>
              <a:rPr sz="1050" spc="40" dirty="0">
                <a:latin typeface="Times New Roman"/>
                <a:cs typeface="Times New Roman"/>
              </a:rPr>
              <a:t> </a:t>
            </a:r>
            <a:r>
              <a:rPr sz="1050" dirty="0">
                <a:latin typeface="Times New Roman"/>
                <a:cs typeface="Times New Roman"/>
              </a:rPr>
              <a:t>or</a:t>
            </a:r>
            <a:r>
              <a:rPr sz="1050" spc="50" dirty="0">
                <a:latin typeface="Times New Roman"/>
                <a:cs typeface="Times New Roman"/>
              </a:rPr>
              <a:t> </a:t>
            </a:r>
            <a:r>
              <a:rPr sz="1050" spc="-5" dirty="0">
                <a:latin typeface="Times New Roman"/>
                <a:cs typeface="Times New Roman"/>
              </a:rPr>
              <a:t>any</a:t>
            </a:r>
            <a:r>
              <a:rPr sz="1050" spc="30" dirty="0">
                <a:latin typeface="Times New Roman"/>
                <a:cs typeface="Times New Roman"/>
              </a:rPr>
              <a:t> </a:t>
            </a:r>
            <a:r>
              <a:rPr sz="1050" spc="-5" dirty="0">
                <a:latin typeface="Times New Roman"/>
                <a:cs typeface="Times New Roman"/>
              </a:rPr>
              <a:t>other</a:t>
            </a:r>
            <a:endParaRPr sz="1050" dirty="0">
              <a:latin typeface="Times New Roman"/>
              <a:cs typeface="Times New Roman"/>
            </a:endParaRPr>
          </a:p>
          <a:p>
            <a:pPr marL="469265" marR="2001520" indent="-635">
              <a:lnSpc>
                <a:spcPts val="1210"/>
              </a:lnSpc>
              <a:spcBef>
                <a:spcPts val="60"/>
              </a:spcBef>
            </a:pPr>
            <a:r>
              <a:rPr sz="1050" spc="-15" dirty="0">
                <a:latin typeface="Times New Roman"/>
                <a:cs typeface="Times New Roman"/>
              </a:rPr>
              <a:t>conduct, </a:t>
            </a:r>
            <a:r>
              <a:rPr sz="1050" spc="-5" dirty="0">
                <a:latin typeface="Times New Roman"/>
                <a:cs typeface="Times New Roman"/>
              </a:rPr>
              <a:t>directed </a:t>
            </a:r>
            <a:r>
              <a:rPr sz="1050" spc="-15" dirty="0">
                <a:latin typeface="Times New Roman"/>
                <a:cs typeface="Times New Roman"/>
              </a:rPr>
              <a:t>toward </a:t>
            </a:r>
            <a:r>
              <a:rPr sz="1050" spc="-5" dirty="0">
                <a:latin typeface="Times New Roman"/>
                <a:cs typeface="Times New Roman"/>
              </a:rPr>
              <a:t>another </a:t>
            </a:r>
            <a:r>
              <a:rPr sz="1050" spc="-15" dirty="0">
                <a:latin typeface="Times New Roman"/>
                <a:cs typeface="Times New Roman"/>
              </a:rPr>
              <a:t>person, </a:t>
            </a:r>
            <a:r>
              <a:rPr sz="1050" spc="-20" dirty="0">
                <a:latin typeface="Times New Roman"/>
                <a:cs typeface="Times New Roman"/>
              </a:rPr>
              <a:t>including </a:t>
            </a:r>
            <a:r>
              <a:rPr sz="1050" dirty="0">
                <a:latin typeface="Times New Roman"/>
                <a:cs typeface="Times New Roman"/>
              </a:rPr>
              <a:t>a </a:t>
            </a:r>
            <a:r>
              <a:rPr sz="1050" spc="-20" dirty="0">
                <a:latin typeface="Times New Roman"/>
                <a:cs typeface="Times New Roman"/>
              </a:rPr>
              <a:t>district </a:t>
            </a:r>
            <a:r>
              <a:rPr sz="1050" spc="-5" dirty="0">
                <a:latin typeface="Times New Roman"/>
                <a:cs typeface="Times New Roman"/>
              </a:rPr>
              <a:t>student, </a:t>
            </a:r>
            <a:r>
              <a:rPr sz="1050" spc="-20" dirty="0">
                <a:latin typeface="Times New Roman"/>
                <a:cs typeface="Times New Roman"/>
              </a:rPr>
              <a:t>employee </a:t>
            </a:r>
            <a:r>
              <a:rPr sz="1050" dirty="0">
                <a:latin typeface="Times New Roman"/>
                <a:cs typeface="Times New Roman"/>
              </a:rPr>
              <a:t>or </a:t>
            </a:r>
            <a:r>
              <a:rPr sz="1050" spc="-20" dirty="0">
                <a:latin typeface="Times New Roman"/>
                <a:cs typeface="Times New Roman"/>
              </a:rPr>
              <a:t>volunteer.  </a:t>
            </a:r>
            <a:r>
              <a:rPr sz="1050" spc="-15" dirty="0">
                <a:latin typeface="Times New Roman"/>
                <a:cs typeface="Times New Roman"/>
              </a:rPr>
              <a:t>Engage </a:t>
            </a:r>
            <a:r>
              <a:rPr sz="1050" spc="-5" dirty="0">
                <a:latin typeface="Times New Roman"/>
                <a:cs typeface="Times New Roman"/>
              </a:rPr>
              <a:t>in </a:t>
            </a:r>
            <a:r>
              <a:rPr sz="1050" spc="-15" dirty="0">
                <a:latin typeface="Times New Roman"/>
                <a:cs typeface="Times New Roman"/>
              </a:rPr>
              <a:t>conduct </a:t>
            </a:r>
            <a:r>
              <a:rPr sz="1050" spc="-5" dirty="0">
                <a:latin typeface="Times New Roman"/>
                <a:cs typeface="Times New Roman"/>
              </a:rPr>
              <a:t>that </a:t>
            </a:r>
            <a:r>
              <a:rPr sz="1050" spc="-25" dirty="0">
                <a:latin typeface="Times New Roman"/>
                <a:cs typeface="Times New Roman"/>
              </a:rPr>
              <a:t>constitutes </a:t>
            </a:r>
            <a:r>
              <a:rPr sz="1050" spc="-5" dirty="0">
                <a:latin typeface="Times New Roman"/>
                <a:cs typeface="Times New Roman"/>
              </a:rPr>
              <a:t>dating </a:t>
            </a:r>
            <a:r>
              <a:rPr sz="1050" spc="-20" dirty="0">
                <a:latin typeface="Times New Roman"/>
                <a:cs typeface="Times New Roman"/>
              </a:rPr>
              <a:t>violence </a:t>
            </a:r>
            <a:r>
              <a:rPr sz="1050" dirty="0">
                <a:latin typeface="Times New Roman"/>
                <a:cs typeface="Times New Roman"/>
              </a:rPr>
              <a:t>(See</a:t>
            </a:r>
            <a:r>
              <a:rPr sz="1050" spc="50" dirty="0">
                <a:latin typeface="Times New Roman"/>
                <a:cs typeface="Times New Roman"/>
              </a:rPr>
              <a:t> </a:t>
            </a:r>
            <a:r>
              <a:rPr sz="1050" spc="-20" dirty="0">
                <a:latin typeface="Times New Roman"/>
                <a:cs typeface="Times New Roman"/>
              </a:rPr>
              <a:t>Glossary).</a:t>
            </a:r>
            <a:endParaRPr sz="1050" dirty="0">
              <a:latin typeface="Times New Roman"/>
              <a:cs typeface="Times New Roman"/>
            </a:endParaRPr>
          </a:p>
          <a:p>
            <a:pPr marL="489584">
              <a:lnSpc>
                <a:spcPts val="1145"/>
              </a:lnSpc>
            </a:pPr>
            <a:r>
              <a:rPr sz="1050" spc="-15" dirty="0">
                <a:latin typeface="Times New Roman"/>
                <a:cs typeface="Times New Roman"/>
              </a:rPr>
              <a:t>Engage </a:t>
            </a:r>
            <a:r>
              <a:rPr sz="1050" spc="-5" dirty="0">
                <a:latin typeface="Times New Roman"/>
                <a:cs typeface="Times New Roman"/>
              </a:rPr>
              <a:t>in </a:t>
            </a:r>
            <a:r>
              <a:rPr sz="1050" spc="-25" dirty="0">
                <a:latin typeface="Times New Roman"/>
                <a:cs typeface="Times New Roman"/>
              </a:rPr>
              <a:t>inappropriate </a:t>
            </a:r>
            <a:r>
              <a:rPr sz="1050" dirty="0">
                <a:latin typeface="Times New Roman"/>
                <a:cs typeface="Times New Roman"/>
              </a:rPr>
              <a:t>or </a:t>
            </a:r>
            <a:r>
              <a:rPr sz="1050" spc="-5" dirty="0">
                <a:latin typeface="Times New Roman"/>
                <a:cs typeface="Times New Roman"/>
              </a:rPr>
              <a:t>indecent </a:t>
            </a:r>
            <a:r>
              <a:rPr sz="1050" spc="-15" dirty="0">
                <a:latin typeface="Times New Roman"/>
                <a:cs typeface="Times New Roman"/>
              </a:rPr>
              <a:t>exposure </a:t>
            </a:r>
            <a:r>
              <a:rPr sz="1050" dirty="0">
                <a:latin typeface="Times New Roman"/>
                <a:cs typeface="Times New Roman"/>
              </a:rPr>
              <a:t>of </a:t>
            </a:r>
            <a:r>
              <a:rPr sz="1050" spc="-15" dirty="0">
                <a:latin typeface="Times New Roman"/>
                <a:cs typeface="Times New Roman"/>
              </a:rPr>
              <a:t>private </a:t>
            </a:r>
            <a:r>
              <a:rPr sz="1050" dirty="0">
                <a:latin typeface="Times New Roman"/>
                <a:cs typeface="Times New Roman"/>
              </a:rPr>
              <a:t>body</a:t>
            </a:r>
            <a:r>
              <a:rPr sz="1050" spc="-100" dirty="0">
                <a:latin typeface="Times New Roman"/>
                <a:cs typeface="Times New Roman"/>
              </a:rPr>
              <a:t> </a:t>
            </a:r>
            <a:r>
              <a:rPr sz="1050" spc="-5" dirty="0">
                <a:latin typeface="Times New Roman"/>
                <a:cs typeface="Times New Roman"/>
              </a:rPr>
              <a:t>parts.</a:t>
            </a:r>
            <a:endParaRPr sz="1050" dirty="0">
              <a:latin typeface="Times New Roman"/>
              <a:cs typeface="Times New Roman"/>
            </a:endParaRPr>
          </a:p>
          <a:p>
            <a:pPr marL="469265">
              <a:lnSpc>
                <a:spcPts val="1205"/>
              </a:lnSpc>
            </a:pPr>
            <a:r>
              <a:rPr sz="1050" spc="-20" dirty="0">
                <a:latin typeface="Times New Roman"/>
                <a:cs typeface="Times New Roman"/>
              </a:rPr>
              <a:t>Participate </a:t>
            </a:r>
            <a:r>
              <a:rPr sz="1050" spc="-5" dirty="0">
                <a:latin typeface="Times New Roman"/>
                <a:cs typeface="Times New Roman"/>
              </a:rPr>
              <a:t>in </a:t>
            </a:r>
            <a:r>
              <a:rPr sz="1050" spc="-15" dirty="0">
                <a:latin typeface="Times New Roman"/>
                <a:cs typeface="Times New Roman"/>
              </a:rPr>
              <a:t>hazing (See </a:t>
            </a:r>
            <a:r>
              <a:rPr sz="1050" spc="-20" dirty="0">
                <a:latin typeface="Times New Roman"/>
                <a:cs typeface="Times New Roman"/>
              </a:rPr>
              <a:t>Glossary).</a:t>
            </a:r>
            <a:endParaRPr sz="1050" dirty="0">
              <a:latin typeface="Times New Roman"/>
              <a:cs typeface="Times New Roman"/>
            </a:endParaRPr>
          </a:p>
          <a:p>
            <a:pPr marL="469265">
              <a:lnSpc>
                <a:spcPts val="1205"/>
              </a:lnSpc>
            </a:pPr>
            <a:r>
              <a:rPr sz="1050" dirty="0">
                <a:latin typeface="Times New Roman"/>
                <a:cs typeface="Times New Roman"/>
              </a:rPr>
              <a:t>Cause</a:t>
            </a:r>
            <a:r>
              <a:rPr sz="1050" spc="-35" dirty="0">
                <a:latin typeface="Times New Roman"/>
                <a:cs typeface="Times New Roman"/>
              </a:rPr>
              <a:t> </a:t>
            </a:r>
            <a:r>
              <a:rPr sz="1050" dirty="0">
                <a:latin typeface="Times New Roman"/>
                <a:cs typeface="Times New Roman"/>
              </a:rPr>
              <a:t>an</a:t>
            </a:r>
            <a:r>
              <a:rPr sz="1050" spc="-35" dirty="0">
                <a:latin typeface="Times New Roman"/>
                <a:cs typeface="Times New Roman"/>
              </a:rPr>
              <a:t> </a:t>
            </a:r>
            <a:r>
              <a:rPr sz="1050" spc="-20" dirty="0">
                <a:latin typeface="Times New Roman"/>
                <a:cs typeface="Times New Roman"/>
              </a:rPr>
              <a:t>individual</a:t>
            </a:r>
            <a:r>
              <a:rPr sz="1050" spc="-55" dirty="0">
                <a:latin typeface="Times New Roman"/>
                <a:cs typeface="Times New Roman"/>
              </a:rPr>
              <a:t> </a:t>
            </a:r>
            <a:r>
              <a:rPr sz="1050" spc="-5" dirty="0">
                <a:latin typeface="Times New Roman"/>
                <a:cs typeface="Times New Roman"/>
              </a:rPr>
              <a:t>to</a:t>
            </a:r>
            <a:r>
              <a:rPr sz="1050" spc="-25" dirty="0">
                <a:latin typeface="Times New Roman"/>
                <a:cs typeface="Times New Roman"/>
              </a:rPr>
              <a:t> </a:t>
            </a:r>
            <a:r>
              <a:rPr sz="1050" spc="-5" dirty="0">
                <a:latin typeface="Times New Roman"/>
                <a:cs typeface="Times New Roman"/>
              </a:rPr>
              <a:t>act</a:t>
            </a:r>
            <a:r>
              <a:rPr sz="1050" spc="-30" dirty="0">
                <a:latin typeface="Times New Roman"/>
                <a:cs typeface="Times New Roman"/>
              </a:rPr>
              <a:t> </a:t>
            </a:r>
            <a:r>
              <a:rPr sz="1050" spc="-5" dirty="0">
                <a:latin typeface="Times New Roman"/>
                <a:cs typeface="Times New Roman"/>
              </a:rPr>
              <a:t>through</a:t>
            </a:r>
            <a:r>
              <a:rPr sz="1050" spc="-35" dirty="0">
                <a:latin typeface="Times New Roman"/>
                <a:cs typeface="Times New Roman"/>
              </a:rPr>
              <a:t> </a:t>
            </a:r>
            <a:r>
              <a:rPr sz="1050" spc="-5" dirty="0">
                <a:latin typeface="Times New Roman"/>
                <a:cs typeface="Times New Roman"/>
              </a:rPr>
              <a:t>the</a:t>
            </a:r>
            <a:r>
              <a:rPr sz="1050" spc="-25" dirty="0">
                <a:latin typeface="Times New Roman"/>
                <a:cs typeface="Times New Roman"/>
              </a:rPr>
              <a:t> </a:t>
            </a:r>
            <a:r>
              <a:rPr sz="1050" dirty="0">
                <a:latin typeface="Times New Roman"/>
                <a:cs typeface="Times New Roman"/>
              </a:rPr>
              <a:t>use</a:t>
            </a:r>
            <a:r>
              <a:rPr sz="1050" spc="-50" dirty="0">
                <a:latin typeface="Times New Roman"/>
                <a:cs typeface="Times New Roman"/>
              </a:rPr>
              <a:t> </a:t>
            </a:r>
            <a:r>
              <a:rPr sz="1050" dirty="0">
                <a:latin typeface="Times New Roman"/>
                <a:cs typeface="Times New Roman"/>
              </a:rPr>
              <a:t>of</a:t>
            </a:r>
            <a:r>
              <a:rPr sz="1050" spc="-40" dirty="0">
                <a:latin typeface="Times New Roman"/>
                <a:cs typeface="Times New Roman"/>
              </a:rPr>
              <a:t> </a:t>
            </a:r>
            <a:r>
              <a:rPr sz="1050" dirty="0">
                <a:latin typeface="Times New Roman"/>
                <a:cs typeface="Times New Roman"/>
              </a:rPr>
              <a:t>or</a:t>
            </a:r>
            <a:r>
              <a:rPr sz="1050" spc="-30" dirty="0">
                <a:latin typeface="Times New Roman"/>
                <a:cs typeface="Times New Roman"/>
              </a:rPr>
              <a:t> </a:t>
            </a:r>
            <a:r>
              <a:rPr sz="1050" spc="-5" dirty="0">
                <a:latin typeface="Times New Roman"/>
                <a:cs typeface="Times New Roman"/>
              </a:rPr>
              <a:t>threat</a:t>
            </a:r>
            <a:r>
              <a:rPr sz="1050" spc="-40" dirty="0">
                <a:latin typeface="Times New Roman"/>
                <a:cs typeface="Times New Roman"/>
              </a:rPr>
              <a:t> </a:t>
            </a:r>
            <a:r>
              <a:rPr sz="1050" dirty="0">
                <a:latin typeface="Times New Roman"/>
                <a:cs typeface="Times New Roman"/>
              </a:rPr>
              <a:t>of</a:t>
            </a:r>
            <a:r>
              <a:rPr sz="1050" spc="-50" dirty="0">
                <a:latin typeface="Times New Roman"/>
                <a:cs typeface="Times New Roman"/>
              </a:rPr>
              <a:t> </a:t>
            </a:r>
            <a:r>
              <a:rPr sz="1050" spc="-5" dirty="0">
                <a:latin typeface="Times New Roman"/>
                <a:cs typeface="Times New Roman"/>
              </a:rPr>
              <a:t>force</a:t>
            </a:r>
            <a:r>
              <a:rPr sz="1050" spc="-25" dirty="0">
                <a:latin typeface="Times New Roman"/>
                <a:cs typeface="Times New Roman"/>
              </a:rPr>
              <a:t> </a:t>
            </a:r>
            <a:r>
              <a:rPr sz="1050" spc="-5" dirty="0">
                <a:latin typeface="Times New Roman"/>
                <a:cs typeface="Times New Roman"/>
              </a:rPr>
              <a:t>(coercion).</a:t>
            </a:r>
            <a:endParaRPr sz="1050" dirty="0">
              <a:latin typeface="Times New Roman"/>
              <a:cs typeface="Times New Roman"/>
            </a:endParaRPr>
          </a:p>
          <a:p>
            <a:pPr marL="469265">
              <a:lnSpc>
                <a:spcPts val="1210"/>
              </a:lnSpc>
            </a:pPr>
            <a:r>
              <a:rPr sz="1050" spc="-15" dirty="0">
                <a:latin typeface="Times New Roman"/>
                <a:cs typeface="Times New Roman"/>
              </a:rPr>
              <a:t>Commit</a:t>
            </a:r>
            <a:r>
              <a:rPr sz="1050" spc="-30" dirty="0">
                <a:latin typeface="Times New Roman"/>
                <a:cs typeface="Times New Roman"/>
              </a:rPr>
              <a:t> </a:t>
            </a:r>
            <a:r>
              <a:rPr sz="1050" spc="-15" dirty="0">
                <a:latin typeface="Times New Roman"/>
                <a:cs typeface="Times New Roman"/>
              </a:rPr>
              <a:t>extortion</a:t>
            </a:r>
            <a:r>
              <a:rPr sz="1050" spc="-35" dirty="0">
                <a:latin typeface="Times New Roman"/>
                <a:cs typeface="Times New Roman"/>
              </a:rPr>
              <a:t> </a:t>
            </a:r>
            <a:r>
              <a:rPr sz="1050" dirty="0">
                <a:latin typeface="Times New Roman"/>
                <a:cs typeface="Times New Roman"/>
              </a:rPr>
              <a:t>or</a:t>
            </a:r>
            <a:r>
              <a:rPr sz="1050" spc="-5" dirty="0">
                <a:latin typeface="Times New Roman"/>
                <a:cs typeface="Times New Roman"/>
              </a:rPr>
              <a:t> </a:t>
            </a:r>
            <a:r>
              <a:rPr sz="1050" spc="-20" dirty="0">
                <a:latin typeface="Times New Roman"/>
                <a:cs typeface="Times New Roman"/>
              </a:rPr>
              <a:t>blackmail</a:t>
            </a:r>
            <a:r>
              <a:rPr sz="1050" spc="-30" dirty="0">
                <a:latin typeface="Times New Roman"/>
                <a:cs typeface="Times New Roman"/>
              </a:rPr>
              <a:t> </a:t>
            </a:r>
            <a:r>
              <a:rPr sz="1050" spc="-20" dirty="0">
                <a:latin typeface="Times New Roman"/>
                <a:cs typeface="Times New Roman"/>
              </a:rPr>
              <a:t>(obtaining</a:t>
            </a:r>
            <a:r>
              <a:rPr sz="1050" spc="-25" dirty="0">
                <a:latin typeface="Times New Roman"/>
                <a:cs typeface="Times New Roman"/>
              </a:rPr>
              <a:t> </a:t>
            </a:r>
            <a:r>
              <a:rPr sz="1050" spc="-5" dirty="0">
                <a:latin typeface="Times New Roman"/>
                <a:cs typeface="Times New Roman"/>
              </a:rPr>
              <a:t>money</a:t>
            </a:r>
            <a:r>
              <a:rPr sz="1050" spc="-25" dirty="0">
                <a:latin typeface="Times New Roman"/>
                <a:cs typeface="Times New Roman"/>
              </a:rPr>
              <a:t> </a:t>
            </a:r>
            <a:r>
              <a:rPr sz="1050" dirty="0">
                <a:latin typeface="Times New Roman"/>
                <a:cs typeface="Times New Roman"/>
              </a:rPr>
              <a:t>or</a:t>
            </a:r>
            <a:r>
              <a:rPr sz="1050" spc="-5" dirty="0">
                <a:latin typeface="Times New Roman"/>
                <a:cs typeface="Times New Roman"/>
              </a:rPr>
              <a:t> </a:t>
            </a:r>
            <a:r>
              <a:rPr sz="1050" dirty="0">
                <a:latin typeface="Times New Roman"/>
                <a:cs typeface="Times New Roman"/>
              </a:rPr>
              <a:t>an </a:t>
            </a:r>
            <a:r>
              <a:rPr sz="1050" spc="-5" dirty="0">
                <a:latin typeface="Times New Roman"/>
                <a:cs typeface="Times New Roman"/>
              </a:rPr>
              <a:t>object </a:t>
            </a:r>
            <a:r>
              <a:rPr sz="1050" dirty="0">
                <a:latin typeface="Times New Roman"/>
                <a:cs typeface="Times New Roman"/>
              </a:rPr>
              <a:t>of</a:t>
            </a:r>
            <a:r>
              <a:rPr sz="1050" spc="-5" dirty="0">
                <a:latin typeface="Times New Roman"/>
                <a:cs typeface="Times New Roman"/>
              </a:rPr>
              <a:t> </a:t>
            </a:r>
            <a:r>
              <a:rPr sz="1050" spc="-15" dirty="0">
                <a:latin typeface="Times New Roman"/>
                <a:cs typeface="Times New Roman"/>
              </a:rPr>
              <a:t>value</a:t>
            </a:r>
            <a:r>
              <a:rPr sz="1050" spc="-25" dirty="0">
                <a:latin typeface="Times New Roman"/>
                <a:cs typeface="Times New Roman"/>
              </a:rPr>
              <a:t> </a:t>
            </a:r>
            <a:r>
              <a:rPr sz="1050" dirty="0">
                <a:latin typeface="Times New Roman"/>
                <a:cs typeface="Times New Roman"/>
              </a:rPr>
              <a:t>from</a:t>
            </a:r>
            <a:r>
              <a:rPr sz="1050" spc="-20" dirty="0">
                <a:latin typeface="Times New Roman"/>
                <a:cs typeface="Times New Roman"/>
              </a:rPr>
              <a:t> </a:t>
            </a:r>
            <a:r>
              <a:rPr sz="1050" dirty="0">
                <a:latin typeface="Times New Roman"/>
                <a:cs typeface="Times New Roman"/>
              </a:rPr>
              <a:t>an</a:t>
            </a:r>
            <a:r>
              <a:rPr sz="1050" spc="-15" dirty="0">
                <a:latin typeface="Times New Roman"/>
                <a:cs typeface="Times New Roman"/>
              </a:rPr>
              <a:t> unwilling</a:t>
            </a:r>
            <a:r>
              <a:rPr sz="1050" spc="-120" dirty="0">
                <a:latin typeface="Times New Roman"/>
                <a:cs typeface="Times New Roman"/>
              </a:rPr>
              <a:t> </a:t>
            </a:r>
            <a:r>
              <a:rPr sz="1050" spc="-5" dirty="0">
                <a:latin typeface="Times New Roman"/>
                <a:cs typeface="Times New Roman"/>
              </a:rPr>
              <a:t>person).</a:t>
            </a:r>
            <a:endParaRPr sz="1050" dirty="0">
              <a:latin typeface="Times New Roman"/>
              <a:cs typeface="Times New Roman"/>
            </a:endParaRPr>
          </a:p>
          <a:p>
            <a:pPr marL="469265" marR="8255">
              <a:lnSpc>
                <a:spcPts val="1200"/>
              </a:lnSpc>
              <a:spcBef>
                <a:spcPts val="65"/>
              </a:spcBef>
            </a:pPr>
            <a:r>
              <a:rPr sz="1050" spc="-15" dirty="0">
                <a:latin typeface="Times New Roman"/>
                <a:cs typeface="Times New Roman"/>
              </a:rPr>
              <a:t>Engage </a:t>
            </a:r>
            <a:r>
              <a:rPr sz="1050" spc="-5" dirty="0">
                <a:latin typeface="Times New Roman"/>
                <a:cs typeface="Times New Roman"/>
              </a:rPr>
              <a:t>in </a:t>
            </a:r>
            <a:r>
              <a:rPr sz="1050" spc="-25" dirty="0">
                <a:latin typeface="Times New Roman"/>
                <a:cs typeface="Times New Roman"/>
              </a:rPr>
              <a:t>inappropriate </a:t>
            </a:r>
            <a:r>
              <a:rPr sz="1050" spc="-15" dirty="0">
                <a:latin typeface="Times New Roman"/>
                <a:cs typeface="Times New Roman"/>
              </a:rPr>
              <a:t>verbal, </a:t>
            </a:r>
            <a:r>
              <a:rPr sz="1050" spc="-20" dirty="0">
                <a:latin typeface="Times New Roman"/>
                <a:cs typeface="Times New Roman"/>
              </a:rPr>
              <a:t>physical, </a:t>
            </a:r>
            <a:r>
              <a:rPr sz="1050" dirty="0">
                <a:latin typeface="Times New Roman"/>
                <a:cs typeface="Times New Roman"/>
              </a:rPr>
              <a:t>or </a:t>
            </a:r>
            <a:r>
              <a:rPr sz="1050" spc="-5" dirty="0">
                <a:latin typeface="Times New Roman"/>
                <a:cs typeface="Times New Roman"/>
              </a:rPr>
              <a:t>sexual </a:t>
            </a:r>
            <a:r>
              <a:rPr sz="1050" spc="-15" dirty="0">
                <a:latin typeface="Times New Roman"/>
                <a:cs typeface="Times New Roman"/>
              </a:rPr>
              <a:t>contact </a:t>
            </a:r>
            <a:r>
              <a:rPr sz="1050" spc="-5" dirty="0">
                <a:latin typeface="Times New Roman"/>
                <a:cs typeface="Times New Roman"/>
              </a:rPr>
              <a:t>directed toward </a:t>
            </a:r>
            <a:r>
              <a:rPr sz="1050" spc="-15" dirty="0">
                <a:latin typeface="Times New Roman"/>
                <a:cs typeface="Times New Roman"/>
              </a:rPr>
              <a:t>another </a:t>
            </a:r>
            <a:r>
              <a:rPr sz="1050" spc="-5" dirty="0">
                <a:latin typeface="Times New Roman"/>
                <a:cs typeface="Times New Roman"/>
              </a:rPr>
              <a:t>person, </a:t>
            </a:r>
            <a:r>
              <a:rPr sz="1050" spc="-20" dirty="0">
                <a:latin typeface="Times New Roman"/>
                <a:cs typeface="Times New Roman"/>
              </a:rPr>
              <a:t>including </a:t>
            </a:r>
            <a:r>
              <a:rPr sz="1050" dirty="0">
                <a:latin typeface="Times New Roman"/>
                <a:cs typeface="Times New Roman"/>
              </a:rPr>
              <a:t>a </a:t>
            </a:r>
            <a:r>
              <a:rPr sz="1050" spc="-15" dirty="0">
                <a:latin typeface="Times New Roman"/>
                <a:cs typeface="Times New Roman"/>
              </a:rPr>
              <a:t>district </a:t>
            </a:r>
            <a:r>
              <a:rPr sz="1050" spc="-5" dirty="0">
                <a:latin typeface="Times New Roman"/>
                <a:cs typeface="Times New Roman"/>
              </a:rPr>
              <a:t>student, </a:t>
            </a:r>
            <a:r>
              <a:rPr sz="1050" spc="-20" dirty="0">
                <a:latin typeface="Times New Roman"/>
                <a:cs typeface="Times New Roman"/>
              </a:rPr>
              <a:t>employee  </a:t>
            </a:r>
            <a:r>
              <a:rPr sz="1050" dirty="0">
                <a:latin typeface="Times New Roman"/>
                <a:cs typeface="Times New Roman"/>
              </a:rPr>
              <a:t>or</a:t>
            </a:r>
            <a:r>
              <a:rPr sz="1050" spc="50" dirty="0">
                <a:latin typeface="Times New Roman"/>
                <a:cs typeface="Times New Roman"/>
              </a:rPr>
              <a:t> </a:t>
            </a:r>
            <a:r>
              <a:rPr sz="1050" spc="-20" dirty="0">
                <a:latin typeface="Times New Roman"/>
                <a:cs typeface="Times New Roman"/>
              </a:rPr>
              <a:t>volunteer.</a:t>
            </a:r>
            <a:endParaRPr sz="1050" dirty="0">
              <a:latin typeface="Times New Roman"/>
              <a:cs typeface="Times New Roman"/>
            </a:endParaRPr>
          </a:p>
          <a:p>
            <a:pPr marL="469265" marR="5080">
              <a:lnSpc>
                <a:spcPts val="1200"/>
              </a:lnSpc>
              <a:spcBef>
                <a:spcPts val="10"/>
              </a:spcBef>
            </a:pPr>
            <a:r>
              <a:rPr sz="1050" spc="-15" dirty="0">
                <a:latin typeface="Times New Roman"/>
                <a:cs typeface="Times New Roman"/>
              </a:rPr>
              <a:t>Record the voice </a:t>
            </a:r>
            <a:r>
              <a:rPr sz="1050" spc="-5" dirty="0">
                <a:latin typeface="Times New Roman"/>
                <a:cs typeface="Times New Roman"/>
              </a:rPr>
              <a:t>or </a:t>
            </a:r>
            <a:r>
              <a:rPr sz="1050" spc="-20" dirty="0">
                <a:latin typeface="Times New Roman"/>
                <a:cs typeface="Times New Roman"/>
              </a:rPr>
              <a:t>image </a:t>
            </a:r>
            <a:r>
              <a:rPr sz="1050" spc="-10" dirty="0">
                <a:latin typeface="Times New Roman"/>
                <a:cs typeface="Times New Roman"/>
              </a:rPr>
              <a:t>of </a:t>
            </a:r>
            <a:r>
              <a:rPr sz="1050" spc="-15" dirty="0">
                <a:latin typeface="Times New Roman"/>
                <a:cs typeface="Times New Roman"/>
              </a:rPr>
              <a:t>another </a:t>
            </a:r>
            <a:r>
              <a:rPr sz="1050" spc="-20" dirty="0">
                <a:latin typeface="Times New Roman"/>
                <a:cs typeface="Times New Roman"/>
              </a:rPr>
              <a:t>without </a:t>
            </a:r>
            <a:r>
              <a:rPr sz="1050" spc="-15" dirty="0">
                <a:latin typeface="Times New Roman"/>
                <a:cs typeface="Times New Roman"/>
              </a:rPr>
              <a:t>the prior consent </a:t>
            </a:r>
            <a:r>
              <a:rPr sz="1050" spc="-5" dirty="0">
                <a:latin typeface="Times New Roman"/>
                <a:cs typeface="Times New Roman"/>
              </a:rPr>
              <a:t>of </a:t>
            </a:r>
            <a:r>
              <a:rPr sz="1050" spc="-15" dirty="0">
                <a:latin typeface="Times New Roman"/>
                <a:cs typeface="Times New Roman"/>
              </a:rPr>
              <a:t>the individual being </a:t>
            </a:r>
            <a:r>
              <a:rPr sz="1050" spc="-20" dirty="0">
                <a:latin typeface="Times New Roman"/>
                <a:cs typeface="Times New Roman"/>
              </a:rPr>
              <a:t>recorded </a:t>
            </a:r>
            <a:r>
              <a:rPr sz="1050" spc="-5" dirty="0">
                <a:latin typeface="Times New Roman"/>
                <a:cs typeface="Times New Roman"/>
              </a:rPr>
              <a:t>or </a:t>
            </a:r>
            <a:r>
              <a:rPr sz="1050" spc="-15" dirty="0">
                <a:latin typeface="Times New Roman"/>
                <a:cs typeface="Times New Roman"/>
              </a:rPr>
              <a:t>in any </a:t>
            </a:r>
            <a:r>
              <a:rPr sz="1050" spc="-10" dirty="0">
                <a:latin typeface="Times New Roman"/>
                <a:cs typeface="Times New Roman"/>
              </a:rPr>
              <a:t>way </a:t>
            </a:r>
            <a:r>
              <a:rPr sz="1050" spc="-15" dirty="0">
                <a:latin typeface="Times New Roman"/>
                <a:cs typeface="Times New Roman"/>
              </a:rPr>
              <a:t>that disrupts the  educational environment </a:t>
            </a:r>
            <a:r>
              <a:rPr sz="1050" spc="-5" dirty="0">
                <a:latin typeface="Times New Roman"/>
                <a:cs typeface="Times New Roman"/>
              </a:rPr>
              <a:t>or </a:t>
            </a:r>
            <a:r>
              <a:rPr sz="1050" spc="-15" dirty="0">
                <a:latin typeface="Times New Roman"/>
                <a:cs typeface="Times New Roman"/>
              </a:rPr>
              <a:t>invades the privacy </a:t>
            </a:r>
            <a:r>
              <a:rPr sz="1050" spc="-5" dirty="0">
                <a:latin typeface="Times New Roman"/>
                <a:cs typeface="Times New Roman"/>
              </a:rPr>
              <a:t>of</a:t>
            </a:r>
            <a:r>
              <a:rPr sz="1050" spc="-195" dirty="0">
                <a:latin typeface="Times New Roman"/>
                <a:cs typeface="Times New Roman"/>
              </a:rPr>
              <a:t> </a:t>
            </a:r>
            <a:r>
              <a:rPr sz="1050" spc="-15" dirty="0">
                <a:latin typeface="Times New Roman"/>
                <a:cs typeface="Times New Roman"/>
              </a:rPr>
              <a:t>others.</a:t>
            </a:r>
            <a:endParaRPr sz="1050" dirty="0">
              <a:latin typeface="Times New Roman"/>
              <a:cs typeface="Times New Roman"/>
            </a:endParaRPr>
          </a:p>
          <a:p>
            <a:pPr marL="469265" marR="107950">
              <a:lnSpc>
                <a:spcPts val="1190"/>
              </a:lnSpc>
              <a:spcBef>
                <a:spcPts val="10"/>
              </a:spcBef>
            </a:pPr>
            <a:r>
              <a:rPr sz="1050" i="1" spc="-15" dirty="0">
                <a:latin typeface="Times New Roman"/>
                <a:cs typeface="Times New Roman"/>
              </a:rPr>
              <a:t>Note: </a:t>
            </a:r>
            <a:r>
              <a:rPr sz="1050" i="1" spc="-20" dirty="0">
                <a:latin typeface="Times New Roman"/>
                <a:cs typeface="Times New Roman"/>
              </a:rPr>
              <a:t>BULLYING. </a:t>
            </a:r>
            <a:r>
              <a:rPr sz="1050" i="1" spc="-15" dirty="0">
                <a:latin typeface="Times New Roman"/>
                <a:cs typeface="Times New Roman"/>
              </a:rPr>
              <a:t>Refer </a:t>
            </a:r>
            <a:r>
              <a:rPr sz="1050" i="1" spc="-10" dirty="0">
                <a:latin typeface="Times New Roman"/>
                <a:cs typeface="Times New Roman"/>
              </a:rPr>
              <a:t>to </a:t>
            </a:r>
            <a:r>
              <a:rPr sz="1050" i="1" spc="-15" dirty="0">
                <a:latin typeface="Times New Roman"/>
                <a:cs typeface="Times New Roman"/>
              </a:rPr>
              <a:t>policy </a:t>
            </a:r>
            <a:r>
              <a:rPr sz="1050" i="1" spc="-5" dirty="0">
                <a:latin typeface="Times New Roman"/>
                <a:cs typeface="Times New Roman"/>
              </a:rPr>
              <a:t>FFI </a:t>
            </a:r>
            <a:r>
              <a:rPr sz="1050" i="1" spc="-15" dirty="0">
                <a:latin typeface="Times New Roman"/>
                <a:cs typeface="Times New Roman"/>
              </a:rPr>
              <a:t>(Local) </a:t>
            </a:r>
            <a:r>
              <a:rPr sz="1050" i="1" spc="-5" dirty="0">
                <a:latin typeface="Times New Roman"/>
                <a:cs typeface="Times New Roman"/>
              </a:rPr>
              <a:t>for </a:t>
            </a:r>
            <a:r>
              <a:rPr sz="1050" i="1" spc="-10" dirty="0">
                <a:latin typeface="Times New Roman"/>
                <a:cs typeface="Times New Roman"/>
              </a:rPr>
              <a:t>the </a:t>
            </a:r>
            <a:r>
              <a:rPr sz="1050" i="1" spc="-15" dirty="0">
                <a:latin typeface="Times New Roman"/>
                <a:cs typeface="Times New Roman"/>
              </a:rPr>
              <a:t>district’s provision </a:t>
            </a:r>
            <a:r>
              <a:rPr sz="1050" i="1" spc="-20" dirty="0">
                <a:latin typeface="Times New Roman"/>
                <a:cs typeface="Times New Roman"/>
              </a:rPr>
              <a:t>regarding </a:t>
            </a:r>
            <a:r>
              <a:rPr sz="1050" i="1" spc="-15" dirty="0">
                <a:latin typeface="Times New Roman"/>
                <a:cs typeface="Times New Roman"/>
              </a:rPr>
              <a:t>the anonymous reporting </a:t>
            </a:r>
            <a:r>
              <a:rPr sz="1050" i="1" dirty="0">
                <a:latin typeface="Times New Roman"/>
                <a:cs typeface="Times New Roman"/>
              </a:rPr>
              <a:t>of </a:t>
            </a:r>
            <a:r>
              <a:rPr sz="1050" i="1" spc="-5" dirty="0">
                <a:latin typeface="Times New Roman"/>
                <a:cs typeface="Times New Roman"/>
              </a:rPr>
              <a:t>an </a:t>
            </a:r>
            <a:r>
              <a:rPr sz="1050" i="1" spc="-15" dirty="0">
                <a:latin typeface="Times New Roman"/>
                <a:cs typeface="Times New Roman"/>
              </a:rPr>
              <a:t>incident </a:t>
            </a:r>
            <a:r>
              <a:rPr sz="1050" i="1" dirty="0">
                <a:latin typeface="Times New Roman"/>
                <a:cs typeface="Times New Roman"/>
              </a:rPr>
              <a:t>of  </a:t>
            </a:r>
            <a:r>
              <a:rPr sz="1050" i="1" spc="-15" dirty="0">
                <a:latin typeface="Times New Roman"/>
                <a:cs typeface="Times New Roman"/>
              </a:rPr>
              <a:t>bullying</a:t>
            </a:r>
            <a:r>
              <a:rPr sz="1050" i="1" spc="-70" dirty="0">
                <a:latin typeface="Times New Roman"/>
                <a:cs typeface="Times New Roman"/>
              </a:rPr>
              <a:t> </a:t>
            </a:r>
            <a:r>
              <a:rPr sz="1050" i="1" dirty="0">
                <a:latin typeface="Times New Roman"/>
                <a:cs typeface="Times New Roman"/>
              </a:rPr>
              <a:t>and</a:t>
            </a:r>
            <a:r>
              <a:rPr sz="1050" i="1" spc="-45" dirty="0">
                <a:latin typeface="Times New Roman"/>
                <a:cs typeface="Times New Roman"/>
              </a:rPr>
              <a:t> </a:t>
            </a:r>
            <a:r>
              <a:rPr sz="1050" i="1" spc="-15" dirty="0">
                <a:latin typeface="Times New Roman"/>
                <a:cs typeface="Times New Roman"/>
              </a:rPr>
              <a:t>parent</a:t>
            </a:r>
            <a:r>
              <a:rPr sz="1050" i="1" spc="-75" dirty="0">
                <a:latin typeface="Times New Roman"/>
                <a:cs typeface="Times New Roman"/>
              </a:rPr>
              <a:t> </a:t>
            </a:r>
            <a:r>
              <a:rPr sz="1050" i="1" spc="-20" dirty="0">
                <a:latin typeface="Times New Roman"/>
                <a:cs typeface="Times New Roman"/>
              </a:rPr>
              <a:t>notification</a:t>
            </a:r>
            <a:r>
              <a:rPr sz="1050" i="1" spc="-70" dirty="0">
                <a:latin typeface="Times New Roman"/>
                <a:cs typeface="Times New Roman"/>
              </a:rPr>
              <a:t> </a:t>
            </a:r>
            <a:r>
              <a:rPr sz="1050" i="1" dirty="0">
                <a:latin typeface="Times New Roman"/>
                <a:cs typeface="Times New Roman"/>
              </a:rPr>
              <a:t>of</a:t>
            </a:r>
            <a:r>
              <a:rPr sz="1050" i="1" spc="-40" dirty="0">
                <a:latin typeface="Times New Roman"/>
                <a:cs typeface="Times New Roman"/>
              </a:rPr>
              <a:t> </a:t>
            </a:r>
            <a:r>
              <a:rPr sz="1050" i="1" spc="-15" dirty="0">
                <a:latin typeface="Times New Roman"/>
                <a:cs typeface="Times New Roman"/>
              </a:rPr>
              <a:t>alleged</a:t>
            </a:r>
            <a:r>
              <a:rPr sz="1050" i="1" spc="-70" dirty="0">
                <a:latin typeface="Times New Roman"/>
                <a:cs typeface="Times New Roman"/>
              </a:rPr>
              <a:t> </a:t>
            </a:r>
            <a:r>
              <a:rPr sz="1050" i="1" spc="-15" dirty="0">
                <a:latin typeface="Times New Roman"/>
                <a:cs typeface="Times New Roman"/>
              </a:rPr>
              <a:t>bullying</a:t>
            </a:r>
            <a:r>
              <a:rPr sz="1050" i="1" spc="-70" dirty="0">
                <a:latin typeface="Times New Roman"/>
                <a:cs typeface="Times New Roman"/>
              </a:rPr>
              <a:t> </a:t>
            </a:r>
            <a:r>
              <a:rPr sz="1050" i="1" dirty="0">
                <a:latin typeface="Times New Roman"/>
                <a:cs typeface="Times New Roman"/>
              </a:rPr>
              <a:t>as</a:t>
            </a:r>
            <a:r>
              <a:rPr sz="1050" i="1" spc="-45" dirty="0">
                <a:latin typeface="Times New Roman"/>
                <a:cs typeface="Times New Roman"/>
              </a:rPr>
              <a:t> </a:t>
            </a:r>
            <a:r>
              <a:rPr sz="1050" i="1" spc="-15" dirty="0">
                <a:latin typeface="Times New Roman"/>
                <a:cs typeface="Times New Roman"/>
              </a:rPr>
              <a:t>required</a:t>
            </a:r>
            <a:r>
              <a:rPr sz="1050" i="1" spc="-70" dirty="0">
                <a:latin typeface="Times New Roman"/>
                <a:cs typeface="Times New Roman"/>
              </a:rPr>
              <a:t> </a:t>
            </a:r>
            <a:r>
              <a:rPr sz="1050" i="1" dirty="0">
                <a:latin typeface="Times New Roman"/>
                <a:cs typeface="Times New Roman"/>
              </a:rPr>
              <a:t>by</a:t>
            </a:r>
            <a:r>
              <a:rPr sz="1050" i="1" spc="-35" dirty="0">
                <a:latin typeface="Times New Roman"/>
                <a:cs typeface="Times New Roman"/>
              </a:rPr>
              <a:t> </a:t>
            </a:r>
            <a:r>
              <a:rPr sz="1050" i="1" spc="-5" dirty="0">
                <a:latin typeface="Times New Roman"/>
                <a:cs typeface="Times New Roman"/>
              </a:rPr>
              <a:t>SB</a:t>
            </a:r>
            <a:r>
              <a:rPr sz="1050" i="1" spc="-40" dirty="0">
                <a:latin typeface="Times New Roman"/>
                <a:cs typeface="Times New Roman"/>
              </a:rPr>
              <a:t> </a:t>
            </a:r>
            <a:r>
              <a:rPr sz="1050" i="1" spc="-15" dirty="0">
                <a:latin typeface="Times New Roman"/>
                <a:cs typeface="Times New Roman"/>
              </a:rPr>
              <a:t>179,</a:t>
            </a:r>
            <a:r>
              <a:rPr sz="1050" i="1" spc="-70" dirty="0">
                <a:latin typeface="Times New Roman"/>
                <a:cs typeface="Times New Roman"/>
              </a:rPr>
              <a:t> </a:t>
            </a:r>
            <a:r>
              <a:rPr sz="1050" i="1" spc="-25" dirty="0">
                <a:latin typeface="Times New Roman"/>
                <a:cs typeface="Times New Roman"/>
              </a:rPr>
              <a:t>allegations</a:t>
            </a:r>
            <a:r>
              <a:rPr sz="1050" i="1" spc="-80" dirty="0">
                <a:latin typeface="Times New Roman"/>
                <a:cs typeface="Times New Roman"/>
              </a:rPr>
              <a:t> </a:t>
            </a:r>
            <a:r>
              <a:rPr sz="1050" i="1" dirty="0">
                <a:latin typeface="Times New Roman"/>
                <a:cs typeface="Times New Roman"/>
              </a:rPr>
              <a:t>of</a:t>
            </a:r>
            <a:r>
              <a:rPr sz="1050" i="1" spc="-25" dirty="0">
                <a:latin typeface="Times New Roman"/>
                <a:cs typeface="Times New Roman"/>
              </a:rPr>
              <a:t> </a:t>
            </a:r>
            <a:r>
              <a:rPr sz="1050" i="1" spc="-15" dirty="0">
                <a:latin typeface="Times New Roman"/>
                <a:cs typeface="Times New Roman"/>
              </a:rPr>
              <a:t>bullying,</a:t>
            </a:r>
            <a:r>
              <a:rPr sz="1050" i="1" spc="-55" dirty="0">
                <a:latin typeface="Times New Roman"/>
                <a:cs typeface="Times New Roman"/>
              </a:rPr>
              <a:t> </a:t>
            </a:r>
            <a:r>
              <a:rPr sz="1050" i="1" spc="-5" dirty="0">
                <a:latin typeface="Times New Roman"/>
                <a:cs typeface="Times New Roman"/>
              </a:rPr>
              <a:t>and</a:t>
            </a:r>
            <a:r>
              <a:rPr sz="1050" i="1" spc="-30" dirty="0">
                <a:latin typeface="Times New Roman"/>
                <a:cs typeface="Times New Roman"/>
              </a:rPr>
              <a:t> </a:t>
            </a:r>
            <a:r>
              <a:rPr sz="1050" i="1" spc="-20" dirty="0">
                <a:latin typeface="Times New Roman"/>
                <a:cs typeface="Times New Roman"/>
              </a:rPr>
              <a:t>the</a:t>
            </a:r>
            <a:r>
              <a:rPr sz="1050" i="1" spc="-80" dirty="0">
                <a:latin typeface="Times New Roman"/>
                <a:cs typeface="Times New Roman"/>
              </a:rPr>
              <a:t> </a:t>
            </a:r>
            <a:r>
              <a:rPr sz="1050" i="1" spc="-15" dirty="0">
                <a:latin typeface="Times New Roman"/>
                <a:cs typeface="Times New Roman"/>
              </a:rPr>
              <a:t>procedures</a:t>
            </a:r>
            <a:r>
              <a:rPr sz="1050" i="1" spc="-60" dirty="0">
                <a:latin typeface="Times New Roman"/>
                <a:cs typeface="Times New Roman"/>
              </a:rPr>
              <a:t> </a:t>
            </a:r>
            <a:r>
              <a:rPr sz="1050" i="1" spc="-5" dirty="0">
                <a:latin typeface="Times New Roman"/>
                <a:cs typeface="Times New Roman"/>
              </a:rPr>
              <a:t>for</a:t>
            </a:r>
            <a:r>
              <a:rPr sz="1050" i="1" spc="-35" dirty="0">
                <a:latin typeface="Times New Roman"/>
                <a:cs typeface="Times New Roman"/>
              </a:rPr>
              <a:t> </a:t>
            </a:r>
            <a:r>
              <a:rPr sz="1050" i="1" spc="-25" dirty="0">
                <a:latin typeface="Times New Roman"/>
                <a:cs typeface="Times New Roman"/>
              </a:rPr>
              <a:t>handling</a:t>
            </a:r>
            <a:endParaRPr sz="1050" dirty="0">
              <a:latin typeface="Times New Roman"/>
              <a:cs typeface="Times New Roman"/>
            </a:endParaRPr>
          </a:p>
          <a:p>
            <a:pPr marL="469265" marR="106680">
              <a:lnSpc>
                <a:spcPts val="1190"/>
              </a:lnSpc>
              <a:spcBef>
                <a:spcPts val="5"/>
              </a:spcBef>
            </a:pPr>
            <a:r>
              <a:rPr sz="1050" i="1" dirty="0">
                <a:latin typeface="Times New Roman"/>
                <a:cs typeface="Times New Roman"/>
              </a:rPr>
              <a:t>an</a:t>
            </a:r>
            <a:r>
              <a:rPr sz="1050" i="1" spc="-55" dirty="0">
                <a:latin typeface="Times New Roman"/>
                <a:cs typeface="Times New Roman"/>
              </a:rPr>
              <a:t> </a:t>
            </a:r>
            <a:r>
              <a:rPr sz="1050" i="1" spc="-20" dirty="0">
                <a:latin typeface="Times New Roman"/>
                <a:cs typeface="Times New Roman"/>
              </a:rPr>
              <a:t>investigation</a:t>
            </a:r>
            <a:r>
              <a:rPr sz="1050" i="1" spc="-80" dirty="0">
                <a:latin typeface="Times New Roman"/>
                <a:cs typeface="Times New Roman"/>
              </a:rPr>
              <a:t> </a:t>
            </a:r>
            <a:r>
              <a:rPr sz="1050" i="1" spc="-5" dirty="0">
                <a:latin typeface="Times New Roman"/>
                <a:cs typeface="Times New Roman"/>
              </a:rPr>
              <a:t>to</a:t>
            </a:r>
            <a:r>
              <a:rPr sz="1050" i="1" spc="-65" dirty="0">
                <a:latin typeface="Times New Roman"/>
                <a:cs typeface="Times New Roman"/>
              </a:rPr>
              <a:t> </a:t>
            </a:r>
            <a:r>
              <a:rPr sz="1050" i="1" spc="-20" dirty="0">
                <a:latin typeface="Times New Roman"/>
                <a:cs typeface="Times New Roman"/>
              </a:rPr>
              <a:t>determine</a:t>
            </a:r>
            <a:r>
              <a:rPr sz="1050" i="1" spc="-90" dirty="0">
                <a:latin typeface="Times New Roman"/>
                <a:cs typeface="Times New Roman"/>
              </a:rPr>
              <a:t> </a:t>
            </a:r>
            <a:r>
              <a:rPr sz="1050" i="1" spc="-15" dirty="0">
                <a:latin typeface="Times New Roman"/>
                <a:cs typeface="Times New Roman"/>
              </a:rPr>
              <a:t>whether</a:t>
            </a:r>
            <a:r>
              <a:rPr sz="1050" i="1" spc="-95" dirty="0">
                <a:latin typeface="Times New Roman"/>
                <a:cs typeface="Times New Roman"/>
              </a:rPr>
              <a:t> </a:t>
            </a:r>
            <a:r>
              <a:rPr sz="1050" i="1" spc="-15" dirty="0">
                <a:latin typeface="Times New Roman"/>
                <a:cs typeface="Times New Roman"/>
              </a:rPr>
              <a:t>bullying</a:t>
            </a:r>
            <a:r>
              <a:rPr sz="1050" i="1" spc="-95" dirty="0">
                <a:latin typeface="Times New Roman"/>
                <a:cs typeface="Times New Roman"/>
              </a:rPr>
              <a:t> </a:t>
            </a:r>
            <a:r>
              <a:rPr sz="1050" i="1" dirty="0">
                <a:latin typeface="Times New Roman"/>
                <a:cs typeface="Times New Roman"/>
              </a:rPr>
              <a:t>has</a:t>
            </a:r>
            <a:r>
              <a:rPr sz="1050" i="1" spc="-70" dirty="0">
                <a:latin typeface="Times New Roman"/>
                <a:cs typeface="Times New Roman"/>
              </a:rPr>
              <a:t> </a:t>
            </a:r>
            <a:r>
              <a:rPr sz="1050" i="1" spc="-15" dirty="0">
                <a:latin typeface="Times New Roman"/>
                <a:cs typeface="Times New Roman"/>
              </a:rPr>
              <a:t>occurred.</a:t>
            </a:r>
            <a:r>
              <a:rPr sz="1050" i="1" spc="-80" dirty="0">
                <a:latin typeface="Times New Roman"/>
                <a:cs typeface="Times New Roman"/>
              </a:rPr>
              <a:t> </a:t>
            </a:r>
            <a:r>
              <a:rPr sz="1050" i="1" spc="-5" dirty="0">
                <a:latin typeface="Times New Roman"/>
                <a:cs typeface="Times New Roman"/>
              </a:rPr>
              <a:t>SB</a:t>
            </a:r>
            <a:r>
              <a:rPr sz="1050" i="1" spc="-65" dirty="0">
                <a:latin typeface="Times New Roman"/>
                <a:cs typeface="Times New Roman"/>
              </a:rPr>
              <a:t> </a:t>
            </a:r>
            <a:r>
              <a:rPr sz="1050" i="1" spc="-15" dirty="0">
                <a:latin typeface="Times New Roman"/>
                <a:cs typeface="Times New Roman"/>
              </a:rPr>
              <a:t>179,</a:t>
            </a:r>
            <a:r>
              <a:rPr sz="1050" i="1" spc="-90" dirty="0">
                <a:latin typeface="Times New Roman"/>
                <a:cs typeface="Times New Roman"/>
              </a:rPr>
              <a:t> </a:t>
            </a:r>
            <a:r>
              <a:rPr sz="1050" i="1" spc="-15" dirty="0">
                <a:latin typeface="Times New Roman"/>
                <a:cs typeface="Times New Roman"/>
              </a:rPr>
              <a:t>also</a:t>
            </a:r>
            <a:r>
              <a:rPr sz="1050" i="1" spc="-80" dirty="0">
                <a:latin typeface="Times New Roman"/>
                <a:cs typeface="Times New Roman"/>
              </a:rPr>
              <a:t> </a:t>
            </a:r>
            <a:r>
              <a:rPr sz="1050" i="1" spc="-15" dirty="0">
                <a:latin typeface="Times New Roman"/>
                <a:cs typeface="Times New Roman"/>
              </a:rPr>
              <a:t>known</a:t>
            </a:r>
            <a:r>
              <a:rPr sz="1050" i="1" spc="-80" dirty="0">
                <a:latin typeface="Times New Roman"/>
                <a:cs typeface="Times New Roman"/>
              </a:rPr>
              <a:t> </a:t>
            </a:r>
            <a:r>
              <a:rPr sz="1050" i="1" dirty="0">
                <a:latin typeface="Times New Roman"/>
                <a:cs typeface="Times New Roman"/>
              </a:rPr>
              <a:t>as</a:t>
            </a:r>
            <a:r>
              <a:rPr sz="1050" i="1" spc="-75" dirty="0">
                <a:latin typeface="Times New Roman"/>
                <a:cs typeface="Times New Roman"/>
              </a:rPr>
              <a:t> </a:t>
            </a:r>
            <a:r>
              <a:rPr sz="1050" i="1" spc="-15" dirty="0">
                <a:latin typeface="Times New Roman"/>
                <a:cs typeface="Times New Roman"/>
              </a:rPr>
              <a:t>“David’s</a:t>
            </a:r>
            <a:r>
              <a:rPr sz="1050" i="1" spc="-95" dirty="0">
                <a:latin typeface="Times New Roman"/>
                <a:cs typeface="Times New Roman"/>
              </a:rPr>
              <a:t> </a:t>
            </a:r>
            <a:r>
              <a:rPr sz="1050" i="1" spc="-5" dirty="0">
                <a:latin typeface="Times New Roman"/>
                <a:cs typeface="Times New Roman"/>
              </a:rPr>
              <a:t>Law,”</a:t>
            </a:r>
            <a:r>
              <a:rPr sz="1050" i="1" spc="-65" dirty="0">
                <a:latin typeface="Times New Roman"/>
                <a:cs typeface="Times New Roman"/>
              </a:rPr>
              <a:t> </a:t>
            </a:r>
            <a:r>
              <a:rPr sz="1050" i="1" spc="-15" dirty="0">
                <a:latin typeface="Times New Roman"/>
                <a:cs typeface="Times New Roman"/>
              </a:rPr>
              <a:t>provides</a:t>
            </a:r>
            <a:r>
              <a:rPr sz="1050" i="1" spc="-85" dirty="0">
                <a:latin typeface="Times New Roman"/>
                <a:cs typeface="Times New Roman"/>
              </a:rPr>
              <a:t> </a:t>
            </a:r>
            <a:r>
              <a:rPr sz="1050" i="1" spc="-5" dirty="0">
                <a:latin typeface="Times New Roman"/>
                <a:cs typeface="Times New Roman"/>
              </a:rPr>
              <a:t>for</a:t>
            </a:r>
            <a:r>
              <a:rPr sz="1050" i="1" spc="-80" dirty="0">
                <a:latin typeface="Times New Roman"/>
                <a:cs typeface="Times New Roman"/>
              </a:rPr>
              <a:t> </a:t>
            </a:r>
            <a:r>
              <a:rPr sz="1050" i="1" spc="-10" dirty="0">
                <a:latin typeface="Times New Roman"/>
                <a:cs typeface="Times New Roman"/>
              </a:rPr>
              <a:t>DAEP</a:t>
            </a:r>
            <a:r>
              <a:rPr sz="1050" i="1" spc="-90" dirty="0">
                <a:latin typeface="Times New Roman"/>
                <a:cs typeface="Times New Roman"/>
              </a:rPr>
              <a:t> </a:t>
            </a:r>
            <a:r>
              <a:rPr sz="1050" i="1" spc="-20" dirty="0">
                <a:latin typeface="Times New Roman"/>
                <a:cs typeface="Times New Roman"/>
              </a:rPr>
              <a:t>placement  </a:t>
            </a:r>
            <a:r>
              <a:rPr sz="1050" i="1" spc="-5" dirty="0">
                <a:latin typeface="Times New Roman"/>
                <a:cs typeface="Times New Roman"/>
              </a:rPr>
              <a:t>for</a:t>
            </a:r>
            <a:r>
              <a:rPr sz="1050" i="1" spc="-45" dirty="0">
                <a:latin typeface="Times New Roman"/>
                <a:cs typeface="Times New Roman"/>
              </a:rPr>
              <a:t> </a:t>
            </a:r>
            <a:r>
              <a:rPr sz="1050" i="1" dirty="0">
                <a:latin typeface="Times New Roman"/>
                <a:cs typeface="Times New Roman"/>
              </a:rPr>
              <a:t>a</a:t>
            </a:r>
            <a:r>
              <a:rPr sz="1050" i="1" spc="-45" dirty="0">
                <a:latin typeface="Times New Roman"/>
                <a:cs typeface="Times New Roman"/>
              </a:rPr>
              <a:t> </a:t>
            </a:r>
            <a:r>
              <a:rPr sz="1050" i="1" spc="-15" dirty="0">
                <a:latin typeface="Times New Roman"/>
                <a:cs typeface="Times New Roman"/>
              </a:rPr>
              <a:t>student</a:t>
            </a:r>
            <a:r>
              <a:rPr sz="1050" i="1" spc="-90" dirty="0">
                <a:latin typeface="Times New Roman"/>
                <a:cs typeface="Times New Roman"/>
              </a:rPr>
              <a:t> </a:t>
            </a:r>
            <a:r>
              <a:rPr sz="1050" i="1" dirty="0">
                <a:latin typeface="Times New Roman"/>
                <a:cs typeface="Times New Roman"/>
              </a:rPr>
              <a:t>who</a:t>
            </a:r>
            <a:r>
              <a:rPr sz="1050" i="1" spc="-55" dirty="0">
                <a:latin typeface="Times New Roman"/>
                <a:cs typeface="Times New Roman"/>
              </a:rPr>
              <a:t> </a:t>
            </a:r>
            <a:r>
              <a:rPr sz="1050" i="1" spc="-15" dirty="0">
                <a:latin typeface="Times New Roman"/>
                <a:cs typeface="Times New Roman"/>
              </a:rPr>
              <a:t>engages</a:t>
            </a:r>
            <a:r>
              <a:rPr sz="1050" i="1" spc="-75" dirty="0">
                <a:latin typeface="Times New Roman"/>
                <a:cs typeface="Times New Roman"/>
              </a:rPr>
              <a:t> </a:t>
            </a:r>
            <a:r>
              <a:rPr sz="1050" i="1" spc="-5" dirty="0">
                <a:latin typeface="Times New Roman"/>
                <a:cs typeface="Times New Roman"/>
              </a:rPr>
              <a:t>in</a:t>
            </a:r>
            <a:r>
              <a:rPr sz="1050" i="1" spc="-55" dirty="0">
                <a:latin typeface="Times New Roman"/>
                <a:cs typeface="Times New Roman"/>
              </a:rPr>
              <a:t> </a:t>
            </a:r>
            <a:r>
              <a:rPr sz="1050" i="1" spc="-15" dirty="0">
                <a:latin typeface="Times New Roman"/>
                <a:cs typeface="Times New Roman"/>
              </a:rPr>
              <a:t>bullying</a:t>
            </a:r>
            <a:r>
              <a:rPr sz="1050" i="1" spc="-75" dirty="0">
                <a:latin typeface="Times New Roman"/>
                <a:cs typeface="Times New Roman"/>
              </a:rPr>
              <a:t> </a:t>
            </a:r>
            <a:r>
              <a:rPr sz="1050" i="1" spc="-15" dirty="0">
                <a:latin typeface="Times New Roman"/>
                <a:cs typeface="Times New Roman"/>
              </a:rPr>
              <a:t>that</a:t>
            </a:r>
            <a:r>
              <a:rPr sz="1050" i="1" spc="-90" dirty="0">
                <a:latin typeface="Times New Roman"/>
                <a:cs typeface="Times New Roman"/>
              </a:rPr>
              <a:t> </a:t>
            </a:r>
            <a:r>
              <a:rPr sz="1050" i="1" spc="-15" dirty="0">
                <a:latin typeface="Times New Roman"/>
                <a:cs typeface="Times New Roman"/>
              </a:rPr>
              <a:t>encourages</a:t>
            </a:r>
            <a:r>
              <a:rPr sz="1050" i="1" spc="-90" dirty="0">
                <a:latin typeface="Times New Roman"/>
                <a:cs typeface="Times New Roman"/>
              </a:rPr>
              <a:t> </a:t>
            </a:r>
            <a:r>
              <a:rPr sz="1050" i="1" dirty="0">
                <a:latin typeface="Times New Roman"/>
                <a:cs typeface="Times New Roman"/>
              </a:rPr>
              <a:t>a</a:t>
            </a:r>
            <a:r>
              <a:rPr sz="1050" i="1" spc="-45" dirty="0">
                <a:latin typeface="Times New Roman"/>
                <a:cs typeface="Times New Roman"/>
              </a:rPr>
              <a:t> </a:t>
            </a:r>
            <a:r>
              <a:rPr sz="1050" i="1" spc="-15" dirty="0">
                <a:latin typeface="Times New Roman"/>
                <a:cs typeface="Times New Roman"/>
              </a:rPr>
              <a:t>student</a:t>
            </a:r>
            <a:r>
              <a:rPr sz="1050" i="1" spc="-80" dirty="0">
                <a:latin typeface="Times New Roman"/>
                <a:cs typeface="Times New Roman"/>
              </a:rPr>
              <a:t> </a:t>
            </a:r>
            <a:r>
              <a:rPr sz="1050" i="1" spc="-5" dirty="0">
                <a:latin typeface="Times New Roman"/>
                <a:cs typeface="Times New Roman"/>
              </a:rPr>
              <a:t>to</a:t>
            </a:r>
            <a:r>
              <a:rPr sz="1050" i="1" spc="-55" dirty="0">
                <a:latin typeface="Times New Roman"/>
                <a:cs typeface="Times New Roman"/>
              </a:rPr>
              <a:t> </a:t>
            </a:r>
            <a:r>
              <a:rPr sz="1050" i="1" spc="-15" dirty="0">
                <a:latin typeface="Times New Roman"/>
                <a:cs typeface="Times New Roman"/>
              </a:rPr>
              <a:t>commit</a:t>
            </a:r>
            <a:r>
              <a:rPr sz="1050" i="1" spc="-90" dirty="0">
                <a:latin typeface="Times New Roman"/>
                <a:cs typeface="Times New Roman"/>
              </a:rPr>
              <a:t> </a:t>
            </a:r>
            <a:r>
              <a:rPr sz="1050" i="1" spc="-15" dirty="0">
                <a:latin typeface="Times New Roman"/>
                <a:cs typeface="Times New Roman"/>
              </a:rPr>
              <a:t>suicide,</a:t>
            </a:r>
            <a:r>
              <a:rPr sz="1050" i="1" spc="-75" dirty="0">
                <a:latin typeface="Times New Roman"/>
                <a:cs typeface="Times New Roman"/>
              </a:rPr>
              <a:t> </a:t>
            </a:r>
            <a:r>
              <a:rPr sz="1050" i="1" spc="-15" dirty="0">
                <a:latin typeface="Times New Roman"/>
                <a:cs typeface="Times New Roman"/>
              </a:rPr>
              <a:t>incites</a:t>
            </a:r>
            <a:r>
              <a:rPr sz="1050" i="1" spc="-90" dirty="0">
                <a:latin typeface="Times New Roman"/>
                <a:cs typeface="Times New Roman"/>
              </a:rPr>
              <a:t> </a:t>
            </a:r>
            <a:r>
              <a:rPr sz="1050" i="1" spc="-15" dirty="0">
                <a:latin typeface="Times New Roman"/>
                <a:cs typeface="Times New Roman"/>
              </a:rPr>
              <a:t>violence</a:t>
            </a:r>
            <a:r>
              <a:rPr sz="1050" i="1" spc="-75" dirty="0">
                <a:latin typeface="Times New Roman"/>
                <a:cs typeface="Times New Roman"/>
              </a:rPr>
              <a:t> </a:t>
            </a:r>
            <a:r>
              <a:rPr sz="1050" i="1" spc="-15" dirty="0">
                <a:latin typeface="Times New Roman"/>
                <a:cs typeface="Times New Roman"/>
              </a:rPr>
              <a:t>against</a:t>
            </a:r>
            <a:r>
              <a:rPr sz="1050" i="1" spc="-80" dirty="0">
                <a:latin typeface="Times New Roman"/>
                <a:cs typeface="Times New Roman"/>
              </a:rPr>
              <a:t> </a:t>
            </a:r>
            <a:r>
              <a:rPr sz="1050" i="1" dirty="0">
                <a:latin typeface="Times New Roman"/>
                <a:cs typeface="Times New Roman"/>
              </a:rPr>
              <a:t>a</a:t>
            </a:r>
            <a:r>
              <a:rPr sz="1050" i="1" spc="-40" dirty="0">
                <a:latin typeface="Times New Roman"/>
                <a:cs typeface="Times New Roman"/>
              </a:rPr>
              <a:t> </a:t>
            </a:r>
            <a:r>
              <a:rPr sz="1050" i="1" spc="-15" dirty="0">
                <a:latin typeface="Times New Roman"/>
                <a:cs typeface="Times New Roman"/>
              </a:rPr>
              <a:t>student</a:t>
            </a:r>
            <a:r>
              <a:rPr sz="1050" i="1" spc="-80" dirty="0">
                <a:latin typeface="Times New Roman"/>
                <a:cs typeface="Times New Roman"/>
              </a:rPr>
              <a:t> </a:t>
            </a:r>
            <a:r>
              <a:rPr sz="1050" i="1" spc="-20" dirty="0">
                <a:latin typeface="Times New Roman"/>
                <a:cs typeface="Times New Roman"/>
              </a:rPr>
              <a:t>through</a:t>
            </a:r>
            <a:r>
              <a:rPr sz="1050" i="1" spc="-85" dirty="0">
                <a:latin typeface="Times New Roman"/>
                <a:cs typeface="Times New Roman"/>
              </a:rPr>
              <a:t> </a:t>
            </a:r>
            <a:r>
              <a:rPr sz="1050" i="1" spc="-15" dirty="0">
                <a:latin typeface="Times New Roman"/>
                <a:cs typeface="Times New Roman"/>
              </a:rPr>
              <a:t>group</a:t>
            </a:r>
            <a:endParaRPr sz="1050" dirty="0">
              <a:latin typeface="Times New Roman"/>
              <a:cs typeface="Times New Roman"/>
            </a:endParaRPr>
          </a:p>
          <a:p>
            <a:pPr marL="469900" marR="109220" indent="-635">
              <a:lnSpc>
                <a:spcPts val="1190"/>
              </a:lnSpc>
              <a:spcBef>
                <a:spcPts val="10"/>
              </a:spcBef>
            </a:pPr>
            <a:r>
              <a:rPr sz="1050" i="1" spc="-15" dirty="0">
                <a:latin typeface="Times New Roman"/>
                <a:cs typeface="Times New Roman"/>
              </a:rPr>
              <a:t>bullying,</a:t>
            </a:r>
            <a:r>
              <a:rPr sz="1050" i="1" spc="-45" dirty="0">
                <a:latin typeface="Times New Roman"/>
                <a:cs typeface="Times New Roman"/>
              </a:rPr>
              <a:t> </a:t>
            </a:r>
            <a:r>
              <a:rPr sz="1050" i="1" dirty="0">
                <a:latin typeface="Times New Roman"/>
                <a:cs typeface="Times New Roman"/>
              </a:rPr>
              <a:t>or</a:t>
            </a:r>
            <a:r>
              <a:rPr sz="1050" i="1" spc="-20" dirty="0">
                <a:latin typeface="Times New Roman"/>
                <a:cs typeface="Times New Roman"/>
              </a:rPr>
              <a:t> </a:t>
            </a:r>
            <a:r>
              <a:rPr sz="1050" i="1" spc="-15" dirty="0">
                <a:latin typeface="Times New Roman"/>
                <a:cs typeface="Times New Roman"/>
              </a:rPr>
              <a:t>releases</a:t>
            </a:r>
            <a:r>
              <a:rPr sz="1050" i="1" spc="-45" dirty="0">
                <a:latin typeface="Times New Roman"/>
                <a:cs typeface="Times New Roman"/>
              </a:rPr>
              <a:t> </a:t>
            </a:r>
            <a:r>
              <a:rPr sz="1050" i="1" dirty="0">
                <a:latin typeface="Times New Roman"/>
                <a:cs typeface="Times New Roman"/>
              </a:rPr>
              <a:t>or</a:t>
            </a:r>
            <a:r>
              <a:rPr sz="1050" i="1" spc="-20" dirty="0">
                <a:latin typeface="Times New Roman"/>
                <a:cs typeface="Times New Roman"/>
              </a:rPr>
              <a:t> </a:t>
            </a:r>
            <a:r>
              <a:rPr sz="1050" i="1" spc="-15" dirty="0">
                <a:latin typeface="Times New Roman"/>
                <a:cs typeface="Times New Roman"/>
              </a:rPr>
              <a:t>threatens</a:t>
            </a:r>
            <a:r>
              <a:rPr sz="1050" i="1" spc="-45" dirty="0">
                <a:latin typeface="Times New Roman"/>
                <a:cs typeface="Times New Roman"/>
              </a:rPr>
              <a:t> </a:t>
            </a:r>
            <a:r>
              <a:rPr sz="1050" i="1" spc="-5" dirty="0">
                <a:latin typeface="Times New Roman"/>
                <a:cs typeface="Times New Roman"/>
              </a:rPr>
              <a:t>to</a:t>
            </a:r>
            <a:r>
              <a:rPr sz="1050" i="1" spc="-20" dirty="0">
                <a:latin typeface="Times New Roman"/>
                <a:cs typeface="Times New Roman"/>
              </a:rPr>
              <a:t> </a:t>
            </a:r>
            <a:r>
              <a:rPr sz="1050" i="1" spc="-15" dirty="0">
                <a:latin typeface="Times New Roman"/>
                <a:cs typeface="Times New Roman"/>
              </a:rPr>
              <a:t>release</a:t>
            </a:r>
            <a:r>
              <a:rPr sz="1050" i="1" spc="-45" dirty="0">
                <a:latin typeface="Times New Roman"/>
                <a:cs typeface="Times New Roman"/>
              </a:rPr>
              <a:t> </a:t>
            </a:r>
            <a:r>
              <a:rPr sz="1050" i="1" spc="-20" dirty="0">
                <a:latin typeface="Times New Roman"/>
                <a:cs typeface="Times New Roman"/>
              </a:rPr>
              <a:t>intimate</a:t>
            </a:r>
            <a:r>
              <a:rPr sz="1050" i="1" spc="-45" dirty="0">
                <a:latin typeface="Times New Roman"/>
                <a:cs typeface="Times New Roman"/>
              </a:rPr>
              <a:t> </a:t>
            </a:r>
            <a:r>
              <a:rPr sz="1050" i="1" spc="-15" dirty="0">
                <a:latin typeface="Times New Roman"/>
                <a:cs typeface="Times New Roman"/>
              </a:rPr>
              <a:t>visual</a:t>
            </a:r>
            <a:r>
              <a:rPr sz="1050" i="1" spc="-60" dirty="0">
                <a:latin typeface="Times New Roman"/>
                <a:cs typeface="Times New Roman"/>
              </a:rPr>
              <a:t> </a:t>
            </a:r>
            <a:r>
              <a:rPr sz="1050" i="1" spc="-15" dirty="0">
                <a:latin typeface="Times New Roman"/>
                <a:cs typeface="Times New Roman"/>
              </a:rPr>
              <a:t>material</a:t>
            </a:r>
            <a:r>
              <a:rPr sz="1050" i="1" spc="-50" dirty="0">
                <a:latin typeface="Times New Roman"/>
                <a:cs typeface="Times New Roman"/>
              </a:rPr>
              <a:t> </a:t>
            </a:r>
            <a:r>
              <a:rPr sz="1050" i="1" spc="-10" dirty="0">
                <a:latin typeface="Times New Roman"/>
                <a:cs typeface="Times New Roman"/>
              </a:rPr>
              <a:t>of</a:t>
            </a:r>
            <a:r>
              <a:rPr sz="1050" i="1" spc="-50" dirty="0">
                <a:latin typeface="Times New Roman"/>
                <a:cs typeface="Times New Roman"/>
              </a:rPr>
              <a:t> </a:t>
            </a:r>
            <a:r>
              <a:rPr sz="1050" i="1" dirty="0">
                <a:latin typeface="Times New Roman"/>
                <a:cs typeface="Times New Roman"/>
              </a:rPr>
              <a:t>an</a:t>
            </a:r>
            <a:r>
              <a:rPr sz="1050" i="1" spc="-20" dirty="0">
                <a:latin typeface="Times New Roman"/>
                <a:cs typeface="Times New Roman"/>
              </a:rPr>
              <a:t> </a:t>
            </a:r>
            <a:r>
              <a:rPr sz="1050" i="1" spc="-15" dirty="0">
                <a:latin typeface="Times New Roman"/>
                <a:cs typeface="Times New Roman"/>
              </a:rPr>
              <a:t>adult</a:t>
            </a:r>
            <a:r>
              <a:rPr sz="1050" i="1" spc="-50" dirty="0">
                <a:latin typeface="Times New Roman"/>
                <a:cs typeface="Times New Roman"/>
              </a:rPr>
              <a:t> </a:t>
            </a:r>
            <a:r>
              <a:rPr sz="1050" i="1" spc="-15" dirty="0">
                <a:latin typeface="Times New Roman"/>
                <a:cs typeface="Times New Roman"/>
              </a:rPr>
              <a:t>student</a:t>
            </a:r>
            <a:r>
              <a:rPr sz="1050" i="1" spc="-60" dirty="0">
                <a:latin typeface="Times New Roman"/>
                <a:cs typeface="Times New Roman"/>
              </a:rPr>
              <a:t> </a:t>
            </a:r>
            <a:r>
              <a:rPr sz="1050" i="1" spc="-15" dirty="0">
                <a:latin typeface="Times New Roman"/>
                <a:cs typeface="Times New Roman"/>
              </a:rPr>
              <a:t>without</a:t>
            </a:r>
            <a:r>
              <a:rPr sz="1050" i="1" spc="-50" dirty="0">
                <a:latin typeface="Times New Roman"/>
                <a:cs typeface="Times New Roman"/>
              </a:rPr>
              <a:t> </a:t>
            </a:r>
            <a:r>
              <a:rPr sz="1050" i="1" spc="-15" dirty="0">
                <a:latin typeface="Times New Roman"/>
                <a:cs typeface="Times New Roman"/>
              </a:rPr>
              <a:t>the</a:t>
            </a:r>
            <a:r>
              <a:rPr sz="1050" i="1" spc="-45" dirty="0">
                <a:latin typeface="Times New Roman"/>
                <a:cs typeface="Times New Roman"/>
              </a:rPr>
              <a:t> </a:t>
            </a:r>
            <a:r>
              <a:rPr sz="1050" i="1" spc="-20" dirty="0">
                <a:latin typeface="Times New Roman"/>
                <a:cs typeface="Times New Roman"/>
              </a:rPr>
              <a:t>person’s</a:t>
            </a:r>
            <a:r>
              <a:rPr sz="1050" i="1" spc="-45" dirty="0">
                <a:latin typeface="Times New Roman"/>
                <a:cs typeface="Times New Roman"/>
              </a:rPr>
              <a:t> </a:t>
            </a:r>
            <a:r>
              <a:rPr sz="1050" i="1" spc="-15" dirty="0">
                <a:latin typeface="Times New Roman"/>
                <a:cs typeface="Times New Roman"/>
              </a:rPr>
              <a:t>consent</a:t>
            </a:r>
            <a:r>
              <a:rPr sz="1050" i="1" spc="-50" dirty="0">
                <a:latin typeface="Times New Roman"/>
                <a:cs typeface="Times New Roman"/>
              </a:rPr>
              <a:t> </a:t>
            </a:r>
            <a:r>
              <a:rPr sz="1050" i="1" dirty="0">
                <a:latin typeface="Times New Roman"/>
                <a:cs typeface="Times New Roman"/>
              </a:rPr>
              <a:t>or</a:t>
            </a:r>
            <a:r>
              <a:rPr sz="1050" i="1" spc="-35" dirty="0">
                <a:latin typeface="Times New Roman"/>
                <a:cs typeface="Times New Roman"/>
              </a:rPr>
              <a:t> </a:t>
            </a:r>
            <a:r>
              <a:rPr sz="1050" i="1" dirty="0">
                <a:latin typeface="Times New Roman"/>
                <a:cs typeface="Times New Roman"/>
              </a:rPr>
              <a:t>of</a:t>
            </a:r>
            <a:r>
              <a:rPr sz="1050" i="1" spc="-25" dirty="0">
                <a:latin typeface="Times New Roman"/>
                <a:cs typeface="Times New Roman"/>
              </a:rPr>
              <a:t> </a:t>
            </a:r>
            <a:r>
              <a:rPr sz="1050" i="1" dirty="0">
                <a:latin typeface="Times New Roman"/>
                <a:cs typeface="Times New Roman"/>
              </a:rPr>
              <a:t>a</a:t>
            </a:r>
            <a:r>
              <a:rPr sz="1050" i="1" spc="-20" dirty="0">
                <a:latin typeface="Times New Roman"/>
                <a:cs typeface="Times New Roman"/>
              </a:rPr>
              <a:t> minor  </a:t>
            </a:r>
            <a:r>
              <a:rPr sz="1050" i="1" spc="-15" dirty="0">
                <a:latin typeface="Times New Roman"/>
                <a:cs typeface="Times New Roman"/>
              </a:rPr>
              <a:t>student.</a:t>
            </a:r>
            <a:endParaRPr sz="1050" dirty="0">
              <a:latin typeface="Times New Roman"/>
              <a:cs typeface="Times New Roman"/>
            </a:endParaRPr>
          </a:p>
        </p:txBody>
      </p:sp>
      <p:sp>
        <p:nvSpPr>
          <p:cNvPr id="24" name="object 24"/>
          <p:cNvSpPr txBox="1"/>
          <p:nvPr/>
        </p:nvSpPr>
        <p:spPr>
          <a:xfrm>
            <a:off x="3812032" y="9771406"/>
            <a:ext cx="121285" cy="180975"/>
          </a:xfrm>
          <a:prstGeom prst="rect">
            <a:avLst/>
          </a:prstGeom>
        </p:spPr>
        <p:txBody>
          <a:bodyPr vert="horz" wrap="square" lIns="0" tIns="0" rIns="0" bIns="0" rtlCol="0">
            <a:spAutoFit/>
          </a:bodyPr>
          <a:lstStyle/>
          <a:p>
            <a:pPr marL="25400">
              <a:lnSpc>
                <a:spcPts val="1305"/>
              </a:lnSpc>
            </a:pPr>
            <a:r>
              <a:rPr sz="1100" dirty="0">
                <a:latin typeface="Times New Roman"/>
                <a:cs typeface="Times New Roman"/>
              </a:rPr>
              <a:t>3</a:t>
            </a:r>
            <a:endParaRPr sz="1100">
              <a:latin typeface="Times New Roman"/>
              <a:cs typeface="Times New Roman"/>
            </a:endParaRPr>
          </a:p>
        </p:txBody>
      </p:sp>
      <p:sp>
        <p:nvSpPr>
          <p:cNvPr id="26" name="object 3"/>
          <p:cNvSpPr txBox="1"/>
          <p:nvPr/>
        </p:nvSpPr>
        <p:spPr>
          <a:xfrm>
            <a:off x="228140" y="3254138"/>
            <a:ext cx="6128385" cy="153888"/>
          </a:xfrm>
          <a:prstGeom prst="rect">
            <a:avLst/>
          </a:prstGeom>
          <a:solidFill>
            <a:srgbClr val="FFFF00"/>
          </a:solidFill>
        </p:spPr>
        <p:txBody>
          <a:bodyPr vert="horz" wrap="square" lIns="0" tIns="0" rIns="0" bIns="0" rtlCol="0">
            <a:spAutoFit/>
          </a:bodyPr>
          <a:lstStyle/>
          <a:p>
            <a:pPr marL="329565">
              <a:lnSpc>
                <a:spcPts val="1205"/>
              </a:lnSpc>
              <a:tabLst>
                <a:tab pos="591185" algn="l"/>
                <a:tab pos="591820" algn="l"/>
              </a:tabLst>
            </a:pPr>
            <a:r>
              <a:rPr lang="en-US" sz="1050" b="1" i="1" dirty="0">
                <a:latin typeface="Times New Roman"/>
                <a:cs typeface="Times New Roman"/>
              </a:rPr>
              <a:t>10.	Adhere to any and all campus rules and procedures related to virtual instructions</a:t>
            </a:r>
            <a:r>
              <a:rPr lang="en-US" sz="1050" dirty="0">
                <a:latin typeface="Times New Roman"/>
                <a:cs typeface="Times New Roman"/>
              </a:rPr>
              <a:t>.</a:t>
            </a:r>
          </a:p>
        </p:txBody>
      </p:sp>
      <p:sp>
        <p:nvSpPr>
          <p:cNvPr id="28" name="Left Arrow 27"/>
          <p:cNvSpPr/>
          <p:nvPr/>
        </p:nvSpPr>
        <p:spPr>
          <a:xfrm>
            <a:off x="5561583" y="3251644"/>
            <a:ext cx="762000" cy="1664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6340649" y="3146416"/>
            <a:ext cx="1219200" cy="369332"/>
          </a:xfrm>
          <a:prstGeom prst="rect">
            <a:avLst/>
          </a:prstGeom>
          <a:noFill/>
        </p:spPr>
        <p:txBody>
          <a:bodyPr wrap="square" rtlCol="0">
            <a:spAutoFit/>
          </a:bodyPr>
          <a:lstStyle/>
          <a:p>
            <a:r>
              <a:rPr lang="en-US" b="1" i="1" dirty="0"/>
              <a:t>2020-2021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29184" y="5405628"/>
            <a:ext cx="1823085" cy="154305"/>
          </a:xfrm>
          <a:custGeom>
            <a:avLst/>
            <a:gdLst/>
            <a:ahLst/>
            <a:cxnLst/>
            <a:rect l="l" t="t" r="r" b="b"/>
            <a:pathLst>
              <a:path w="1823085" h="154304">
                <a:moveTo>
                  <a:pt x="0" y="153924"/>
                </a:moveTo>
                <a:lnTo>
                  <a:pt x="1822703" y="153924"/>
                </a:lnTo>
                <a:lnTo>
                  <a:pt x="1822703" y="0"/>
                </a:lnTo>
                <a:lnTo>
                  <a:pt x="0" y="0"/>
                </a:lnTo>
                <a:lnTo>
                  <a:pt x="0" y="153924"/>
                </a:lnTo>
                <a:close/>
              </a:path>
            </a:pathLst>
          </a:custGeom>
          <a:solidFill>
            <a:srgbClr val="FFFF00"/>
          </a:solidFill>
        </p:spPr>
        <p:txBody>
          <a:bodyPr wrap="square" lIns="0" tIns="0" rIns="0" bIns="0" rtlCol="0"/>
          <a:lstStyle/>
          <a:p>
            <a:endParaRPr/>
          </a:p>
        </p:txBody>
      </p:sp>
      <p:sp>
        <p:nvSpPr>
          <p:cNvPr id="3" name="object 3"/>
          <p:cNvSpPr/>
          <p:nvPr/>
        </p:nvSpPr>
        <p:spPr>
          <a:xfrm>
            <a:off x="527304" y="5559552"/>
            <a:ext cx="6978650" cy="154305"/>
          </a:xfrm>
          <a:custGeom>
            <a:avLst/>
            <a:gdLst/>
            <a:ahLst/>
            <a:cxnLst/>
            <a:rect l="l" t="t" r="r" b="b"/>
            <a:pathLst>
              <a:path w="6978650" h="154304">
                <a:moveTo>
                  <a:pt x="0" y="153924"/>
                </a:moveTo>
                <a:lnTo>
                  <a:pt x="6978396" y="153924"/>
                </a:lnTo>
                <a:lnTo>
                  <a:pt x="6978396" y="0"/>
                </a:lnTo>
                <a:lnTo>
                  <a:pt x="0" y="0"/>
                </a:lnTo>
                <a:lnTo>
                  <a:pt x="0" y="153924"/>
                </a:lnTo>
                <a:close/>
              </a:path>
            </a:pathLst>
          </a:custGeom>
          <a:solidFill>
            <a:srgbClr val="FFFF00"/>
          </a:solidFill>
        </p:spPr>
        <p:txBody>
          <a:bodyPr wrap="square" lIns="0" tIns="0" rIns="0" bIns="0" rtlCol="0"/>
          <a:lstStyle/>
          <a:p>
            <a:endParaRPr/>
          </a:p>
        </p:txBody>
      </p:sp>
      <p:sp>
        <p:nvSpPr>
          <p:cNvPr id="4" name="object 4"/>
          <p:cNvSpPr/>
          <p:nvPr/>
        </p:nvSpPr>
        <p:spPr>
          <a:xfrm>
            <a:off x="527304" y="5713476"/>
            <a:ext cx="6978650" cy="152400"/>
          </a:xfrm>
          <a:custGeom>
            <a:avLst/>
            <a:gdLst/>
            <a:ahLst/>
            <a:cxnLst/>
            <a:rect l="l" t="t" r="r" b="b"/>
            <a:pathLst>
              <a:path w="6978650" h="152400">
                <a:moveTo>
                  <a:pt x="0" y="152400"/>
                </a:moveTo>
                <a:lnTo>
                  <a:pt x="6978396" y="152400"/>
                </a:lnTo>
                <a:lnTo>
                  <a:pt x="6978396" y="0"/>
                </a:lnTo>
                <a:lnTo>
                  <a:pt x="0" y="0"/>
                </a:lnTo>
                <a:lnTo>
                  <a:pt x="0" y="152400"/>
                </a:lnTo>
                <a:close/>
              </a:path>
            </a:pathLst>
          </a:custGeom>
          <a:solidFill>
            <a:srgbClr val="FFFF00"/>
          </a:solidFill>
        </p:spPr>
        <p:txBody>
          <a:bodyPr wrap="square" lIns="0" tIns="0" rIns="0" bIns="0" rtlCol="0"/>
          <a:lstStyle/>
          <a:p>
            <a:endParaRPr/>
          </a:p>
        </p:txBody>
      </p:sp>
      <p:sp>
        <p:nvSpPr>
          <p:cNvPr id="5" name="object 5"/>
          <p:cNvSpPr/>
          <p:nvPr/>
        </p:nvSpPr>
        <p:spPr>
          <a:xfrm>
            <a:off x="527304" y="5865876"/>
            <a:ext cx="429895" cy="154305"/>
          </a:xfrm>
          <a:custGeom>
            <a:avLst/>
            <a:gdLst/>
            <a:ahLst/>
            <a:cxnLst/>
            <a:rect l="l" t="t" r="r" b="b"/>
            <a:pathLst>
              <a:path w="429894" h="154304">
                <a:moveTo>
                  <a:pt x="0" y="153924"/>
                </a:moveTo>
                <a:lnTo>
                  <a:pt x="429768" y="153924"/>
                </a:lnTo>
                <a:lnTo>
                  <a:pt x="429768" y="0"/>
                </a:lnTo>
                <a:lnTo>
                  <a:pt x="0" y="0"/>
                </a:lnTo>
                <a:lnTo>
                  <a:pt x="0" y="153924"/>
                </a:lnTo>
                <a:close/>
              </a:path>
            </a:pathLst>
          </a:custGeom>
          <a:solidFill>
            <a:srgbClr val="FFFF00"/>
          </a:solidFill>
        </p:spPr>
        <p:txBody>
          <a:bodyPr wrap="square" lIns="0" tIns="0" rIns="0" bIns="0" rtlCol="0"/>
          <a:lstStyle/>
          <a:p>
            <a:endParaRPr/>
          </a:p>
        </p:txBody>
      </p:sp>
      <p:sp>
        <p:nvSpPr>
          <p:cNvPr id="6" name="object 6"/>
          <p:cNvSpPr txBox="1"/>
          <p:nvPr/>
        </p:nvSpPr>
        <p:spPr>
          <a:xfrm>
            <a:off x="303523" y="432308"/>
            <a:ext cx="7216775" cy="5593715"/>
          </a:xfrm>
          <a:prstGeom prst="rect">
            <a:avLst/>
          </a:prstGeom>
        </p:spPr>
        <p:txBody>
          <a:bodyPr vert="horz" wrap="square" lIns="0" tIns="12065" rIns="0" bIns="0" rtlCol="0">
            <a:spAutoFit/>
          </a:bodyPr>
          <a:lstStyle/>
          <a:p>
            <a:pPr marL="595630" indent="-353695">
              <a:lnSpc>
                <a:spcPts val="1180"/>
              </a:lnSpc>
              <a:spcBef>
                <a:spcPts val="95"/>
              </a:spcBef>
              <a:buAutoNum type="arabicPeriod" startAt="7"/>
              <a:tabLst>
                <a:tab pos="584835" algn="l"/>
                <a:tab pos="585470" algn="l"/>
              </a:tabLst>
            </a:pPr>
            <a:r>
              <a:rPr sz="1000" spc="10" dirty="0">
                <a:latin typeface="Times New Roman"/>
                <a:cs typeface="Times New Roman"/>
              </a:rPr>
              <a:t>Counseling</a:t>
            </a:r>
            <a:r>
              <a:rPr sz="1000" spc="-80" dirty="0">
                <a:latin typeface="Times New Roman"/>
                <a:cs typeface="Times New Roman"/>
              </a:rPr>
              <a:t> </a:t>
            </a:r>
            <a:r>
              <a:rPr sz="1000" spc="10" dirty="0">
                <a:latin typeface="Times New Roman"/>
                <a:cs typeface="Times New Roman"/>
              </a:rPr>
              <a:t>by</a:t>
            </a:r>
            <a:r>
              <a:rPr sz="1000" spc="-95" dirty="0">
                <a:latin typeface="Times New Roman"/>
                <a:cs typeface="Times New Roman"/>
              </a:rPr>
              <a:t> </a:t>
            </a:r>
            <a:r>
              <a:rPr sz="1000" spc="5" dirty="0">
                <a:latin typeface="Times New Roman"/>
                <a:cs typeface="Times New Roman"/>
              </a:rPr>
              <a:t>teachers,</a:t>
            </a:r>
            <a:r>
              <a:rPr sz="1000" spc="-75" dirty="0">
                <a:latin typeface="Times New Roman"/>
                <a:cs typeface="Times New Roman"/>
              </a:rPr>
              <a:t> </a:t>
            </a:r>
            <a:r>
              <a:rPr sz="1000" spc="5" dirty="0">
                <a:latin typeface="Times New Roman"/>
                <a:cs typeface="Times New Roman"/>
              </a:rPr>
              <a:t>counselors,</a:t>
            </a:r>
            <a:r>
              <a:rPr sz="1000" spc="-55" dirty="0">
                <a:latin typeface="Times New Roman"/>
                <a:cs typeface="Times New Roman"/>
              </a:rPr>
              <a:t> </a:t>
            </a:r>
            <a:r>
              <a:rPr sz="1000" spc="5" dirty="0">
                <a:latin typeface="Times New Roman"/>
                <a:cs typeface="Times New Roman"/>
              </a:rPr>
              <a:t>or</a:t>
            </a:r>
            <a:r>
              <a:rPr sz="1000" spc="-80" dirty="0">
                <a:latin typeface="Times New Roman"/>
                <a:cs typeface="Times New Roman"/>
              </a:rPr>
              <a:t> </a:t>
            </a:r>
            <a:r>
              <a:rPr sz="1000" spc="5" dirty="0">
                <a:latin typeface="Times New Roman"/>
                <a:cs typeface="Times New Roman"/>
              </a:rPr>
              <a:t>administrative</a:t>
            </a:r>
            <a:r>
              <a:rPr sz="1000" spc="-70" dirty="0">
                <a:latin typeface="Times New Roman"/>
                <a:cs typeface="Times New Roman"/>
              </a:rPr>
              <a:t> </a:t>
            </a:r>
            <a:r>
              <a:rPr sz="1000" spc="5" dirty="0">
                <a:latin typeface="Times New Roman"/>
                <a:cs typeface="Times New Roman"/>
              </a:rPr>
              <a:t>personnel.</a:t>
            </a:r>
            <a:endParaRPr sz="1000">
              <a:latin typeface="Times New Roman"/>
              <a:cs typeface="Times New Roman"/>
            </a:endParaRPr>
          </a:p>
          <a:p>
            <a:pPr marL="584835" indent="-342900">
              <a:lnSpc>
                <a:spcPts val="1175"/>
              </a:lnSpc>
              <a:buAutoNum type="arabicPeriod" startAt="7"/>
              <a:tabLst>
                <a:tab pos="584835" algn="l"/>
                <a:tab pos="585470" algn="l"/>
              </a:tabLst>
            </a:pPr>
            <a:r>
              <a:rPr sz="1000" spc="-5" dirty="0">
                <a:latin typeface="Times New Roman"/>
                <a:cs typeface="Times New Roman"/>
              </a:rPr>
              <a:t>Parent-teacher</a:t>
            </a:r>
            <a:r>
              <a:rPr sz="1000" spc="25" dirty="0">
                <a:latin typeface="Times New Roman"/>
                <a:cs typeface="Times New Roman"/>
              </a:rPr>
              <a:t> </a:t>
            </a:r>
            <a:r>
              <a:rPr sz="1000" spc="-5" dirty="0">
                <a:latin typeface="Times New Roman"/>
                <a:cs typeface="Times New Roman"/>
              </a:rPr>
              <a:t>conferences.</a:t>
            </a:r>
            <a:endParaRPr sz="1000">
              <a:latin typeface="Times New Roman"/>
              <a:cs typeface="Times New Roman"/>
            </a:endParaRPr>
          </a:p>
          <a:p>
            <a:pPr marL="584835" indent="-342900">
              <a:lnSpc>
                <a:spcPts val="1180"/>
              </a:lnSpc>
              <a:buAutoNum type="arabicPeriod" startAt="7"/>
              <a:tabLst>
                <a:tab pos="584835" algn="l"/>
                <a:tab pos="585470" algn="l"/>
              </a:tabLst>
            </a:pPr>
            <a:r>
              <a:rPr sz="1000" spc="-5" dirty="0">
                <a:latin typeface="Times New Roman"/>
                <a:cs typeface="Times New Roman"/>
              </a:rPr>
              <a:t>Behavior</a:t>
            </a:r>
            <a:r>
              <a:rPr sz="1000" dirty="0">
                <a:latin typeface="Times New Roman"/>
                <a:cs typeface="Times New Roman"/>
              </a:rPr>
              <a:t> </a:t>
            </a:r>
            <a:r>
              <a:rPr sz="1000" spc="-5" dirty="0">
                <a:latin typeface="Times New Roman"/>
                <a:cs typeface="Times New Roman"/>
              </a:rPr>
              <a:t>coaching.</a:t>
            </a:r>
            <a:endParaRPr sz="1000">
              <a:latin typeface="Times New Roman"/>
              <a:cs typeface="Times New Roman"/>
            </a:endParaRPr>
          </a:p>
          <a:p>
            <a:pPr marL="584835" indent="-342900">
              <a:lnSpc>
                <a:spcPts val="1175"/>
              </a:lnSpc>
              <a:buAutoNum type="arabicPeriod" startAt="7"/>
              <a:tabLst>
                <a:tab pos="584835" algn="l"/>
                <a:tab pos="585470" algn="l"/>
              </a:tabLst>
            </a:pPr>
            <a:r>
              <a:rPr sz="1000" spc="-5" dirty="0">
                <a:latin typeface="Times New Roman"/>
                <a:cs typeface="Times New Roman"/>
              </a:rPr>
              <a:t>Anger </a:t>
            </a:r>
            <a:r>
              <a:rPr sz="1000" spc="-10" dirty="0">
                <a:latin typeface="Times New Roman"/>
                <a:cs typeface="Times New Roman"/>
              </a:rPr>
              <a:t>management</a:t>
            </a:r>
            <a:r>
              <a:rPr sz="1000" spc="10" dirty="0">
                <a:latin typeface="Times New Roman"/>
                <a:cs typeface="Times New Roman"/>
              </a:rPr>
              <a:t> </a:t>
            </a:r>
            <a:r>
              <a:rPr sz="1000" spc="-5" dirty="0">
                <a:latin typeface="Times New Roman"/>
                <a:cs typeface="Times New Roman"/>
              </a:rPr>
              <a:t>classes.</a:t>
            </a:r>
            <a:endParaRPr sz="1000">
              <a:latin typeface="Times New Roman"/>
              <a:cs typeface="Times New Roman"/>
            </a:endParaRPr>
          </a:p>
          <a:p>
            <a:pPr marL="584835" indent="-342900">
              <a:lnSpc>
                <a:spcPts val="1170"/>
              </a:lnSpc>
              <a:buAutoNum type="arabicPeriod" startAt="7"/>
              <a:tabLst>
                <a:tab pos="584835" algn="l"/>
                <a:tab pos="585470" algn="l"/>
              </a:tabLst>
            </a:pPr>
            <a:r>
              <a:rPr sz="1000" spc="-5" dirty="0">
                <a:latin typeface="Times New Roman"/>
                <a:cs typeface="Times New Roman"/>
              </a:rPr>
              <a:t>Mediation</a:t>
            </a:r>
            <a:r>
              <a:rPr sz="1000" spc="130" dirty="0">
                <a:latin typeface="Times New Roman"/>
                <a:cs typeface="Times New Roman"/>
              </a:rPr>
              <a:t> </a:t>
            </a:r>
            <a:r>
              <a:rPr sz="1000" spc="-5" dirty="0">
                <a:latin typeface="Times New Roman"/>
                <a:cs typeface="Times New Roman"/>
              </a:rPr>
              <a:t>(victim-offender).</a:t>
            </a:r>
            <a:endParaRPr sz="1000">
              <a:latin typeface="Times New Roman"/>
              <a:cs typeface="Times New Roman"/>
            </a:endParaRPr>
          </a:p>
          <a:p>
            <a:pPr marL="584835" indent="-342900">
              <a:lnSpc>
                <a:spcPts val="1170"/>
              </a:lnSpc>
              <a:buAutoNum type="arabicPeriod" startAt="7"/>
              <a:tabLst>
                <a:tab pos="584835" algn="l"/>
                <a:tab pos="585470" algn="l"/>
              </a:tabLst>
            </a:pPr>
            <a:r>
              <a:rPr sz="1000" spc="-5" dirty="0">
                <a:latin typeface="Times New Roman"/>
                <a:cs typeface="Times New Roman"/>
              </a:rPr>
              <a:t>Classroom</a:t>
            </a:r>
            <a:r>
              <a:rPr sz="1000" spc="210" dirty="0">
                <a:latin typeface="Times New Roman"/>
                <a:cs typeface="Times New Roman"/>
              </a:rPr>
              <a:t> </a:t>
            </a:r>
            <a:r>
              <a:rPr sz="1000" spc="-5" dirty="0">
                <a:latin typeface="Times New Roman"/>
                <a:cs typeface="Times New Roman"/>
              </a:rPr>
              <a:t>circles.</a:t>
            </a:r>
            <a:endParaRPr sz="1000">
              <a:latin typeface="Times New Roman"/>
              <a:cs typeface="Times New Roman"/>
            </a:endParaRPr>
          </a:p>
          <a:p>
            <a:pPr marL="584835" indent="-342900">
              <a:lnSpc>
                <a:spcPts val="1165"/>
              </a:lnSpc>
              <a:buAutoNum type="arabicPeriod" startAt="7"/>
              <a:tabLst>
                <a:tab pos="584835" algn="l"/>
                <a:tab pos="585470" algn="l"/>
              </a:tabLst>
            </a:pPr>
            <a:r>
              <a:rPr sz="1000" spc="-10" dirty="0">
                <a:latin typeface="Times New Roman"/>
                <a:cs typeface="Times New Roman"/>
              </a:rPr>
              <a:t>Family group</a:t>
            </a:r>
            <a:r>
              <a:rPr sz="1000" spc="160" dirty="0">
                <a:latin typeface="Times New Roman"/>
                <a:cs typeface="Times New Roman"/>
              </a:rPr>
              <a:t> </a:t>
            </a:r>
            <a:r>
              <a:rPr sz="1000" spc="-10" dirty="0">
                <a:latin typeface="Times New Roman"/>
                <a:cs typeface="Times New Roman"/>
              </a:rPr>
              <a:t>conferencing.</a:t>
            </a:r>
            <a:endParaRPr sz="1000">
              <a:latin typeface="Times New Roman"/>
              <a:cs typeface="Times New Roman"/>
            </a:endParaRPr>
          </a:p>
          <a:p>
            <a:pPr marL="584835" indent="-342900">
              <a:lnSpc>
                <a:spcPts val="1165"/>
              </a:lnSpc>
              <a:buAutoNum type="arabicPeriod" startAt="7"/>
              <a:tabLst>
                <a:tab pos="584835" algn="l"/>
                <a:tab pos="585470" algn="l"/>
              </a:tabLst>
            </a:pPr>
            <a:r>
              <a:rPr sz="1000" spc="10" dirty="0">
                <a:latin typeface="Times New Roman"/>
                <a:cs typeface="Times New Roman"/>
              </a:rPr>
              <a:t>Grade</a:t>
            </a:r>
            <a:r>
              <a:rPr sz="1000" spc="-60" dirty="0">
                <a:latin typeface="Times New Roman"/>
                <a:cs typeface="Times New Roman"/>
              </a:rPr>
              <a:t> </a:t>
            </a:r>
            <a:r>
              <a:rPr sz="1000" spc="5" dirty="0">
                <a:latin typeface="Times New Roman"/>
                <a:cs typeface="Times New Roman"/>
              </a:rPr>
              <a:t>reductions</a:t>
            </a:r>
            <a:r>
              <a:rPr sz="1000" spc="-55" dirty="0">
                <a:latin typeface="Times New Roman"/>
                <a:cs typeface="Times New Roman"/>
              </a:rPr>
              <a:t> </a:t>
            </a:r>
            <a:r>
              <a:rPr sz="1000" spc="5" dirty="0">
                <a:latin typeface="Times New Roman"/>
                <a:cs typeface="Times New Roman"/>
              </a:rPr>
              <a:t>for</a:t>
            </a:r>
            <a:r>
              <a:rPr sz="1000" spc="-55" dirty="0">
                <a:latin typeface="Times New Roman"/>
                <a:cs typeface="Times New Roman"/>
              </a:rPr>
              <a:t> </a:t>
            </a:r>
            <a:r>
              <a:rPr sz="1000" spc="5" dirty="0">
                <a:latin typeface="Times New Roman"/>
                <a:cs typeface="Times New Roman"/>
              </a:rPr>
              <a:t>cheating,</a:t>
            </a:r>
            <a:r>
              <a:rPr sz="1000" spc="-65" dirty="0">
                <a:latin typeface="Times New Roman"/>
                <a:cs typeface="Times New Roman"/>
              </a:rPr>
              <a:t> </a:t>
            </a:r>
            <a:r>
              <a:rPr sz="1000" spc="5" dirty="0">
                <a:latin typeface="Times New Roman"/>
                <a:cs typeface="Times New Roman"/>
              </a:rPr>
              <a:t>plagiarism,</a:t>
            </a:r>
            <a:r>
              <a:rPr sz="1000" spc="-55" dirty="0">
                <a:latin typeface="Times New Roman"/>
                <a:cs typeface="Times New Roman"/>
              </a:rPr>
              <a:t> </a:t>
            </a:r>
            <a:r>
              <a:rPr sz="1000" spc="10" dirty="0">
                <a:latin typeface="Times New Roman"/>
                <a:cs typeface="Times New Roman"/>
              </a:rPr>
              <a:t>and</a:t>
            </a:r>
            <a:r>
              <a:rPr sz="1000" spc="-60" dirty="0">
                <a:latin typeface="Times New Roman"/>
                <a:cs typeface="Times New Roman"/>
              </a:rPr>
              <a:t> </a:t>
            </a:r>
            <a:r>
              <a:rPr sz="1000" spc="5" dirty="0">
                <a:latin typeface="Times New Roman"/>
                <a:cs typeface="Times New Roman"/>
              </a:rPr>
              <a:t>as</a:t>
            </a:r>
            <a:r>
              <a:rPr sz="1000" spc="-50" dirty="0">
                <a:latin typeface="Times New Roman"/>
                <a:cs typeface="Times New Roman"/>
              </a:rPr>
              <a:t> </a:t>
            </a:r>
            <a:r>
              <a:rPr sz="1000" spc="5" dirty="0">
                <a:latin typeface="Times New Roman"/>
                <a:cs typeface="Times New Roman"/>
              </a:rPr>
              <a:t>otherwise</a:t>
            </a:r>
            <a:r>
              <a:rPr sz="1000" spc="-25" dirty="0">
                <a:latin typeface="Times New Roman"/>
                <a:cs typeface="Times New Roman"/>
              </a:rPr>
              <a:t> </a:t>
            </a:r>
            <a:r>
              <a:rPr sz="1000" spc="5" dirty="0">
                <a:latin typeface="Times New Roman"/>
                <a:cs typeface="Times New Roman"/>
              </a:rPr>
              <a:t>permitted</a:t>
            </a:r>
            <a:r>
              <a:rPr sz="1000" spc="-70" dirty="0">
                <a:latin typeface="Times New Roman"/>
                <a:cs typeface="Times New Roman"/>
              </a:rPr>
              <a:t> </a:t>
            </a:r>
            <a:r>
              <a:rPr sz="1000" spc="10" dirty="0">
                <a:latin typeface="Times New Roman"/>
                <a:cs typeface="Times New Roman"/>
              </a:rPr>
              <a:t>by</a:t>
            </a:r>
            <a:r>
              <a:rPr sz="1000" spc="-70" dirty="0">
                <a:latin typeface="Times New Roman"/>
                <a:cs typeface="Times New Roman"/>
              </a:rPr>
              <a:t> </a:t>
            </a:r>
            <a:r>
              <a:rPr sz="1000" spc="5" dirty="0">
                <a:latin typeface="Times New Roman"/>
                <a:cs typeface="Times New Roman"/>
              </a:rPr>
              <a:t>policy</a:t>
            </a:r>
            <a:r>
              <a:rPr sz="1000" spc="-60" dirty="0">
                <a:latin typeface="Times New Roman"/>
                <a:cs typeface="Times New Roman"/>
              </a:rPr>
              <a:t> </a:t>
            </a:r>
            <a:r>
              <a:rPr sz="1000" spc="10" dirty="0">
                <a:latin typeface="Times New Roman"/>
                <a:cs typeface="Times New Roman"/>
              </a:rPr>
              <a:t>EIA</a:t>
            </a:r>
            <a:r>
              <a:rPr sz="1000" spc="-60" dirty="0">
                <a:latin typeface="Times New Roman"/>
                <a:cs typeface="Times New Roman"/>
              </a:rPr>
              <a:t> </a:t>
            </a:r>
            <a:r>
              <a:rPr sz="1000" spc="10" dirty="0">
                <a:latin typeface="Times New Roman"/>
                <a:cs typeface="Times New Roman"/>
              </a:rPr>
              <a:t>(Local)</a:t>
            </a:r>
            <a:endParaRPr sz="1000">
              <a:latin typeface="Times New Roman"/>
              <a:cs typeface="Times New Roman"/>
            </a:endParaRPr>
          </a:p>
          <a:p>
            <a:pPr marL="595630" indent="-353695">
              <a:lnSpc>
                <a:spcPts val="1185"/>
              </a:lnSpc>
              <a:buAutoNum type="arabicPeriod" startAt="7"/>
              <a:tabLst>
                <a:tab pos="584835" algn="l"/>
                <a:tab pos="585470" algn="l"/>
              </a:tabLst>
            </a:pPr>
            <a:r>
              <a:rPr sz="1000" spc="5" dirty="0">
                <a:latin typeface="Times New Roman"/>
                <a:cs typeface="Times New Roman"/>
              </a:rPr>
              <a:t>Detention, </a:t>
            </a:r>
            <a:r>
              <a:rPr sz="1000" spc="10" dirty="0">
                <a:latin typeface="Times New Roman"/>
                <a:cs typeface="Times New Roman"/>
              </a:rPr>
              <a:t>including </a:t>
            </a:r>
            <a:r>
              <a:rPr sz="1000" spc="5" dirty="0">
                <a:latin typeface="Times New Roman"/>
                <a:cs typeface="Times New Roman"/>
              </a:rPr>
              <a:t>outside regular school hours. (Parental notification</a:t>
            </a:r>
            <a:r>
              <a:rPr sz="1000" spc="-100" dirty="0">
                <a:latin typeface="Times New Roman"/>
                <a:cs typeface="Times New Roman"/>
              </a:rPr>
              <a:t> </a:t>
            </a:r>
            <a:r>
              <a:rPr sz="1000" spc="5" dirty="0">
                <a:latin typeface="Times New Roman"/>
                <a:cs typeface="Times New Roman"/>
              </a:rPr>
              <a:t>required).</a:t>
            </a:r>
            <a:endParaRPr sz="1000">
              <a:latin typeface="Times New Roman"/>
              <a:cs typeface="Times New Roman"/>
            </a:endParaRPr>
          </a:p>
          <a:p>
            <a:pPr marL="596900" indent="-342900">
              <a:lnSpc>
                <a:spcPts val="1235"/>
              </a:lnSpc>
              <a:spcBef>
                <a:spcPts val="215"/>
              </a:spcBef>
              <a:buSzPct val="95238"/>
              <a:buAutoNum type="arabicPeriod" startAt="7"/>
              <a:tabLst>
                <a:tab pos="596900" algn="l"/>
                <a:tab pos="597535" algn="l"/>
              </a:tabLst>
            </a:pPr>
            <a:r>
              <a:rPr sz="1050" dirty="0">
                <a:latin typeface="Times New Roman"/>
                <a:cs typeface="Times New Roman"/>
              </a:rPr>
              <a:t>Sending </a:t>
            </a:r>
            <a:r>
              <a:rPr sz="1050" spc="-15" dirty="0">
                <a:latin typeface="Times New Roman"/>
                <a:cs typeface="Times New Roman"/>
              </a:rPr>
              <a:t>the </a:t>
            </a:r>
            <a:r>
              <a:rPr sz="1050" spc="-5" dirty="0">
                <a:latin typeface="Times New Roman"/>
                <a:cs typeface="Times New Roman"/>
              </a:rPr>
              <a:t>student to the </a:t>
            </a:r>
            <a:r>
              <a:rPr sz="1050" spc="-15" dirty="0">
                <a:latin typeface="Times New Roman"/>
                <a:cs typeface="Times New Roman"/>
              </a:rPr>
              <a:t>office </a:t>
            </a:r>
            <a:r>
              <a:rPr sz="1050" dirty="0">
                <a:latin typeface="Times New Roman"/>
                <a:cs typeface="Times New Roman"/>
              </a:rPr>
              <a:t>or </a:t>
            </a:r>
            <a:r>
              <a:rPr sz="1050" spc="-15" dirty="0">
                <a:latin typeface="Times New Roman"/>
                <a:cs typeface="Times New Roman"/>
              </a:rPr>
              <a:t>other </a:t>
            </a:r>
            <a:r>
              <a:rPr sz="1050" spc="-5" dirty="0">
                <a:latin typeface="Times New Roman"/>
                <a:cs typeface="Times New Roman"/>
              </a:rPr>
              <a:t>assigned </a:t>
            </a:r>
            <a:r>
              <a:rPr sz="1050" spc="-15" dirty="0">
                <a:latin typeface="Times New Roman"/>
                <a:cs typeface="Times New Roman"/>
              </a:rPr>
              <a:t>area, </a:t>
            </a:r>
            <a:r>
              <a:rPr sz="1050" dirty="0">
                <a:latin typeface="Times New Roman"/>
                <a:cs typeface="Times New Roman"/>
              </a:rPr>
              <a:t>or </a:t>
            </a:r>
            <a:r>
              <a:rPr sz="1050" spc="-5" dirty="0">
                <a:latin typeface="Times New Roman"/>
                <a:cs typeface="Times New Roman"/>
              </a:rPr>
              <a:t>to</a:t>
            </a:r>
            <a:r>
              <a:rPr sz="1050" spc="5" dirty="0">
                <a:latin typeface="Times New Roman"/>
                <a:cs typeface="Times New Roman"/>
              </a:rPr>
              <a:t> </a:t>
            </a:r>
            <a:r>
              <a:rPr sz="1050" spc="-10" dirty="0">
                <a:latin typeface="Times New Roman"/>
                <a:cs typeface="Times New Roman"/>
              </a:rPr>
              <a:t>in-schoolsuspension.</a:t>
            </a:r>
            <a:endParaRPr sz="1050">
              <a:latin typeface="Times New Roman"/>
              <a:cs typeface="Times New Roman"/>
            </a:endParaRPr>
          </a:p>
          <a:p>
            <a:pPr marL="596900" indent="-342900">
              <a:lnSpc>
                <a:spcPts val="1205"/>
              </a:lnSpc>
              <a:buSzPct val="95238"/>
              <a:buAutoNum type="arabicPeriod" startAt="7"/>
              <a:tabLst>
                <a:tab pos="596900" algn="l"/>
                <a:tab pos="597535" algn="l"/>
              </a:tabLst>
            </a:pPr>
            <a:r>
              <a:rPr sz="1050" spc="-5" dirty="0">
                <a:latin typeface="Times New Roman"/>
                <a:cs typeface="Times New Roman"/>
              </a:rPr>
              <a:t>Assignment</a:t>
            </a:r>
            <a:r>
              <a:rPr sz="1050" spc="-40" dirty="0">
                <a:latin typeface="Times New Roman"/>
                <a:cs typeface="Times New Roman"/>
              </a:rPr>
              <a:t> </a:t>
            </a:r>
            <a:r>
              <a:rPr sz="1050" dirty="0">
                <a:latin typeface="Times New Roman"/>
                <a:cs typeface="Times New Roman"/>
              </a:rPr>
              <a:t>of</a:t>
            </a:r>
            <a:r>
              <a:rPr sz="1050" spc="-30" dirty="0">
                <a:latin typeface="Times New Roman"/>
                <a:cs typeface="Times New Roman"/>
              </a:rPr>
              <a:t> </a:t>
            </a:r>
            <a:r>
              <a:rPr sz="1050" spc="-5" dirty="0">
                <a:latin typeface="Times New Roman"/>
                <a:cs typeface="Times New Roman"/>
              </a:rPr>
              <a:t>school</a:t>
            </a:r>
            <a:r>
              <a:rPr sz="1050" spc="-40" dirty="0">
                <a:latin typeface="Times New Roman"/>
                <a:cs typeface="Times New Roman"/>
              </a:rPr>
              <a:t> </a:t>
            </a:r>
            <a:r>
              <a:rPr sz="1050" spc="-5" dirty="0">
                <a:latin typeface="Times New Roman"/>
                <a:cs typeface="Times New Roman"/>
              </a:rPr>
              <a:t>duties</a:t>
            </a:r>
            <a:r>
              <a:rPr sz="1050" spc="-75" dirty="0">
                <a:latin typeface="Times New Roman"/>
                <a:cs typeface="Times New Roman"/>
              </a:rPr>
              <a:t> </a:t>
            </a:r>
            <a:r>
              <a:rPr sz="1050" dirty="0">
                <a:latin typeface="Times New Roman"/>
                <a:cs typeface="Times New Roman"/>
              </a:rPr>
              <a:t>such</a:t>
            </a:r>
            <a:r>
              <a:rPr sz="1050" spc="-35" dirty="0">
                <a:latin typeface="Times New Roman"/>
                <a:cs typeface="Times New Roman"/>
              </a:rPr>
              <a:t> </a:t>
            </a:r>
            <a:r>
              <a:rPr sz="1050" spc="-5" dirty="0">
                <a:latin typeface="Times New Roman"/>
                <a:cs typeface="Times New Roman"/>
              </a:rPr>
              <a:t>as</a:t>
            </a:r>
            <a:r>
              <a:rPr sz="1050" spc="-25" dirty="0">
                <a:latin typeface="Times New Roman"/>
                <a:cs typeface="Times New Roman"/>
              </a:rPr>
              <a:t> </a:t>
            </a:r>
            <a:r>
              <a:rPr sz="1050" spc="-20" dirty="0">
                <a:latin typeface="Times New Roman"/>
                <a:cs typeface="Times New Roman"/>
              </a:rPr>
              <a:t>cleaning</a:t>
            </a:r>
            <a:r>
              <a:rPr sz="1050" spc="-60" dirty="0">
                <a:latin typeface="Times New Roman"/>
                <a:cs typeface="Times New Roman"/>
              </a:rPr>
              <a:t> </a:t>
            </a:r>
            <a:r>
              <a:rPr sz="1050" dirty="0">
                <a:latin typeface="Times New Roman"/>
                <a:cs typeface="Times New Roman"/>
              </a:rPr>
              <a:t>or</a:t>
            </a:r>
            <a:r>
              <a:rPr sz="1050" spc="-40" dirty="0">
                <a:latin typeface="Times New Roman"/>
                <a:cs typeface="Times New Roman"/>
              </a:rPr>
              <a:t> </a:t>
            </a:r>
            <a:r>
              <a:rPr sz="1050" spc="-5" dirty="0">
                <a:latin typeface="Times New Roman"/>
                <a:cs typeface="Times New Roman"/>
              </a:rPr>
              <a:t>picking</a:t>
            </a:r>
            <a:r>
              <a:rPr sz="1050" spc="-50" dirty="0">
                <a:latin typeface="Times New Roman"/>
                <a:cs typeface="Times New Roman"/>
              </a:rPr>
              <a:t> </a:t>
            </a:r>
            <a:r>
              <a:rPr sz="1050" spc="-10" dirty="0">
                <a:latin typeface="Times New Roman"/>
                <a:cs typeface="Times New Roman"/>
              </a:rPr>
              <a:t>up</a:t>
            </a:r>
            <a:r>
              <a:rPr sz="1050" spc="-50" dirty="0">
                <a:latin typeface="Times New Roman"/>
                <a:cs typeface="Times New Roman"/>
              </a:rPr>
              <a:t> </a:t>
            </a:r>
            <a:r>
              <a:rPr sz="1050" spc="-10" dirty="0">
                <a:latin typeface="Times New Roman"/>
                <a:cs typeface="Times New Roman"/>
              </a:rPr>
              <a:t>litter.</a:t>
            </a:r>
            <a:endParaRPr sz="1050">
              <a:latin typeface="Times New Roman"/>
              <a:cs typeface="Times New Roman"/>
            </a:endParaRPr>
          </a:p>
          <a:p>
            <a:pPr marL="595630" marR="469900" indent="-341630">
              <a:lnSpc>
                <a:spcPts val="1200"/>
              </a:lnSpc>
              <a:spcBef>
                <a:spcPts val="60"/>
              </a:spcBef>
              <a:buSzPct val="95238"/>
              <a:buAutoNum type="arabicPeriod" startAt="7"/>
              <a:tabLst>
                <a:tab pos="594995" algn="l"/>
                <a:tab pos="596265" algn="l"/>
              </a:tabLst>
            </a:pPr>
            <a:r>
              <a:rPr sz="1050" spc="-20" dirty="0">
                <a:latin typeface="Times New Roman"/>
                <a:cs typeface="Times New Roman"/>
              </a:rPr>
              <a:t>Withdrawal</a:t>
            </a:r>
            <a:r>
              <a:rPr sz="1050" spc="-70" dirty="0">
                <a:latin typeface="Times New Roman"/>
                <a:cs typeface="Times New Roman"/>
              </a:rPr>
              <a:t> </a:t>
            </a:r>
            <a:r>
              <a:rPr sz="1050" dirty="0">
                <a:latin typeface="Times New Roman"/>
                <a:cs typeface="Times New Roman"/>
              </a:rPr>
              <a:t>of</a:t>
            </a:r>
            <a:r>
              <a:rPr sz="1050" spc="-25" dirty="0">
                <a:latin typeface="Times New Roman"/>
                <a:cs typeface="Times New Roman"/>
              </a:rPr>
              <a:t> privileges,</a:t>
            </a:r>
            <a:r>
              <a:rPr sz="1050" spc="-55" dirty="0">
                <a:latin typeface="Times New Roman"/>
                <a:cs typeface="Times New Roman"/>
              </a:rPr>
              <a:t> </a:t>
            </a:r>
            <a:r>
              <a:rPr sz="1050" dirty="0">
                <a:latin typeface="Times New Roman"/>
                <a:cs typeface="Times New Roman"/>
              </a:rPr>
              <a:t>such</a:t>
            </a:r>
            <a:r>
              <a:rPr sz="1050" spc="-20" dirty="0">
                <a:latin typeface="Times New Roman"/>
                <a:cs typeface="Times New Roman"/>
              </a:rPr>
              <a:t> </a:t>
            </a:r>
            <a:r>
              <a:rPr sz="1050" spc="-5" dirty="0">
                <a:latin typeface="Times New Roman"/>
                <a:cs typeface="Times New Roman"/>
              </a:rPr>
              <a:t>as</a:t>
            </a:r>
            <a:r>
              <a:rPr sz="1050" spc="-25" dirty="0">
                <a:latin typeface="Times New Roman"/>
                <a:cs typeface="Times New Roman"/>
              </a:rPr>
              <a:t> participation</a:t>
            </a:r>
            <a:r>
              <a:rPr sz="1050" spc="-60" dirty="0">
                <a:latin typeface="Times New Roman"/>
                <a:cs typeface="Times New Roman"/>
              </a:rPr>
              <a:t> </a:t>
            </a:r>
            <a:r>
              <a:rPr sz="1050" spc="-5" dirty="0">
                <a:latin typeface="Times New Roman"/>
                <a:cs typeface="Times New Roman"/>
              </a:rPr>
              <a:t>in</a:t>
            </a:r>
            <a:r>
              <a:rPr sz="1050" spc="-20" dirty="0">
                <a:latin typeface="Times New Roman"/>
                <a:cs typeface="Times New Roman"/>
              </a:rPr>
              <a:t> </a:t>
            </a:r>
            <a:r>
              <a:rPr sz="1050" spc="-5" dirty="0">
                <a:latin typeface="Times New Roman"/>
                <a:cs typeface="Times New Roman"/>
              </a:rPr>
              <a:t>extracurricular</a:t>
            </a:r>
            <a:r>
              <a:rPr sz="1050" spc="-25" dirty="0">
                <a:latin typeface="Times New Roman"/>
                <a:cs typeface="Times New Roman"/>
              </a:rPr>
              <a:t> activities,</a:t>
            </a:r>
            <a:r>
              <a:rPr sz="1050" spc="-45" dirty="0">
                <a:latin typeface="Times New Roman"/>
                <a:cs typeface="Times New Roman"/>
              </a:rPr>
              <a:t> </a:t>
            </a:r>
            <a:r>
              <a:rPr sz="1050" spc="-5" dirty="0">
                <a:latin typeface="Times New Roman"/>
                <a:cs typeface="Times New Roman"/>
              </a:rPr>
              <a:t>eligibility</a:t>
            </a:r>
            <a:r>
              <a:rPr sz="1050" spc="-90" dirty="0">
                <a:latin typeface="Times New Roman"/>
                <a:cs typeface="Times New Roman"/>
              </a:rPr>
              <a:t> </a:t>
            </a:r>
            <a:r>
              <a:rPr sz="1050" dirty="0">
                <a:latin typeface="Times New Roman"/>
                <a:cs typeface="Times New Roman"/>
              </a:rPr>
              <a:t>for</a:t>
            </a:r>
            <a:r>
              <a:rPr sz="1050" spc="-25" dirty="0">
                <a:latin typeface="Times New Roman"/>
                <a:cs typeface="Times New Roman"/>
              </a:rPr>
              <a:t> </a:t>
            </a:r>
            <a:r>
              <a:rPr sz="1050" spc="-5" dirty="0">
                <a:latin typeface="Times New Roman"/>
                <a:cs typeface="Times New Roman"/>
              </a:rPr>
              <a:t>seeking</a:t>
            </a:r>
            <a:r>
              <a:rPr sz="1050" spc="-45" dirty="0">
                <a:latin typeface="Times New Roman"/>
                <a:cs typeface="Times New Roman"/>
              </a:rPr>
              <a:t> </a:t>
            </a:r>
            <a:r>
              <a:rPr sz="1050" dirty="0">
                <a:latin typeface="Times New Roman"/>
                <a:cs typeface="Times New Roman"/>
              </a:rPr>
              <a:t>and</a:t>
            </a:r>
            <a:r>
              <a:rPr sz="1050" spc="-45" dirty="0">
                <a:latin typeface="Times New Roman"/>
                <a:cs typeface="Times New Roman"/>
              </a:rPr>
              <a:t> </a:t>
            </a:r>
            <a:r>
              <a:rPr sz="1050" spc="-15" dirty="0">
                <a:latin typeface="Times New Roman"/>
                <a:cs typeface="Times New Roman"/>
              </a:rPr>
              <a:t>holding</a:t>
            </a:r>
            <a:r>
              <a:rPr sz="1050" spc="-60" dirty="0">
                <a:latin typeface="Times New Roman"/>
                <a:cs typeface="Times New Roman"/>
              </a:rPr>
              <a:t> </a:t>
            </a:r>
            <a:r>
              <a:rPr sz="1050" spc="-15" dirty="0">
                <a:latin typeface="Times New Roman"/>
                <a:cs typeface="Times New Roman"/>
              </a:rPr>
              <a:t>honorary  </a:t>
            </a:r>
            <a:r>
              <a:rPr sz="1050" spc="-5" dirty="0">
                <a:latin typeface="Times New Roman"/>
                <a:cs typeface="Times New Roman"/>
              </a:rPr>
              <a:t>offices, </a:t>
            </a:r>
            <a:r>
              <a:rPr sz="1050" dirty="0">
                <a:latin typeface="Times New Roman"/>
                <a:cs typeface="Times New Roman"/>
              </a:rPr>
              <a:t>or </a:t>
            </a:r>
            <a:r>
              <a:rPr sz="1050" spc="-25" dirty="0">
                <a:latin typeface="Times New Roman"/>
                <a:cs typeface="Times New Roman"/>
              </a:rPr>
              <a:t>membership </a:t>
            </a:r>
            <a:r>
              <a:rPr sz="1050" spc="-5" dirty="0">
                <a:latin typeface="Times New Roman"/>
                <a:cs typeface="Times New Roman"/>
              </a:rPr>
              <a:t>in </a:t>
            </a:r>
            <a:r>
              <a:rPr sz="1050" dirty="0">
                <a:latin typeface="Times New Roman"/>
                <a:cs typeface="Times New Roman"/>
              </a:rPr>
              <a:t>school </a:t>
            </a:r>
            <a:r>
              <a:rPr sz="1050" spc="-20" dirty="0">
                <a:latin typeface="Times New Roman"/>
                <a:cs typeface="Times New Roman"/>
              </a:rPr>
              <a:t>sponsored </a:t>
            </a:r>
            <a:r>
              <a:rPr sz="1050" spc="-5" dirty="0">
                <a:latin typeface="Times New Roman"/>
                <a:cs typeface="Times New Roman"/>
              </a:rPr>
              <a:t>clubs </a:t>
            </a:r>
            <a:r>
              <a:rPr sz="1050" dirty="0">
                <a:latin typeface="Times New Roman"/>
                <a:cs typeface="Times New Roman"/>
              </a:rPr>
              <a:t>and</a:t>
            </a:r>
            <a:r>
              <a:rPr sz="1050" spc="-35" dirty="0">
                <a:latin typeface="Times New Roman"/>
                <a:cs typeface="Times New Roman"/>
              </a:rPr>
              <a:t> </a:t>
            </a:r>
            <a:r>
              <a:rPr sz="1050" spc="-25" dirty="0">
                <a:latin typeface="Times New Roman"/>
                <a:cs typeface="Times New Roman"/>
              </a:rPr>
              <a:t>organizations.</a:t>
            </a:r>
            <a:endParaRPr sz="1050">
              <a:latin typeface="Times New Roman"/>
              <a:cs typeface="Times New Roman"/>
            </a:endParaRPr>
          </a:p>
          <a:p>
            <a:pPr marL="596900" indent="-342900">
              <a:lnSpc>
                <a:spcPts val="1170"/>
              </a:lnSpc>
              <a:buSzPct val="95238"/>
              <a:buAutoNum type="arabicPeriod" startAt="7"/>
              <a:tabLst>
                <a:tab pos="596900" algn="l"/>
                <a:tab pos="597535" algn="l"/>
              </a:tabLst>
            </a:pPr>
            <a:r>
              <a:rPr sz="1050" spc="-5" dirty="0">
                <a:latin typeface="Times New Roman"/>
                <a:cs typeface="Times New Roman"/>
              </a:rPr>
              <a:t>Penalties identified in individual student </a:t>
            </a:r>
            <a:r>
              <a:rPr sz="1050" spc="-25" dirty="0">
                <a:latin typeface="Times New Roman"/>
                <a:cs typeface="Times New Roman"/>
              </a:rPr>
              <a:t>organizations’ </a:t>
            </a:r>
            <a:r>
              <a:rPr sz="1050" spc="-15" dirty="0">
                <a:latin typeface="Times New Roman"/>
                <a:cs typeface="Times New Roman"/>
              </a:rPr>
              <a:t>extracurricular </a:t>
            </a:r>
            <a:r>
              <a:rPr sz="1050" spc="-5" dirty="0">
                <a:latin typeface="Times New Roman"/>
                <a:cs typeface="Times New Roman"/>
              </a:rPr>
              <a:t>standards </a:t>
            </a:r>
            <a:r>
              <a:rPr sz="1050" dirty="0">
                <a:latin typeface="Times New Roman"/>
                <a:cs typeface="Times New Roman"/>
              </a:rPr>
              <a:t>of </a:t>
            </a:r>
            <a:r>
              <a:rPr sz="1050" spc="-20" dirty="0">
                <a:latin typeface="Times New Roman"/>
                <a:cs typeface="Times New Roman"/>
              </a:rPr>
              <a:t>behavior. </a:t>
            </a:r>
            <a:r>
              <a:rPr sz="1050" spc="-15" dirty="0">
                <a:latin typeface="Times New Roman"/>
                <a:cs typeface="Times New Roman"/>
              </a:rPr>
              <a:t>FO</a:t>
            </a:r>
            <a:r>
              <a:rPr sz="1050" spc="-145" dirty="0">
                <a:latin typeface="Times New Roman"/>
                <a:cs typeface="Times New Roman"/>
              </a:rPr>
              <a:t> </a:t>
            </a:r>
            <a:r>
              <a:rPr sz="1050" spc="-15" dirty="0">
                <a:latin typeface="Times New Roman"/>
                <a:cs typeface="Times New Roman"/>
              </a:rPr>
              <a:t>(Local)</a:t>
            </a:r>
            <a:endParaRPr sz="1050">
              <a:latin typeface="Times New Roman"/>
              <a:cs typeface="Times New Roman"/>
            </a:endParaRPr>
          </a:p>
          <a:p>
            <a:pPr marL="596900" marR="228600" indent="-342900">
              <a:lnSpc>
                <a:spcPts val="1210"/>
              </a:lnSpc>
              <a:spcBef>
                <a:spcPts val="45"/>
              </a:spcBef>
              <a:buSzPct val="95238"/>
              <a:buAutoNum type="arabicPeriod" startAt="7"/>
              <a:tabLst>
                <a:tab pos="596900" algn="l"/>
                <a:tab pos="597535" algn="l"/>
              </a:tabLst>
            </a:pPr>
            <a:r>
              <a:rPr sz="1050" spc="-5" dirty="0">
                <a:latin typeface="Times New Roman"/>
                <a:cs typeface="Times New Roman"/>
              </a:rPr>
              <a:t>Restriction </a:t>
            </a:r>
            <a:r>
              <a:rPr sz="1050" b="1" dirty="0">
                <a:latin typeface="Times New Roman"/>
                <a:cs typeface="Times New Roman"/>
              </a:rPr>
              <a:t>or </a:t>
            </a:r>
            <a:r>
              <a:rPr sz="1050" spc="-5" dirty="0">
                <a:latin typeface="Times New Roman"/>
                <a:cs typeface="Times New Roman"/>
              </a:rPr>
              <a:t>revocation </a:t>
            </a:r>
            <a:r>
              <a:rPr sz="1050" dirty="0">
                <a:latin typeface="Times New Roman"/>
                <a:cs typeface="Times New Roman"/>
              </a:rPr>
              <a:t>of </a:t>
            </a:r>
            <a:r>
              <a:rPr sz="1050" spc="-5" dirty="0">
                <a:latin typeface="Times New Roman"/>
                <a:cs typeface="Times New Roman"/>
              </a:rPr>
              <a:t>district </a:t>
            </a:r>
            <a:r>
              <a:rPr sz="1050" spc="-15" dirty="0">
                <a:latin typeface="Times New Roman"/>
                <a:cs typeface="Times New Roman"/>
              </a:rPr>
              <a:t>transportation </a:t>
            </a:r>
            <a:r>
              <a:rPr sz="1050" spc="-5" dirty="0">
                <a:latin typeface="Times New Roman"/>
                <a:cs typeface="Times New Roman"/>
              </a:rPr>
              <a:t>privileges. (Parental notification required; Transportation privileges  may</a:t>
            </a:r>
            <a:r>
              <a:rPr sz="1050" spc="-60" dirty="0">
                <a:latin typeface="Times New Roman"/>
                <a:cs typeface="Times New Roman"/>
              </a:rPr>
              <a:t> </a:t>
            </a:r>
            <a:r>
              <a:rPr sz="1050" dirty="0">
                <a:latin typeface="Times New Roman"/>
                <a:cs typeface="Times New Roman"/>
              </a:rPr>
              <a:t>be</a:t>
            </a:r>
            <a:r>
              <a:rPr sz="1050" spc="-40" dirty="0">
                <a:latin typeface="Times New Roman"/>
                <a:cs typeface="Times New Roman"/>
              </a:rPr>
              <a:t> </a:t>
            </a:r>
            <a:r>
              <a:rPr sz="1050" spc="-5" dirty="0">
                <a:latin typeface="Times New Roman"/>
                <a:cs typeface="Times New Roman"/>
              </a:rPr>
              <a:t>taken</a:t>
            </a:r>
            <a:r>
              <a:rPr sz="1050" spc="-35" dirty="0">
                <a:latin typeface="Times New Roman"/>
                <a:cs typeface="Times New Roman"/>
              </a:rPr>
              <a:t> </a:t>
            </a:r>
            <a:r>
              <a:rPr sz="1050" spc="-5" dirty="0">
                <a:latin typeface="Times New Roman"/>
                <a:cs typeface="Times New Roman"/>
              </a:rPr>
              <a:t>away</a:t>
            </a:r>
            <a:r>
              <a:rPr sz="1050" spc="-70" dirty="0">
                <a:latin typeface="Times New Roman"/>
                <a:cs typeface="Times New Roman"/>
              </a:rPr>
              <a:t> </a:t>
            </a:r>
            <a:r>
              <a:rPr sz="1050" dirty="0">
                <a:latin typeface="Times New Roman"/>
                <a:cs typeface="Times New Roman"/>
              </a:rPr>
              <a:t>from</a:t>
            </a:r>
            <a:r>
              <a:rPr sz="1050" spc="-80" dirty="0">
                <a:latin typeface="Times New Roman"/>
                <a:cs typeface="Times New Roman"/>
              </a:rPr>
              <a:t> </a:t>
            </a:r>
            <a:r>
              <a:rPr sz="1050" dirty="0">
                <a:latin typeface="Times New Roman"/>
                <a:cs typeface="Times New Roman"/>
              </a:rPr>
              <a:t>a</a:t>
            </a:r>
            <a:r>
              <a:rPr sz="1050" spc="-40" dirty="0">
                <a:latin typeface="Times New Roman"/>
                <a:cs typeface="Times New Roman"/>
              </a:rPr>
              <a:t> </a:t>
            </a:r>
            <a:r>
              <a:rPr sz="1050" dirty="0">
                <a:latin typeface="Times New Roman"/>
                <a:cs typeface="Times New Roman"/>
              </a:rPr>
              <a:t>student</a:t>
            </a:r>
            <a:r>
              <a:rPr sz="1050" spc="-65" dirty="0">
                <a:latin typeface="Times New Roman"/>
                <a:cs typeface="Times New Roman"/>
              </a:rPr>
              <a:t> </a:t>
            </a:r>
            <a:r>
              <a:rPr sz="1050" spc="-5" dirty="0">
                <a:latin typeface="Times New Roman"/>
                <a:cs typeface="Times New Roman"/>
              </a:rPr>
              <a:t>with</a:t>
            </a:r>
            <a:r>
              <a:rPr sz="1050" spc="-40" dirty="0">
                <a:latin typeface="Times New Roman"/>
                <a:cs typeface="Times New Roman"/>
              </a:rPr>
              <a:t> </a:t>
            </a:r>
            <a:r>
              <a:rPr sz="1050" spc="-5" dirty="0">
                <a:latin typeface="Times New Roman"/>
                <a:cs typeface="Times New Roman"/>
              </a:rPr>
              <a:t>disabilities</a:t>
            </a:r>
            <a:r>
              <a:rPr sz="1050" spc="-50" dirty="0">
                <a:latin typeface="Times New Roman"/>
                <a:cs typeface="Times New Roman"/>
              </a:rPr>
              <a:t> </a:t>
            </a:r>
            <a:r>
              <a:rPr sz="1050" dirty="0">
                <a:latin typeface="Times New Roman"/>
                <a:cs typeface="Times New Roman"/>
              </a:rPr>
              <a:t>only</a:t>
            </a:r>
            <a:r>
              <a:rPr sz="1050" spc="-50" dirty="0">
                <a:latin typeface="Times New Roman"/>
                <a:cs typeface="Times New Roman"/>
              </a:rPr>
              <a:t> </a:t>
            </a:r>
            <a:r>
              <a:rPr sz="1050" dirty="0">
                <a:latin typeface="Times New Roman"/>
                <a:cs typeface="Times New Roman"/>
              </a:rPr>
              <a:t>in</a:t>
            </a:r>
            <a:r>
              <a:rPr sz="1050" spc="-35" dirty="0">
                <a:latin typeface="Times New Roman"/>
                <a:cs typeface="Times New Roman"/>
              </a:rPr>
              <a:t> </a:t>
            </a:r>
            <a:r>
              <a:rPr sz="1050" spc="-5" dirty="0">
                <a:latin typeface="Times New Roman"/>
                <a:cs typeface="Times New Roman"/>
              </a:rPr>
              <a:t>accordance</a:t>
            </a:r>
            <a:r>
              <a:rPr sz="1050" spc="-60" dirty="0">
                <a:latin typeface="Times New Roman"/>
                <a:cs typeface="Times New Roman"/>
              </a:rPr>
              <a:t> </a:t>
            </a:r>
            <a:r>
              <a:rPr sz="1050" spc="-5" dirty="0">
                <a:latin typeface="Times New Roman"/>
                <a:cs typeface="Times New Roman"/>
              </a:rPr>
              <a:t>with</a:t>
            </a:r>
            <a:r>
              <a:rPr sz="1050" spc="-40" dirty="0">
                <a:latin typeface="Times New Roman"/>
                <a:cs typeface="Times New Roman"/>
              </a:rPr>
              <a:t> </a:t>
            </a:r>
            <a:r>
              <a:rPr sz="1050" spc="-5" dirty="0">
                <a:latin typeface="Times New Roman"/>
                <a:cs typeface="Times New Roman"/>
              </a:rPr>
              <a:t>state</a:t>
            </a:r>
            <a:r>
              <a:rPr sz="1050" spc="-40" dirty="0">
                <a:latin typeface="Times New Roman"/>
                <a:cs typeface="Times New Roman"/>
              </a:rPr>
              <a:t> </a:t>
            </a:r>
            <a:r>
              <a:rPr sz="1050" dirty="0">
                <a:latin typeface="Times New Roman"/>
                <a:cs typeface="Times New Roman"/>
              </a:rPr>
              <a:t>and</a:t>
            </a:r>
            <a:r>
              <a:rPr sz="1050" spc="-50" dirty="0">
                <a:latin typeface="Times New Roman"/>
                <a:cs typeface="Times New Roman"/>
              </a:rPr>
              <a:t> </a:t>
            </a:r>
            <a:r>
              <a:rPr sz="1050" spc="-5" dirty="0">
                <a:latin typeface="Times New Roman"/>
                <a:cs typeface="Times New Roman"/>
              </a:rPr>
              <a:t>federal</a:t>
            </a:r>
            <a:r>
              <a:rPr sz="1050" spc="-40" dirty="0">
                <a:latin typeface="Times New Roman"/>
                <a:cs typeface="Times New Roman"/>
              </a:rPr>
              <a:t> </a:t>
            </a:r>
            <a:r>
              <a:rPr sz="1050" spc="-15" dirty="0">
                <a:latin typeface="Times New Roman"/>
                <a:cs typeface="Times New Roman"/>
              </a:rPr>
              <a:t>law).</a:t>
            </a:r>
            <a:endParaRPr sz="1050">
              <a:latin typeface="Times New Roman"/>
              <a:cs typeface="Times New Roman"/>
            </a:endParaRPr>
          </a:p>
          <a:p>
            <a:pPr marL="596900" indent="-342900">
              <a:lnSpc>
                <a:spcPts val="1175"/>
              </a:lnSpc>
              <a:buSzPct val="95238"/>
              <a:buAutoNum type="arabicPeriod" startAt="7"/>
              <a:tabLst>
                <a:tab pos="596900" algn="l"/>
                <a:tab pos="597535" algn="l"/>
              </a:tabLst>
            </a:pPr>
            <a:r>
              <a:rPr sz="1050" spc="-20" dirty="0">
                <a:latin typeface="Times New Roman"/>
                <a:cs typeface="Times New Roman"/>
              </a:rPr>
              <a:t>School-assessed </a:t>
            </a:r>
            <a:r>
              <a:rPr sz="1050" dirty="0">
                <a:latin typeface="Times New Roman"/>
                <a:cs typeface="Times New Roman"/>
              </a:rPr>
              <a:t>and </a:t>
            </a:r>
            <a:r>
              <a:rPr sz="1050" spc="-25" dirty="0">
                <a:latin typeface="Times New Roman"/>
                <a:cs typeface="Times New Roman"/>
              </a:rPr>
              <a:t>school-administered</a:t>
            </a:r>
            <a:r>
              <a:rPr sz="1050" spc="150" dirty="0">
                <a:latin typeface="Times New Roman"/>
                <a:cs typeface="Times New Roman"/>
              </a:rPr>
              <a:t> </a:t>
            </a:r>
            <a:r>
              <a:rPr sz="1050" spc="-15" dirty="0">
                <a:latin typeface="Times New Roman"/>
                <a:cs typeface="Times New Roman"/>
              </a:rPr>
              <a:t>supervision.</a:t>
            </a:r>
            <a:endParaRPr sz="1050">
              <a:latin typeface="Times New Roman"/>
              <a:cs typeface="Times New Roman"/>
            </a:endParaRPr>
          </a:p>
          <a:p>
            <a:pPr marL="596900" indent="-342900">
              <a:lnSpc>
                <a:spcPts val="1210"/>
              </a:lnSpc>
              <a:buSzPct val="95238"/>
              <a:buAutoNum type="arabicPeriod" startAt="7"/>
              <a:tabLst>
                <a:tab pos="596900" algn="l"/>
                <a:tab pos="597535" algn="l"/>
              </a:tabLst>
            </a:pPr>
            <a:r>
              <a:rPr sz="1050" spc="-20" dirty="0">
                <a:latin typeface="Times New Roman"/>
                <a:cs typeface="Times New Roman"/>
              </a:rPr>
              <a:t>Out-of-School </a:t>
            </a:r>
            <a:r>
              <a:rPr sz="1050" spc="-5" dirty="0">
                <a:latin typeface="Times New Roman"/>
                <a:cs typeface="Times New Roman"/>
              </a:rPr>
              <a:t>Suspension </a:t>
            </a:r>
            <a:r>
              <a:rPr sz="1050" spc="-20" dirty="0">
                <a:latin typeface="Times New Roman"/>
                <a:cs typeface="Times New Roman"/>
              </a:rPr>
              <a:t>(OSS), </a:t>
            </a:r>
            <a:r>
              <a:rPr sz="1050" spc="-5" dirty="0">
                <a:latin typeface="Times New Roman"/>
                <a:cs typeface="Times New Roman"/>
              </a:rPr>
              <a:t>as </a:t>
            </a:r>
            <a:r>
              <a:rPr sz="1050" spc="-15" dirty="0">
                <a:latin typeface="Times New Roman"/>
                <a:cs typeface="Times New Roman"/>
              </a:rPr>
              <a:t>specified </a:t>
            </a:r>
            <a:r>
              <a:rPr sz="1050" spc="-5" dirty="0">
                <a:latin typeface="Times New Roman"/>
                <a:cs typeface="Times New Roman"/>
              </a:rPr>
              <a:t>in the OSS section in this</a:t>
            </a:r>
            <a:r>
              <a:rPr sz="1050" spc="-120" dirty="0">
                <a:latin typeface="Times New Roman"/>
                <a:cs typeface="Times New Roman"/>
              </a:rPr>
              <a:t> </a:t>
            </a:r>
            <a:r>
              <a:rPr sz="1050" spc="-15" dirty="0">
                <a:latin typeface="Times New Roman"/>
                <a:cs typeface="Times New Roman"/>
              </a:rPr>
              <a:t>Code.</a:t>
            </a:r>
            <a:endParaRPr sz="1050">
              <a:latin typeface="Times New Roman"/>
              <a:cs typeface="Times New Roman"/>
            </a:endParaRPr>
          </a:p>
          <a:p>
            <a:pPr marL="596900" indent="-342900">
              <a:lnSpc>
                <a:spcPts val="1205"/>
              </a:lnSpc>
              <a:buSzPct val="95238"/>
              <a:buAutoNum type="arabicPeriod" startAt="7"/>
              <a:tabLst>
                <a:tab pos="596900" algn="l"/>
                <a:tab pos="597535" algn="l"/>
              </a:tabLst>
            </a:pPr>
            <a:r>
              <a:rPr sz="1050" spc="-15" dirty="0">
                <a:latin typeface="Times New Roman"/>
                <a:cs typeface="Times New Roman"/>
              </a:rPr>
              <a:t>Placement </a:t>
            </a:r>
            <a:r>
              <a:rPr sz="1050" spc="-5" dirty="0">
                <a:latin typeface="Times New Roman"/>
                <a:cs typeface="Times New Roman"/>
              </a:rPr>
              <a:t>in </a:t>
            </a:r>
            <a:r>
              <a:rPr sz="1050" dirty="0">
                <a:latin typeface="Times New Roman"/>
                <a:cs typeface="Times New Roman"/>
              </a:rPr>
              <a:t>a </a:t>
            </a:r>
            <a:r>
              <a:rPr sz="1050" spc="-5" dirty="0">
                <a:latin typeface="Times New Roman"/>
                <a:cs typeface="Times New Roman"/>
              </a:rPr>
              <a:t>DAEP, as </a:t>
            </a:r>
            <a:r>
              <a:rPr sz="1050" spc="-25" dirty="0">
                <a:latin typeface="Times New Roman"/>
                <a:cs typeface="Times New Roman"/>
              </a:rPr>
              <a:t>specified </a:t>
            </a:r>
            <a:r>
              <a:rPr sz="1050" spc="-5" dirty="0">
                <a:latin typeface="Times New Roman"/>
                <a:cs typeface="Times New Roman"/>
              </a:rPr>
              <a:t>in </a:t>
            </a:r>
            <a:r>
              <a:rPr sz="1050" dirty="0">
                <a:latin typeface="Times New Roman"/>
                <a:cs typeface="Times New Roman"/>
              </a:rPr>
              <a:t>BAC </a:t>
            </a:r>
            <a:r>
              <a:rPr sz="1050" spc="-5" dirty="0">
                <a:latin typeface="Times New Roman"/>
                <a:cs typeface="Times New Roman"/>
              </a:rPr>
              <a:t>section </a:t>
            </a:r>
            <a:r>
              <a:rPr sz="1050" dirty="0">
                <a:latin typeface="Times New Roman"/>
                <a:cs typeface="Times New Roman"/>
              </a:rPr>
              <a:t>of </a:t>
            </a:r>
            <a:r>
              <a:rPr sz="1050" spc="-5" dirty="0">
                <a:latin typeface="Times New Roman"/>
                <a:cs typeface="Times New Roman"/>
              </a:rPr>
              <a:t>this</a:t>
            </a:r>
            <a:r>
              <a:rPr sz="1050" spc="-85" dirty="0">
                <a:latin typeface="Times New Roman"/>
                <a:cs typeface="Times New Roman"/>
              </a:rPr>
              <a:t> </a:t>
            </a:r>
            <a:r>
              <a:rPr sz="1050" spc="-15" dirty="0">
                <a:latin typeface="Times New Roman"/>
                <a:cs typeface="Times New Roman"/>
              </a:rPr>
              <a:t>Code.</a:t>
            </a:r>
            <a:endParaRPr sz="1050">
              <a:latin typeface="Times New Roman"/>
              <a:cs typeface="Times New Roman"/>
            </a:endParaRPr>
          </a:p>
          <a:p>
            <a:pPr marL="596900" indent="-342900">
              <a:lnSpc>
                <a:spcPts val="1210"/>
              </a:lnSpc>
              <a:buSzPct val="95238"/>
              <a:buAutoNum type="arabicPeriod" startAt="7"/>
              <a:tabLst>
                <a:tab pos="596900" algn="l"/>
                <a:tab pos="597535" algn="l"/>
              </a:tabLst>
            </a:pPr>
            <a:r>
              <a:rPr sz="1050" spc="-15" dirty="0">
                <a:latin typeface="Times New Roman"/>
                <a:cs typeface="Times New Roman"/>
              </a:rPr>
              <a:t>Placement</a:t>
            </a:r>
            <a:r>
              <a:rPr sz="1050" spc="-55" dirty="0">
                <a:latin typeface="Times New Roman"/>
                <a:cs typeface="Times New Roman"/>
              </a:rPr>
              <a:t> </a:t>
            </a:r>
            <a:r>
              <a:rPr sz="1050" spc="-5" dirty="0">
                <a:latin typeface="Times New Roman"/>
                <a:cs typeface="Times New Roman"/>
              </a:rPr>
              <a:t>in</a:t>
            </a:r>
            <a:r>
              <a:rPr sz="1050" spc="-15" dirty="0">
                <a:latin typeface="Times New Roman"/>
                <a:cs typeface="Times New Roman"/>
              </a:rPr>
              <a:t> </a:t>
            </a:r>
            <a:r>
              <a:rPr sz="1050" dirty="0">
                <a:latin typeface="Times New Roman"/>
                <a:cs typeface="Times New Roman"/>
              </a:rPr>
              <a:t>a</a:t>
            </a:r>
            <a:r>
              <a:rPr sz="1050" spc="-25" dirty="0">
                <a:latin typeface="Times New Roman"/>
                <a:cs typeface="Times New Roman"/>
              </a:rPr>
              <a:t> </a:t>
            </a:r>
            <a:r>
              <a:rPr sz="1050" spc="-5" dirty="0">
                <a:latin typeface="Times New Roman"/>
                <a:cs typeface="Times New Roman"/>
              </a:rPr>
              <a:t>DAEP</a:t>
            </a:r>
            <a:r>
              <a:rPr sz="1050" dirty="0">
                <a:latin typeface="Times New Roman"/>
                <a:cs typeface="Times New Roman"/>
              </a:rPr>
              <a:t> </a:t>
            </a:r>
            <a:r>
              <a:rPr sz="1050" spc="-20" dirty="0">
                <a:latin typeface="Times New Roman"/>
                <a:cs typeface="Times New Roman"/>
              </a:rPr>
              <a:t>setting,</a:t>
            </a:r>
            <a:r>
              <a:rPr sz="1050" spc="-50" dirty="0">
                <a:latin typeface="Times New Roman"/>
                <a:cs typeface="Times New Roman"/>
              </a:rPr>
              <a:t> </a:t>
            </a:r>
            <a:r>
              <a:rPr sz="1050" spc="-5" dirty="0">
                <a:latin typeface="Times New Roman"/>
                <a:cs typeface="Times New Roman"/>
              </a:rPr>
              <a:t>as</a:t>
            </a:r>
            <a:r>
              <a:rPr sz="1050" spc="-25" dirty="0">
                <a:latin typeface="Times New Roman"/>
                <a:cs typeface="Times New Roman"/>
              </a:rPr>
              <a:t> </a:t>
            </a:r>
            <a:r>
              <a:rPr sz="1050" spc="-5" dirty="0">
                <a:latin typeface="Times New Roman"/>
                <a:cs typeface="Times New Roman"/>
              </a:rPr>
              <a:t>specified</a:t>
            </a:r>
            <a:r>
              <a:rPr sz="1050" spc="-10" dirty="0">
                <a:latin typeface="Times New Roman"/>
                <a:cs typeface="Times New Roman"/>
              </a:rPr>
              <a:t> </a:t>
            </a:r>
            <a:r>
              <a:rPr sz="1050" spc="-5" dirty="0">
                <a:latin typeface="Times New Roman"/>
                <a:cs typeface="Times New Roman"/>
              </a:rPr>
              <a:t>in</a:t>
            </a:r>
            <a:r>
              <a:rPr sz="1050" spc="-15" dirty="0">
                <a:latin typeface="Times New Roman"/>
                <a:cs typeface="Times New Roman"/>
              </a:rPr>
              <a:t> </a:t>
            </a:r>
            <a:r>
              <a:rPr sz="1050" spc="-5" dirty="0">
                <a:latin typeface="Times New Roman"/>
                <a:cs typeface="Times New Roman"/>
              </a:rPr>
              <a:t>the</a:t>
            </a:r>
            <a:r>
              <a:rPr sz="1050" spc="-60" dirty="0">
                <a:latin typeface="Times New Roman"/>
                <a:cs typeface="Times New Roman"/>
              </a:rPr>
              <a:t> </a:t>
            </a:r>
            <a:r>
              <a:rPr sz="1050" spc="-15" dirty="0">
                <a:latin typeface="Times New Roman"/>
                <a:cs typeface="Times New Roman"/>
              </a:rPr>
              <a:t>Placement</a:t>
            </a:r>
            <a:r>
              <a:rPr sz="1050" spc="-65" dirty="0">
                <a:latin typeface="Times New Roman"/>
                <a:cs typeface="Times New Roman"/>
              </a:rPr>
              <a:t> </a:t>
            </a:r>
            <a:r>
              <a:rPr sz="1050" dirty="0">
                <a:latin typeface="Times New Roman"/>
                <a:cs typeface="Times New Roman"/>
              </a:rPr>
              <a:t>for</a:t>
            </a:r>
            <a:r>
              <a:rPr sz="1050" spc="-30" dirty="0">
                <a:latin typeface="Times New Roman"/>
                <a:cs typeface="Times New Roman"/>
              </a:rPr>
              <a:t> </a:t>
            </a:r>
            <a:r>
              <a:rPr sz="1050" spc="-5" dirty="0">
                <a:latin typeface="Times New Roman"/>
                <a:cs typeface="Times New Roman"/>
              </a:rPr>
              <a:t>Certain</a:t>
            </a:r>
            <a:r>
              <a:rPr sz="1050" spc="-35" dirty="0">
                <a:latin typeface="Times New Roman"/>
                <a:cs typeface="Times New Roman"/>
              </a:rPr>
              <a:t> </a:t>
            </a:r>
            <a:r>
              <a:rPr sz="1050" spc="-5" dirty="0">
                <a:latin typeface="Times New Roman"/>
                <a:cs typeface="Times New Roman"/>
              </a:rPr>
              <a:t>Offenses</a:t>
            </a:r>
            <a:r>
              <a:rPr sz="1050" spc="-30" dirty="0">
                <a:latin typeface="Times New Roman"/>
                <a:cs typeface="Times New Roman"/>
              </a:rPr>
              <a:t> </a:t>
            </a:r>
            <a:r>
              <a:rPr sz="1050" spc="-5" dirty="0">
                <a:latin typeface="Times New Roman"/>
                <a:cs typeface="Times New Roman"/>
              </a:rPr>
              <a:t>section</a:t>
            </a:r>
            <a:r>
              <a:rPr sz="1050" spc="-35" dirty="0">
                <a:latin typeface="Times New Roman"/>
                <a:cs typeface="Times New Roman"/>
              </a:rPr>
              <a:t> </a:t>
            </a:r>
            <a:r>
              <a:rPr sz="1050" dirty="0">
                <a:latin typeface="Times New Roman"/>
                <a:cs typeface="Times New Roman"/>
              </a:rPr>
              <a:t>of</a:t>
            </a:r>
            <a:r>
              <a:rPr sz="1050" spc="-15" dirty="0">
                <a:latin typeface="Times New Roman"/>
                <a:cs typeface="Times New Roman"/>
              </a:rPr>
              <a:t> </a:t>
            </a:r>
            <a:r>
              <a:rPr sz="1050" spc="-5" dirty="0">
                <a:latin typeface="Times New Roman"/>
                <a:cs typeface="Times New Roman"/>
              </a:rPr>
              <a:t>this</a:t>
            </a:r>
            <a:r>
              <a:rPr sz="1050" spc="-30" dirty="0">
                <a:latin typeface="Times New Roman"/>
                <a:cs typeface="Times New Roman"/>
              </a:rPr>
              <a:t> </a:t>
            </a:r>
            <a:r>
              <a:rPr sz="1050" spc="-15" dirty="0">
                <a:latin typeface="Times New Roman"/>
                <a:cs typeface="Times New Roman"/>
              </a:rPr>
              <a:t>Code.</a:t>
            </a:r>
            <a:endParaRPr sz="1050">
              <a:latin typeface="Times New Roman"/>
              <a:cs typeface="Times New Roman"/>
            </a:endParaRPr>
          </a:p>
          <a:p>
            <a:pPr marL="596900" indent="-342900">
              <a:lnSpc>
                <a:spcPts val="1200"/>
              </a:lnSpc>
              <a:buSzPct val="95238"/>
              <a:buAutoNum type="arabicPeriod" startAt="7"/>
              <a:tabLst>
                <a:tab pos="596900" algn="l"/>
                <a:tab pos="597535" algn="l"/>
              </a:tabLst>
            </a:pPr>
            <a:r>
              <a:rPr sz="1050" spc="-15" dirty="0">
                <a:latin typeface="Times New Roman"/>
                <a:cs typeface="Times New Roman"/>
              </a:rPr>
              <a:t>Placement, </a:t>
            </a:r>
            <a:r>
              <a:rPr sz="1050" spc="-5" dirty="0">
                <a:latin typeface="Times New Roman"/>
                <a:cs typeface="Times New Roman"/>
              </a:rPr>
              <a:t>as </a:t>
            </a:r>
            <a:r>
              <a:rPr sz="1050" spc="-15" dirty="0">
                <a:latin typeface="Times New Roman"/>
                <a:cs typeface="Times New Roman"/>
              </a:rPr>
              <a:t>specified </a:t>
            </a:r>
            <a:r>
              <a:rPr sz="1050" spc="-5" dirty="0">
                <a:latin typeface="Times New Roman"/>
                <a:cs typeface="Times New Roman"/>
              </a:rPr>
              <a:t>in </a:t>
            </a:r>
            <a:r>
              <a:rPr sz="1050" spc="-10" dirty="0">
                <a:latin typeface="Times New Roman"/>
                <a:cs typeface="Times New Roman"/>
              </a:rPr>
              <a:t>the </a:t>
            </a:r>
            <a:r>
              <a:rPr sz="1050" spc="-5" dirty="0">
                <a:latin typeface="Times New Roman"/>
                <a:cs typeface="Times New Roman"/>
              </a:rPr>
              <a:t>Placement section </a:t>
            </a:r>
            <a:r>
              <a:rPr sz="1050" dirty="0">
                <a:latin typeface="Times New Roman"/>
                <a:cs typeface="Times New Roman"/>
              </a:rPr>
              <a:t>of </a:t>
            </a:r>
            <a:r>
              <a:rPr sz="1050" spc="-5" dirty="0">
                <a:latin typeface="Times New Roman"/>
                <a:cs typeface="Times New Roman"/>
              </a:rPr>
              <a:t>this</a:t>
            </a:r>
            <a:r>
              <a:rPr sz="1050" spc="-170" dirty="0">
                <a:latin typeface="Times New Roman"/>
                <a:cs typeface="Times New Roman"/>
              </a:rPr>
              <a:t> </a:t>
            </a:r>
            <a:r>
              <a:rPr sz="1050" spc="-15" dirty="0">
                <a:latin typeface="Times New Roman"/>
                <a:cs typeface="Times New Roman"/>
              </a:rPr>
              <a:t>Code.</a:t>
            </a:r>
            <a:endParaRPr sz="1050">
              <a:latin typeface="Times New Roman"/>
              <a:cs typeface="Times New Roman"/>
            </a:endParaRPr>
          </a:p>
          <a:p>
            <a:pPr marL="595630" marR="216535" indent="-341630">
              <a:lnSpc>
                <a:spcPts val="1210"/>
              </a:lnSpc>
              <a:spcBef>
                <a:spcPts val="45"/>
              </a:spcBef>
              <a:buSzPct val="95238"/>
              <a:buAutoNum type="arabicPeriod" startAt="7"/>
              <a:tabLst>
                <a:tab pos="594995" algn="l"/>
                <a:tab pos="596265" algn="l"/>
              </a:tabLst>
            </a:pPr>
            <a:r>
              <a:rPr sz="1050" spc="-5" dirty="0">
                <a:latin typeface="Times New Roman"/>
                <a:cs typeface="Times New Roman"/>
              </a:rPr>
              <a:t>Referral to </a:t>
            </a:r>
            <a:r>
              <a:rPr sz="1050" spc="-15" dirty="0">
                <a:latin typeface="Times New Roman"/>
                <a:cs typeface="Times New Roman"/>
              </a:rPr>
              <a:t>outside </a:t>
            </a:r>
            <a:r>
              <a:rPr sz="1050" dirty="0">
                <a:latin typeface="Times New Roman"/>
                <a:cs typeface="Times New Roman"/>
              </a:rPr>
              <a:t>agency or </a:t>
            </a:r>
            <a:r>
              <a:rPr sz="1050" spc="-5" dirty="0">
                <a:latin typeface="Times New Roman"/>
                <a:cs typeface="Times New Roman"/>
              </a:rPr>
              <a:t>legal authority </a:t>
            </a:r>
            <a:r>
              <a:rPr sz="1050" dirty="0">
                <a:latin typeface="Times New Roman"/>
                <a:cs typeface="Times New Roman"/>
              </a:rPr>
              <a:t>for </a:t>
            </a:r>
            <a:r>
              <a:rPr sz="1050" spc="-5" dirty="0">
                <a:latin typeface="Times New Roman"/>
                <a:cs typeface="Times New Roman"/>
              </a:rPr>
              <a:t>criminal prosecution in </a:t>
            </a:r>
            <a:r>
              <a:rPr sz="1050" spc="-20" dirty="0">
                <a:latin typeface="Times New Roman"/>
                <a:cs typeface="Times New Roman"/>
              </a:rPr>
              <a:t>addition </a:t>
            </a:r>
            <a:r>
              <a:rPr sz="1050" spc="-5" dirty="0">
                <a:latin typeface="Times New Roman"/>
                <a:cs typeface="Times New Roman"/>
              </a:rPr>
              <a:t>to </a:t>
            </a:r>
            <a:r>
              <a:rPr sz="1050" spc="-15" dirty="0">
                <a:latin typeface="Times New Roman"/>
                <a:cs typeface="Times New Roman"/>
              </a:rPr>
              <a:t>disciplinary measures </a:t>
            </a:r>
            <a:r>
              <a:rPr sz="1050" spc="-5" dirty="0">
                <a:latin typeface="Times New Roman"/>
                <a:cs typeface="Times New Roman"/>
              </a:rPr>
              <a:t>imposed </a:t>
            </a:r>
            <a:r>
              <a:rPr sz="1050" dirty="0">
                <a:latin typeface="Times New Roman"/>
                <a:cs typeface="Times New Roman"/>
              </a:rPr>
              <a:t>by </a:t>
            </a:r>
            <a:r>
              <a:rPr sz="1050" spc="-5" dirty="0">
                <a:latin typeface="Times New Roman"/>
                <a:cs typeface="Times New Roman"/>
              </a:rPr>
              <a:t>the  </a:t>
            </a:r>
            <a:r>
              <a:rPr sz="1050" spc="-10" dirty="0">
                <a:latin typeface="Times New Roman"/>
                <a:cs typeface="Times New Roman"/>
              </a:rPr>
              <a:t>district.</a:t>
            </a:r>
            <a:endParaRPr sz="1050">
              <a:latin typeface="Times New Roman"/>
              <a:cs typeface="Times New Roman"/>
            </a:endParaRPr>
          </a:p>
          <a:p>
            <a:pPr marL="596900" indent="-342900">
              <a:lnSpc>
                <a:spcPts val="1180"/>
              </a:lnSpc>
              <a:buSzPct val="95238"/>
              <a:buFont typeface="Times New Roman"/>
              <a:buAutoNum type="arabicPeriod" startAt="7"/>
              <a:tabLst>
                <a:tab pos="596900" algn="l"/>
                <a:tab pos="597535" algn="l"/>
              </a:tabLst>
            </a:pPr>
            <a:r>
              <a:rPr sz="1050" spc="-5" dirty="0">
                <a:latin typeface="Times New Roman"/>
                <a:cs typeface="Times New Roman"/>
              </a:rPr>
              <a:t>Other</a:t>
            </a:r>
            <a:r>
              <a:rPr sz="1050" spc="-40" dirty="0">
                <a:latin typeface="Times New Roman"/>
                <a:cs typeface="Times New Roman"/>
              </a:rPr>
              <a:t> </a:t>
            </a:r>
            <a:r>
              <a:rPr sz="1050" spc="-5" dirty="0">
                <a:latin typeface="Times New Roman"/>
                <a:cs typeface="Times New Roman"/>
              </a:rPr>
              <a:t>strategies</a:t>
            </a:r>
            <a:r>
              <a:rPr sz="1050" spc="-50" dirty="0">
                <a:latin typeface="Times New Roman"/>
                <a:cs typeface="Times New Roman"/>
              </a:rPr>
              <a:t> </a:t>
            </a:r>
            <a:r>
              <a:rPr sz="1050" dirty="0">
                <a:latin typeface="Times New Roman"/>
                <a:cs typeface="Times New Roman"/>
              </a:rPr>
              <a:t>and</a:t>
            </a:r>
            <a:r>
              <a:rPr sz="1050" spc="-50" dirty="0">
                <a:latin typeface="Times New Roman"/>
                <a:cs typeface="Times New Roman"/>
              </a:rPr>
              <a:t> </a:t>
            </a:r>
            <a:r>
              <a:rPr sz="1050" spc="-5" dirty="0">
                <a:latin typeface="Times New Roman"/>
                <a:cs typeface="Times New Roman"/>
              </a:rPr>
              <a:t>consequences</a:t>
            </a:r>
            <a:r>
              <a:rPr sz="1050" spc="-65" dirty="0">
                <a:latin typeface="Times New Roman"/>
                <a:cs typeface="Times New Roman"/>
              </a:rPr>
              <a:t> </a:t>
            </a:r>
            <a:r>
              <a:rPr sz="1050" spc="-5" dirty="0">
                <a:latin typeface="Times New Roman"/>
                <a:cs typeface="Times New Roman"/>
              </a:rPr>
              <a:t>as</a:t>
            </a:r>
            <a:r>
              <a:rPr sz="1050" spc="-50" dirty="0">
                <a:latin typeface="Times New Roman"/>
                <a:cs typeface="Times New Roman"/>
              </a:rPr>
              <a:t> </a:t>
            </a:r>
            <a:r>
              <a:rPr sz="1050" spc="-15" dirty="0">
                <a:latin typeface="Times New Roman"/>
                <a:cs typeface="Times New Roman"/>
              </a:rPr>
              <a:t>determined</a:t>
            </a:r>
            <a:r>
              <a:rPr sz="1050" spc="-60" dirty="0">
                <a:latin typeface="Times New Roman"/>
                <a:cs typeface="Times New Roman"/>
              </a:rPr>
              <a:t> </a:t>
            </a:r>
            <a:r>
              <a:rPr sz="1050" dirty="0">
                <a:latin typeface="Times New Roman"/>
                <a:cs typeface="Times New Roman"/>
              </a:rPr>
              <a:t>by</a:t>
            </a:r>
            <a:r>
              <a:rPr sz="1050" spc="-75" dirty="0">
                <a:latin typeface="Times New Roman"/>
                <a:cs typeface="Times New Roman"/>
              </a:rPr>
              <a:t> </a:t>
            </a:r>
            <a:r>
              <a:rPr sz="1050" dirty="0">
                <a:latin typeface="Times New Roman"/>
                <a:cs typeface="Times New Roman"/>
              </a:rPr>
              <a:t>school</a:t>
            </a:r>
            <a:r>
              <a:rPr sz="1050" spc="-55" dirty="0">
                <a:latin typeface="Times New Roman"/>
                <a:cs typeface="Times New Roman"/>
              </a:rPr>
              <a:t> </a:t>
            </a:r>
            <a:r>
              <a:rPr sz="1050" spc="-5" dirty="0">
                <a:latin typeface="Times New Roman"/>
                <a:cs typeface="Times New Roman"/>
              </a:rPr>
              <a:t>administration.</a:t>
            </a:r>
            <a:endParaRPr sz="1050">
              <a:latin typeface="Times New Roman"/>
              <a:cs typeface="Times New Roman"/>
            </a:endParaRPr>
          </a:p>
          <a:p>
            <a:pPr marL="591185" marR="1840230" indent="5715">
              <a:lnSpc>
                <a:spcPts val="1200"/>
              </a:lnSpc>
              <a:spcBef>
                <a:spcPts val="65"/>
              </a:spcBef>
            </a:pPr>
            <a:r>
              <a:rPr sz="1050" spc="-5" dirty="0">
                <a:latin typeface="Times New Roman"/>
                <a:cs typeface="Times New Roman"/>
              </a:rPr>
              <a:t>Note: Additional options </a:t>
            </a:r>
            <a:r>
              <a:rPr sz="1050" spc="-10" dirty="0">
                <a:latin typeface="Times New Roman"/>
                <a:cs typeface="Times New Roman"/>
              </a:rPr>
              <a:t>added </a:t>
            </a:r>
            <a:r>
              <a:rPr sz="1050" spc="-5" dirty="0">
                <a:latin typeface="Times New Roman"/>
                <a:cs typeface="Times New Roman"/>
              </a:rPr>
              <a:t>as part </a:t>
            </a:r>
            <a:r>
              <a:rPr sz="1050" dirty="0">
                <a:latin typeface="Times New Roman"/>
                <a:cs typeface="Times New Roman"/>
              </a:rPr>
              <a:t>of an </a:t>
            </a:r>
            <a:r>
              <a:rPr sz="1050" spc="-5" dirty="0">
                <a:latin typeface="Times New Roman"/>
                <a:cs typeface="Times New Roman"/>
              </a:rPr>
              <a:t>alternative </a:t>
            </a:r>
            <a:r>
              <a:rPr sz="1050" dirty="0">
                <a:latin typeface="Times New Roman"/>
                <a:cs typeface="Times New Roman"/>
              </a:rPr>
              <a:t>or </a:t>
            </a:r>
            <a:r>
              <a:rPr sz="1050" spc="-5" dirty="0">
                <a:latin typeface="Times New Roman"/>
                <a:cs typeface="Times New Roman"/>
              </a:rPr>
              <a:t>restorative discipline program.  </a:t>
            </a:r>
            <a:r>
              <a:rPr sz="1050" dirty="0">
                <a:latin typeface="Times New Roman"/>
                <a:cs typeface="Times New Roman"/>
              </a:rPr>
              <a:t>The </a:t>
            </a:r>
            <a:r>
              <a:rPr sz="1050" spc="-5" dirty="0">
                <a:latin typeface="Times New Roman"/>
                <a:cs typeface="Times New Roman"/>
              </a:rPr>
              <a:t>following disciplinary consequences are</a:t>
            </a:r>
            <a:r>
              <a:rPr sz="1050" spc="-10" dirty="0">
                <a:latin typeface="Times New Roman"/>
                <a:cs typeface="Times New Roman"/>
              </a:rPr>
              <a:t> </a:t>
            </a:r>
            <a:r>
              <a:rPr sz="1050" spc="-5" dirty="0">
                <a:latin typeface="Times New Roman"/>
                <a:cs typeface="Times New Roman"/>
              </a:rPr>
              <a:t>prohibited:</a:t>
            </a:r>
            <a:endParaRPr sz="1050">
              <a:latin typeface="Times New Roman"/>
              <a:cs typeface="Times New Roman"/>
            </a:endParaRPr>
          </a:p>
          <a:p>
            <a:pPr marL="864235" lvl="1" indent="-132715">
              <a:lnSpc>
                <a:spcPts val="1145"/>
              </a:lnSpc>
              <a:buAutoNum type="arabicPeriod"/>
              <a:tabLst>
                <a:tab pos="864869" algn="l"/>
              </a:tabLst>
            </a:pPr>
            <a:r>
              <a:rPr sz="1050" spc="-15" dirty="0">
                <a:latin typeface="Times New Roman"/>
                <a:cs typeface="Times New Roman"/>
              </a:rPr>
              <a:t>Physical </a:t>
            </a:r>
            <a:r>
              <a:rPr sz="1050" spc="-5" dirty="0">
                <a:latin typeface="Times New Roman"/>
                <a:cs typeface="Times New Roman"/>
              </a:rPr>
              <a:t>impact</a:t>
            </a:r>
            <a:r>
              <a:rPr sz="1050" spc="-120" dirty="0">
                <a:latin typeface="Times New Roman"/>
                <a:cs typeface="Times New Roman"/>
              </a:rPr>
              <a:t> </a:t>
            </a:r>
            <a:r>
              <a:rPr sz="1050" spc="-5" dirty="0">
                <a:latin typeface="Times New Roman"/>
                <a:cs typeface="Times New Roman"/>
              </a:rPr>
              <a:t>activities</a:t>
            </a:r>
            <a:endParaRPr sz="1050">
              <a:latin typeface="Times New Roman"/>
              <a:cs typeface="Times New Roman"/>
            </a:endParaRPr>
          </a:p>
          <a:p>
            <a:pPr marL="865505" lvl="1" indent="-133985">
              <a:lnSpc>
                <a:spcPts val="1210"/>
              </a:lnSpc>
              <a:buAutoNum type="arabicPeriod"/>
              <a:tabLst>
                <a:tab pos="866140" algn="l"/>
              </a:tabLst>
            </a:pPr>
            <a:r>
              <a:rPr sz="1050" spc="-15" dirty="0">
                <a:latin typeface="Times New Roman"/>
                <a:cs typeface="Times New Roman"/>
              </a:rPr>
              <a:t>Washing </a:t>
            </a:r>
            <a:r>
              <a:rPr sz="1050" dirty="0">
                <a:latin typeface="Times New Roman"/>
                <a:cs typeface="Times New Roman"/>
              </a:rPr>
              <a:t>or </a:t>
            </a:r>
            <a:r>
              <a:rPr sz="1050" spc="-20" dirty="0">
                <a:latin typeface="Times New Roman"/>
                <a:cs typeface="Times New Roman"/>
              </a:rPr>
              <a:t>laundering</a:t>
            </a:r>
            <a:r>
              <a:rPr sz="1050" spc="50" dirty="0">
                <a:latin typeface="Times New Roman"/>
                <a:cs typeface="Times New Roman"/>
              </a:rPr>
              <a:t> </a:t>
            </a:r>
            <a:r>
              <a:rPr sz="1050" spc="-25" dirty="0">
                <a:latin typeface="Times New Roman"/>
                <a:cs typeface="Times New Roman"/>
              </a:rPr>
              <a:t>services</a:t>
            </a:r>
            <a:endParaRPr sz="1050">
              <a:latin typeface="Times New Roman"/>
              <a:cs typeface="Times New Roman"/>
            </a:endParaRPr>
          </a:p>
          <a:p>
            <a:pPr marL="864235" lvl="1" indent="-132715">
              <a:lnSpc>
                <a:spcPts val="1235"/>
              </a:lnSpc>
              <a:buAutoNum type="arabicPeriod"/>
              <a:tabLst>
                <a:tab pos="864869" algn="l"/>
              </a:tabLst>
            </a:pPr>
            <a:r>
              <a:rPr sz="1050" spc="-5" dirty="0">
                <a:latin typeface="Times New Roman"/>
                <a:cs typeface="Times New Roman"/>
              </a:rPr>
              <a:t>Other </a:t>
            </a:r>
            <a:r>
              <a:rPr sz="1050" spc="-20" dirty="0">
                <a:latin typeface="Times New Roman"/>
                <a:cs typeface="Times New Roman"/>
              </a:rPr>
              <a:t>consequences </a:t>
            </a:r>
            <a:r>
              <a:rPr sz="1050" spc="-25" dirty="0">
                <a:latin typeface="Times New Roman"/>
                <a:cs typeface="Times New Roman"/>
              </a:rPr>
              <a:t>prohibited </a:t>
            </a:r>
            <a:r>
              <a:rPr sz="1050" spc="0" dirty="0">
                <a:latin typeface="Times New Roman"/>
                <a:cs typeface="Times New Roman"/>
              </a:rPr>
              <a:t>by </a:t>
            </a:r>
            <a:r>
              <a:rPr sz="1050" spc="-5" dirty="0">
                <a:latin typeface="Times New Roman"/>
                <a:cs typeface="Times New Roman"/>
              </a:rPr>
              <a:t>the </a:t>
            </a:r>
            <a:r>
              <a:rPr sz="1050" dirty="0">
                <a:latin typeface="Times New Roman"/>
                <a:cs typeface="Times New Roman"/>
              </a:rPr>
              <a:t>Student </a:t>
            </a:r>
            <a:r>
              <a:rPr sz="1050" spc="-5" dirty="0">
                <a:latin typeface="Times New Roman"/>
                <a:cs typeface="Times New Roman"/>
              </a:rPr>
              <a:t>Code </a:t>
            </a:r>
            <a:r>
              <a:rPr sz="1050" dirty="0">
                <a:latin typeface="Times New Roman"/>
                <a:cs typeface="Times New Roman"/>
              </a:rPr>
              <a:t>of</a:t>
            </a:r>
            <a:r>
              <a:rPr sz="1050" spc="-95" dirty="0">
                <a:latin typeface="Times New Roman"/>
                <a:cs typeface="Times New Roman"/>
              </a:rPr>
              <a:t> </a:t>
            </a:r>
            <a:r>
              <a:rPr sz="1050" spc="-15" dirty="0">
                <a:latin typeface="Times New Roman"/>
                <a:cs typeface="Times New Roman"/>
              </a:rPr>
              <a:t>Conduct.</a:t>
            </a:r>
            <a:endParaRPr sz="1050">
              <a:latin typeface="Times New Roman"/>
              <a:cs typeface="Times New Roman"/>
            </a:endParaRPr>
          </a:p>
          <a:p>
            <a:pPr marL="12700" marR="69850" indent="200660" algn="just">
              <a:lnSpc>
                <a:spcPts val="1210"/>
              </a:lnSpc>
              <a:spcBef>
                <a:spcPts val="384"/>
              </a:spcBef>
            </a:pPr>
            <a:r>
              <a:rPr sz="1050" i="1" spc="-5" dirty="0">
                <a:latin typeface="Times New Roman"/>
                <a:cs typeface="Times New Roman"/>
              </a:rPr>
              <a:t>EXCEPTION:</a:t>
            </a:r>
            <a:r>
              <a:rPr sz="1050" i="1" spc="-70" dirty="0">
                <a:latin typeface="Times New Roman"/>
                <a:cs typeface="Times New Roman"/>
              </a:rPr>
              <a:t> </a:t>
            </a:r>
            <a:r>
              <a:rPr sz="1050" i="1" dirty="0">
                <a:latin typeface="Times New Roman"/>
                <a:cs typeface="Times New Roman"/>
              </a:rPr>
              <a:t>As</a:t>
            </a:r>
            <a:r>
              <a:rPr sz="1050" i="1" spc="-55" dirty="0">
                <a:latin typeface="Times New Roman"/>
                <a:cs typeface="Times New Roman"/>
              </a:rPr>
              <a:t> </a:t>
            </a:r>
            <a:r>
              <a:rPr sz="1050" i="1" spc="-10" dirty="0">
                <a:latin typeface="Times New Roman"/>
                <a:cs typeface="Times New Roman"/>
              </a:rPr>
              <a:t>part</a:t>
            </a:r>
            <a:r>
              <a:rPr sz="1050" i="1" spc="-85" dirty="0">
                <a:latin typeface="Times New Roman"/>
                <a:cs typeface="Times New Roman"/>
              </a:rPr>
              <a:t> </a:t>
            </a:r>
            <a:r>
              <a:rPr sz="1050" i="1" dirty="0">
                <a:latin typeface="Times New Roman"/>
                <a:cs typeface="Times New Roman"/>
              </a:rPr>
              <a:t>of</a:t>
            </a:r>
            <a:r>
              <a:rPr sz="1050" i="1" spc="-55" dirty="0">
                <a:latin typeface="Times New Roman"/>
                <a:cs typeface="Times New Roman"/>
              </a:rPr>
              <a:t> </a:t>
            </a:r>
            <a:r>
              <a:rPr sz="1050" i="1" spc="-5" dirty="0">
                <a:latin typeface="Times New Roman"/>
                <a:cs typeface="Times New Roman"/>
              </a:rPr>
              <a:t>their</a:t>
            </a:r>
            <a:r>
              <a:rPr sz="1050" i="1" spc="-55" dirty="0">
                <a:latin typeface="Times New Roman"/>
                <a:cs typeface="Times New Roman"/>
              </a:rPr>
              <a:t> </a:t>
            </a:r>
            <a:r>
              <a:rPr sz="1050" i="1" spc="-20" dirty="0">
                <a:latin typeface="Times New Roman"/>
                <a:cs typeface="Times New Roman"/>
              </a:rPr>
              <a:t>curriculum,</a:t>
            </a:r>
            <a:r>
              <a:rPr sz="1050" i="1" spc="-90" dirty="0">
                <a:latin typeface="Times New Roman"/>
                <a:cs typeface="Times New Roman"/>
              </a:rPr>
              <a:t> </a:t>
            </a:r>
            <a:r>
              <a:rPr sz="1050" i="1" spc="-5" dirty="0">
                <a:latin typeface="Times New Roman"/>
                <a:cs typeface="Times New Roman"/>
              </a:rPr>
              <a:t>the</a:t>
            </a:r>
            <a:r>
              <a:rPr sz="1050" i="1" spc="-50" dirty="0">
                <a:latin typeface="Times New Roman"/>
                <a:cs typeface="Times New Roman"/>
              </a:rPr>
              <a:t> </a:t>
            </a:r>
            <a:r>
              <a:rPr sz="1050" i="1" spc="-5" dirty="0">
                <a:latin typeface="Times New Roman"/>
                <a:cs typeface="Times New Roman"/>
              </a:rPr>
              <a:t>Brownsville</a:t>
            </a:r>
            <a:r>
              <a:rPr sz="1050" i="1" spc="-50" dirty="0">
                <a:latin typeface="Times New Roman"/>
                <a:cs typeface="Times New Roman"/>
              </a:rPr>
              <a:t> </a:t>
            </a:r>
            <a:r>
              <a:rPr sz="1050" i="1" spc="-15" dirty="0">
                <a:latin typeface="Times New Roman"/>
                <a:cs typeface="Times New Roman"/>
              </a:rPr>
              <a:t>Academic</a:t>
            </a:r>
            <a:r>
              <a:rPr sz="1050" i="1" spc="-80" dirty="0">
                <a:latin typeface="Times New Roman"/>
                <a:cs typeface="Times New Roman"/>
              </a:rPr>
              <a:t> </a:t>
            </a:r>
            <a:r>
              <a:rPr sz="1050" i="1" spc="-5" dirty="0">
                <a:latin typeface="Times New Roman"/>
                <a:cs typeface="Times New Roman"/>
              </a:rPr>
              <a:t>Center</a:t>
            </a:r>
            <a:r>
              <a:rPr sz="1050" i="1" spc="-55" dirty="0">
                <a:latin typeface="Times New Roman"/>
                <a:cs typeface="Times New Roman"/>
              </a:rPr>
              <a:t> </a:t>
            </a:r>
            <a:r>
              <a:rPr sz="1050" i="1" dirty="0">
                <a:latin typeface="Times New Roman"/>
                <a:cs typeface="Times New Roman"/>
              </a:rPr>
              <a:t>(BAC)</a:t>
            </a:r>
            <a:r>
              <a:rPr sz="1050" i="1" spc="-55" dirty="0">
                <a:latin typeface="Times New Roman"/>
                <a:cs typeface="Times New Roman"/>
              </a:rPr>
              <a:t> </a:t>
            </a:r>
            <a:r>
              <a:rPr sz="1050" i="1" spc="-5" dirty="0">
                <a:latin typeface="Times New Roman"/>
                <a:cs typeface="Times New Roman"/>
              </a:rPr>
              <a:t>will</a:t>
            </a:r>
            <a:r>
              <a:rPr sz="1050" i="1" spc="-55" dirty="0">
                <a:latin typeface="Times New Roman"/>
                <a:cs typeface="Times New Roman"/>
              </a:rPr>
              <a:t> </a:t>
            </a:r>
            <a:r>
              <a:rPr sz="1050" i="1" spc="-5" dirty="0">
                <a:latin typeface="Times New Roman"/>
                <a:cs typeface="Times New Roman"/>
              </a:rPr>
              <a:t>utilize</a:t>
            </a:r>
            <a:r>
              <a:rPr sz="1050" i="1" spc="-50" dirty="0">
                <a:latin typeface="Times New Roman"/>
                <a:cs typeface="Times New Roman"/>
              </a:rPr>
              <a:t> </a:t>
            </a:r>
            <a:r>
              <a:rPr sz="1050" i="1" dirty="0">
                <a:latin typeface="Times New Roman"/>
                <a:cs typeface="Times New Roman"/>
              </a:rPr>
              <a:t>and</a:t>
            </a:r>
            <a:r>
              <a:rPr sz="1050" i="1" spc="-50" dirty="0">
                <a:latin typeface="Times New Roman"/>
                <a:cs typeface="Times New Roman"/>
              </a:rPr>
              <a:t> </a:t>
            </a:r>
            <a:r>
              <a:rPr sz="1050" i="1" spc="-20" dirty="0">
                <a:latin typeface="Times New Roman"/>
                <a:cs typeface="Times New Roman"/>
              </a:rPr>
              <a:t>monitor</a:t>
            </a:r>
            <a:r>
              <a:rPr sz="1050" i="1" spc="-95" dirty="0">
                <a:latin typeface="Times New Roman"/>
                <a:cs typeface="Times New Roman"/>
              </a:rPr>
              <a:t> </a:t>
            </a:r>
            <a:r>
              <a:rPr sz="1050" i="1" spc="-5" dirty="0">
                <a:latin typeface="Times New Roman"/>
                <a:cs typeface="Times New Roman"/>
              </a:rPr>
              <a:t>physical</a:t>
            </a:r>
            <a:r>
              <a:rPr sz="1050" i="1" spc="-45" dirty="0">
                <a:latin typeface="Times New Roman"/>
                <a:cs typeface="Times New Roman"/>
              </a:rPr>
              <a:t> </a:t>
            </a:r>
            <a:r>
              <a:rPr sz="1050" i="1" spc="-20" dirty="0">
                <a:latin typeface="Times New Roman"/>
                <a:cs typeface="Times New Roman"/>
              </a:rPr>
              <a:t>impact</a:t>
            </a:r>
            <a:r>
              <a:rPr sz="1050" i="1" spc="-95" dirty="0">
                <a:latin typeface="Times New Roman"/>
                <a:cs typeface="Times New Roman"/>
              </a:rPr>
              <a:t> </a:t>
            </a:r>
            <a:r>
              <a:rPr sz="1050" i="1" spc="-5" dirty="0">
                <a:latin typeface="Times New Roman"/>
                <a:cs typeface="Times New Roman"/>
              </a:rPr>
              <a:t>activities  </a:t>
            </a:r>
            <a:r>
              <a:rPr sz="1050" i="1" dirty="0">
                <a:latin typeface="Times New Roman"/>
                <a:cs typeface="Times New Roman"/>
              </a:rPr>
              <a:t>as a </a:t>
            </a:r>
            <a:r>
              <a:rPr sz="1050" i="1" spc="-20" dirty="0">
                <a:latin typeface="Times New Roman"/>
                <a:cs typeface="Times New Roman"/>
              </a:rPr>
              <a:t>consequence </a:t>
            </a:r>
            <a:r>
              <a:rPr sz="1050" i="1" spc="-5" dirty="0">
                <a:latin typeface="Times New Roman"/>
                <a:cs typeface="Times New Roman"/>
              </a:rPr>
              <a:t>according to the </a:t>
            </a:r>
            <a:r>
              <a:rPr sz="1050" i="1" dirty="0">
                <a:latin typeface="Times New Roman"/>
                <a:cs typeface="Times New Roman"/>
              </a:rPr>
              <a:t>procedures </a:t>
            </a:r>
            <a:r>
              <a:rPr sz="1050" i="1" spc="-5" dirty="0">
                <a:latin typeface="Times New Roman"/>
                <a:cs typeface="Times New Roman"/>
              </a:rPr>
              <a:t>outlined in the </a:t>
            </a:r>
            <a:r>
              <a:rPr sz="1050" i="1" spc="-15" dirty="0">
                <a:latin typeface="Times New Roman"/>
                <a:cs typeface="Times New Roman"/>
              </a:rPr>
              <a:t>“BAC </a:t>
            </a:r>
            <a:r>
              <a:rPr sz="1050" i="1" spc="-5" dirty="0">
                <a:latin typeface="Times New Roman"/>
                <a:cs typeface="Times New Roman"/>
              </a:rPr>
              <a:t>Drill </a:t>
            </a:r>
            <a:r>
              <a:rPr sz="1050" i="1" spc="-25" dirty="0">
                <a:latin typeface="Times New Roman"/>
                <a:cs typeface="Times New Roman"/>
              </a:rPr>
              <a:t>Instructor </a:t>
            </a:r>
            <a:r>
              <a:rPr sz="1050" i="1" spc="-5" dirty="0">
                <a:latin typeface="Times New Roman"/>
                <a:cs typeface="Times New Roman"/>
              </a:rPr>
              <a:t>Juvenile Supervision Officer Guidelines” </a:t>
            </a:r>
            <a:r>
              <a:rPr sz="1050" i="1" dirty="0">
                <a:latin typeface="Times New Roman"/>
                <a:cs typeface="Times New Roman"/>
              </a:rPr>
              <a:t>and as  per</a:t>
            </a:r>
            <a:r>
              <a:rPr sz="1050" i="1" spc="-5" dirty="0">
                <a:latin typeface="Times New Roman"/>
                <a:cs typeface="Times New Roman"/>
              </a:rPr>
              <a:t> the</a:t>
            </a:r>
            <a:r>
              <a:rPr sz="1050" i="1" dirty="0">
                <a:latin typeface="Times New Roman"/>
                <a:cs typeface="Times New Roman"/>
              </a:rPr>
              <a:t> </a:t>
            </a:r>
            <a:r>
              <a:rPr sz="1050" i="1" spc="-20" dirty="0">
                <a:latin typeface="Times New Roman"/>
                <a:cs typeface="Times New Roman"/>
              </a:rPr>
              <a:t>Boy’s</a:t>
            </a:r>
            <a:r>
              <a:rPr sz="1050" i="1" spc="-50" dirty="0">
                <a:latin typeface="Times New Roman"/>
                <a:cs typeface="Times New Roman"/>
              </a:rPr>
              <a:t> </a:t>
            </a:r>
            <a:r>
              <a:rPr sz="1050" i="1" dirty="0">
                <a:latin typeface="Times New Roman"/>
                <a:cs typeface="Times New Roman"/>
              </a:rPr>
              <a:t>Town </a:t>
            </a:r>
            <a:r>
              <a:rPr sz="1050" i="1" spc="-20" dirty="0">
                <a:latin typeface="Times New Roman"/>
                <a:cs typeface="Times New Roman"/>
              </a:rPr>
              <a:t>curriculum,</a:t>
            </a:r>
            <a:r>
              <a:rPr sz="1050" i="1" spc="-50" dirty="0">
                <a:latin typeface="Times New Roman"/>
                <a:cs typeface="Times New Roman"/>
              </a:rPr>
              <a:t> </a:t>
            </a:r>
            <a:r>
              <a:rPr sz="1050" i="1" dirty="0">
                <a:latin typeface="Times New Roman"/>
                <a:cs typeface="Times New Roman"/>
              </a:rPr>
              <a:t>and </a:t>
            </a:r>
            <a:r>
              <a:rPr sz="1050" i="1" spc="-20" dirty="0">
                <a:latin typeface="Times New Roman"/>
                <a:cs typeface="Times New Roman"/>
              </a:rPr>
              <a:t>including</a:t>
            </a:r>
            <a:r>
              <a:rPr sz="1050" i="1" spc="-35" dirty="0">
                <a:latin typeface="Times New Roman"/>
                <a:cs typeface="Times New Roman"/>
              </a:rPr>
              <a:t> </a:t>
            </a:r>
            <a:r>
              <a:rPr sz="1050" i="1" spc="-15" dirty="0">
                <a:latin typeface="Times New Roman"/>
                <a:cs typeface="Times New Roman"/>
              </a:rPr>
              <a:t>Physical</a:t>
            </a:r>
            <a:r>
              <a:rPr sz="1050" i="1" spc="-45" dirty="0">
                <a:latin typeface="Times New Roman"/>
                <a:cs typeface="Times New Roman"/>
              </a:rPr>
              <a:t> </a:t>
            </a:r>
            <a:r>
              <a:rPr sz="1050" i="1" spc="-15" dirty="0">
                <a:latin typeface="Times New Roman"/>
                <a:cs typeface="Times New Roman"/>
              </a:rPr>
              <a:t>Restraint</a:t>
            </a:r>
            <a:r>
              <a:rPr sz="1050" i="1" spc="-45" dirty="0">
                <a:latin typeface="Times New Roman"/>
                <a:cs typeface="Times New Roman"/>
              </a:rPr>
              <a:t> </a:t>
            </a:r>
            <a:r>
              <a:rPr sz="1050" i="1" spc="-15" dirty="0">
                <a:latin typeface="Times New Roman"/>
                <a:cs typeface="Times New Roman"/>
              </a:rPr>
              <a:t>Techniques</a:t>
            </a:r>
            <a:r>
              <a:rPr sz="1050" i="1" spc="-40" dirty="0">
                <a:latin typeface="Times New Roman"/>
                <a:cs typeface="Times New Roman"/>
              </a:rPr>
              <a:t> </a:t>
            </a:r>
            <a:r>
              <a:rPr sz="1050" i="1" spc="-15" dirty="0">
                <a:latin typeface="Times New Roman"/>
                <a:cs typeface="Times New Roman"/>
              </a:rPr>
              <a:t>under</a:t>
            </a:r>
            <a:r>
              <a:rPr sz="1050" i="1" spc="-30" dirty="0">
                <a:latin typeface="Times New Roman"/>
                <a:cs typeface="Times New Roman"/>
              </a:rPr>
              <a:t> </a:t>
            </a:r>
            <a:r>
              <a:rPr sz="1050" i="1" spc="-15" dirty="0">
                <a:latin typeface="Times New Roman"/>
                <a:cs typeface="Times New Roman"/>
              </a:rPr>
              <a:t>the</a:t>
            </a:r>
            <a:r>
              <a:rPr sz="1050" i="1" spc="-50" dirty="0">
                <a:latin typeface="Times New Roman"/>
                <a:cs typeface="Times New Roman"/>
              </a:rPr>
              <a:t> </a:t>
            </a:r>
            <a:r>
              <a:rPr sz="1050" i="1" spc="-15" dirty="0">
                <a:latin typeface="Times New Roman"/>
                <a:cs typeface="Times New Roman"/>
              </a:rPr>
              <a:t>guidelines</a:t>
            </a:r>
            <a:r>
              <a:rPr sz="1050" i="1" spc="-20" dirty="0">
                <a:latin typeface="Times New Roman"/>
                <a:cs typeface="Times New Roman"/>
              </a:rPr>
              <a:t> </a:t>
            </a:r>
            <a:r>
              <a:rPr sz="1050" i="1" dirty="0">
                <a:latin typeface="Times New Roman"/>
                <a:cs typeface="Times New Roman"/>
              </a:rPr>
              <a:t>of</a:t>
            </a:r>
            <a:r>
              <a:rPr sz="1050" i="1" spc="-20" dirty="0">
                <a:latin typeface="Times New Roman"/>
                <a:cs typeface="Times New Roman"/>
              </a:rPr>
              <a:t> </a:t>
            </a:r>
            <a:r>
              <a:rPr sz="1050" i="1" spc="-15" dirty="0">
                <a:latin typeface="Times New Roman"/>
                <a:cs typeface="Times New Roman"/>
              </a:rPr>
              <a:t>“Handle</a:t>
            </a:r>
            <a:r>
              <a:rPr sz="1050" i="1" spc="-40" dirty="0">
                <a:latin typeface="Times New Roman"/>
                <a:cs typeface="Times New Roman"/>
              </a:rPr>
              <a:t> </a:t>
            </a:r>
            <a:r>
              <a:rPr sz="1050" i="1" spc="-10" dirty="0">
                <a:latin typeface="Times New Roman"/>
                <a:cs typeface="Times New Roman"/>
              </a:rPr>
              <a:t>with</a:t>
            </a:r>
            <a:r>
              <a:rPr sz="1050" i="1" spc="-50" dirty="0">
                <a:latin typeface="Times New Roman"/>
                <a:cs typeface="Times New Roman"/>
              </a:rPr>
              <a:t> </a:t>
            </a:r>
            <a:r>
              <a:rPr sz="1050" i="1" spc="-20" dirty="0">
                <a:latin typeface="Times New Roman"/>
                <a:cs typeface="Times New Roman"/>
              </a:rPr>
              <a:t>Care.”</a:t>
            </a:r>
            <a:endParaRPr sz="1050">
              <a:latin typeface="Times New Roman"/>
              <a:cs typeface="Times New Roman"/>
            </a:endParaRPr>
          </a:p>
          <a:p>
            <a:pPr marL="25400">
              <a:lnSpc>
                <a:spcPts val="1160"/>
              </a:lnSpc>
            </a:pPr>
            <a:r>
              <a:rPr sz="1050" b="1" spc="-5" dirty="0">
                <a:latin typeface="Times New Roman"/>
                <a:cs typeface="Times New Roman"/>
              </a:rPr>
              <a:t>Prohibited Aversive</a:t>
            </a:r>
            <a:r>
              <a:rPr sz="1050" b="1" spc="-25" dirty="0">
                <a:latin typeface="Times New Roman"/>
                <a:cs typeface="Times New Roman"/>
              </a:rPr>
              <a:t> </a:t>
            </a:r>
            <a:r>
              <a:rPr sz="1050" b="1" spc="-5" dirty="0">
                <a:latin typeface="Times New Roman"/>
                <a:cs typeface="Times New Roman"/>
              </a:rPr>
              <a:t>Techniques</a:t>
            </a:r>
            <a:endParaRPr sz="1050">
              <a:latin typeface="Times New Roman"/>
              <a:cs typeface="Times New Roman"/>
            </a:endParaRPr>
          </a:p>
          <a:p>
            <a:pPr marL="223520" marR="5080" algn="just">
              <a:lnSpc>
                <a:spcPct val="95700"/>
              </a:lnSpc>
              <a:spcBef>
                <a:spcPts val="15"/>
              </a:spcBef>
            </a:pPr>
            <a:r>
              <a:rPr sz="1050" spc="-5" dirty="0">
                <a:latin typeface="Times New Roman"/>
                <a:cs typeface="Times New Roman"/>
              </a:rPr>
              <a:t>Aversive techniques are prohibited </a:t>
            </a:r>
            <a:r>
              <a:rPr sz="1050" dirty="0">
                <a:latin typeface="Times New Roman"/>
                <a:cs typeface="Times New Roman"/>
              </a:rPr>
              <a:t>for use </a:t>
            </a:r>
            <a:r>
              <a:rPr sz="1050" spc="-5" dirty="0">
                <a:latin typeface="Times New Roman"/>
                <a:cs typeface="Times New Roman"/>
              </a:rPr>
              <a:t>with students </a:t>
            </a:r>
            <a:r>
              <a:rPr sz="1050" dirty="0">
                <a:latin typeface="Times New Roman"/>
                <a:cs typeface="Times New Roman"/>
              </a:rPr>
              <a:t>and </a:t>
            </a:r>
            <a:r>
              <a:rPr sz="1050" spc="-5" dirty="0">
                <a:latin typeface="Times New Roman"/>
                <a:cs typeface="Times New Roman"/>
              </a:rPr>
              <a:t>are defined as techniques </a:t>
            </a:r>
            <a:r>
              <a:rPr sz="1050" dirty="0">
                <a:latin typeface="Times New Roman"/>
                <a:cs typeface="Times New Roman"/>
              </a:rPr>
              <a:t>or </a:t>
            </a:r>
            <a:r>
              <a:rPr sz="1050" spc="-5" dirty="0">
                <a:latin typeface="Times New Roman"/>
                <a:cs typeface="Times New Roman"/>
              </a:rPr>
              <a:t>interventions </a:t>
            </a:r>
            <a:r>
              <a:rPr sz="1050" dirty="0">
                <a:latin typeface="Times New Roman"/>
                <a:cs typeface="Times New Roman"/>
              </a:rPr>
              <a:t>intended </a:t>
            </a:r>
            <a:r>
              <a:rPr sz="1050" spc="-5" dirty="0">
                <a:latin typeface="Times New Roman"/>
                <a:cs typeface="Times New Roman"/>
              </a:rPr>
              <a:t>to </a:t>
            </a:r>
            <a:r>
              <a:rPr sz="1050" dirty="0">
                <a:latin typeface="Times New Roman"/>
                <a:cs typeface="Times New Roman"/>
              </a:rPr>
              <a:t>reduce </a:t>
            </a:r>
            <a:r>
              <a:rPr sz="1050" spc="-5" dirty="0">
                <a:latin typeface="Times New Roman"/>
                <a:cs typeface="Times New Roman"/>
              </a:rPr>
              <a:t>the  reoccurrence </a:t>
            </a:r>
            <a:r>
              <a:rPr sz="1050" dirty="0">
                <a:latin typeface="Times New Roman"/>
                <a:cs typeface="Times New Roman"/>
              </a:rPr>
              <a:t>of a </a:t>
            </a:r>
            <a:r>
              <a:rPr sz="1050" spc="-5" dirty="0">
                <a:latin typeface="Times New Roman"/>
                <a:cs typeface="Times New Roman"/>
              </a:rPr>
              <a:t>behavior </a:t>
            </a:r>
            <a:r>
              <a:rPr sz="1050" spc="0" dirty="0">
                <a:latin typeface="Times New Roman"/>
                <a:cs typeface="Times New Roman"/>
              </a:rPr>
              <a:t>by </a:t>
            </a:r>
            <a:r>
              <a:rPr sz="1050" spc="-5" dirty="0">
                <a:latin typeface="Times New Roman"/>
                <a:cs typeface="Times New Roman"/>
              </a:rPr>
              <a:t>intentionally inflicting significant physical </a:t>
            </a:r>
            <a:r>
              <a:rPr sz="1050" dirty="0">
                <a:latin typeface="Times New Roman"/>
                <a:cs typeface="Times New Roman"/>
              </a:rPr>
              <a:t>or </a:t>
            </a:r>
            <a:r>
              <a:rPr sz="1050" spc="-5" dirty="0">
                <a:latin typeface="Times New Roman"/>
                <a:cs typeface="Times New Roman"/>
              </a:rPr>
              <a:t>emotional discomfort </a:t>
            </a:r>
            <a:r>
              <a:rPr sz="1050" dirty="0">
                <a:latin typeface="Times New Roman"/>
                <a:cs typeface="Times New Roman"/>
              </a:rPr>
              <a:t>or </a:t>
            </a:r>
            <a:r>
              <a:rPr sz="1050" spc="-5" dirty="0">
                <a:latin typeface="Times New Roman"/>
                <a:cs typeface="Times New Roman"/>
              </a:rPr>
              <a:t>pain. </a:t>
            </a:r>
            <a:r>
              <a:rPr sz="1050" spc="-10" dirty="0">
                <a:latin typeface="Times New Roman"/>
                <a:cs typeface="Times New Roman"/>
              </a:rPr>
              <a:t>Aversive </a:t>
            </a:r>
            <a:r>
              <a:rPr sz="1050" spc="-5" dirty="0">
                <a:latin typeface="Times New Roman"/>
                <a:cs typeface="Times New Roman"/>
              </a:rPr>
              <a:t>techniques  include:</a:t>
            </a:r>
            <a:endParaRPr sz="1050">
              <a:latin typeface="Times New Roman"/>
              <a:cs typeface="Times New Roman"/>
            </a:endParaRPr>
          </a:p>
        </p:txBody>
      </p:sp>
      <p:sp>
        <p:nvSpPr>
          <p:cNvPr id="7" name="object 7"/>
          <p:cNvSpPr/>
          <p:nvPr/>
        </p:nvSpPr>
        <p:spPr>
          <a:xfrm>
            <a:off x="469391" y="6019800"/>
            <a:ext cx="3382010" cy="152400"/>
          </a:xfrm>
          <a:custGeom>
            <a:avLst/>
            <a:gdLst/>
            <a:ahLst/>
            <a:cxnLst/>
            <a:rect l="l" t="t" r="r" b="b"/>
            <a:pathLst>
              <a:path w="3382010" h="152400">
                <a:moveTo>
                  <a:pt x="0" y="152400"/>
                </a:moveTo>
                <a:lnTo>
                  <a:pt x="3381755" y="152400"/>
                </a:lnTo>
                <a:lnTo>
                  <a:pt x="3381755" y="0"/>
                </a:lnTo>
                <a:lnTo>
                  <a:pt x="0" y="0"/>
                </a:lnTo>
                <a:lnTo>
                  <a:pt x="0" y="152400"/>
                </a:lnTo>
                <a:close/>
              </a:path>
            </a:pathLst>
          </a:custGeom>
          <a:solidFill>
            <a:srgbClr val="FFFF00"/>
          </a:solidFill>
        </p:spPr>
        <p:txBody>
          <a:bodyPr wrap="square" lIns="0" tIns="0" rIns="0" bIns="0" rtlCol="0"/>
          <a:lstStyle/>
          <a:p>
            <a:endParaRPr/>
          </a:p>
        </p:txBody>
      </p:sp>
      <p:sp>
        <p:nvSpPr>
          <p:cNvPr id="8" name="object 8"/>
          <p:cNvSpPr txBox="1"/>
          <p:nvPr/>
        </p:nvSpPr>
        <p:spPr>
          <a:xfrm>
            <a:off x="456691" y="5993384"/>
            <a:ext cx="72390" cy="186690"/>
          </a:xfrm>
          <a:prstGeom prst="rect">
            <a:avLst/>
          </a:prstGeom>
        </p:spPr>
        <p:txBody>
          <a:bodyPr vert="horz" wrap="square" lIns="0" tIns="13335" rIns="0" bIns="0" rtlCol="0">
            <a:spAutoFit/>
          </a:bodyPr>
          <a:lstStyle/>
          <a:p>
            <a:pPr marL="12700">
              <a:lnSpc>
                <a:spcPct val="100000"/>
              </a:lnSpc>
              <a:spcBef>
                <a:spcPts val="105"/>
              </a:spcBef>
            </a:pPr>
            <a:r>
              <a:rPr sz="1050" dirty="0">
                <a:latin typeface="Times New Roman"/>
                <a:cs typeface="Times New Roman"/>
              </a:rPr>
              <a:t>•</a:t>
            </a:r>
            <a:endParaRPr sz="1050">
              <a:latin typeface="Times New Roman"/>
              <a:cs typeface="Times New Roman"/>
            </a:endParaRPr>
          </a:p>
        </p:txBody>
      </p:sp>
      <p:sp>
        <p:nvSpPr>
          <p:cNvPr id="9" name="object 9"/>
          <p:cNvSpPr txBox="1"/>
          <p:nvPr/>
        </p:nvSpPr>
        <p:spPr>
          <a:xfrm>
            <a:off x="685218" y="5993384"/>
            <a:ext cx="3178810" cy="186690"/>
          </a:xfrm>
          <a:prstGeom prst="rect">
            <a:avLst/>
          </a:prstGeom>
        </p:spPr>
        <p:txBody>
          <a:bodyPr vert="horz" wrap="square" lIns="0" tIns="13335" rIns="0" bIns="0" rtlCol="0">
            <a:spAutoFit/>
          </a:bodyPr>
          <a:lstStyle/>
          <a:p>
            <a:pPr marL="12700">
              <a:lnSpc>
                <a:spcPct val="100000"/>
              </a:lnSpc>
              <a:spcBef>
                <a:spcPts val="105"/>
              </a:spcBef>
            </a:pPr>
            <a:r>
              <a:rPr sz="1050" spc="-5" dirty="0">
                <a:latin typeface="Times New Roman"/>
                <a:cs typeface="Times New Roman"/>
              </a:rPr>
              <a:t>Using techniques designed or likely to cause physical</a:t>
            </a:r>
            <a:r>
              <a:rPr sz="1050" spc="40" dirty="0">
                <a:latin typeface="Times New Roman"/>
                <a:cs typeface="Times New Roman"/>
              </a:rPr>
              <a:t> </a:t>
            </a:r>
            <a:r>
              <a:rPr sz="1050" dirty="0">
                <a:latin typeface="Times New Roman"/>
                <a:cs typeface="Times New Roman"/>
              </a:rPr>
              <a:t>pain,</a:t>
            </a:r>
            <a:endParaRPr sz="1050">
              <a:latin typeface="Times New Roman"/>
              <a:cs typeface="Times New Roman"/>
            </a:endParaRPr>
          </a:p>
        </p:txBody>
      </p:sp>
      <p:sp>
        <p:nvSpPr>
          <p:cNvPr id="10" name="object 10"/>
          <p:cNvSpPr/>
          <p:nvPr/>
        </p:nvSpPr>
        <p:spPr>
          <a:xfrm>
            <a:off x="469391" y="6172200"/>
            <a:ext cx="7036434" cy="154305"/>
          </a:xfrm>
          <a:custGeom>
            <a:avLst/>
            <a:gdLst/>
            <a:ahLst/>
            <a:cxnLst/>
            <a:rect l="l" t="t" r="r" b="b"/>
            <a:pathLst>
              <a:path w="7036434" h="154304">
                <a:moveTo>
                  <a:pt x="0" y="153924"/>
                </a:moveTo>
                <a:lnTo>
                  <a:pt x="7036308" y="153924"/>
                </a:lnTo>
                <a:lnTo>
                  <a:pt x="7036308" y="0"/>
                </a:lnTo>
                <a:lnTo>
                  <a:pt x="0" y="0"/>
                </a:lnTo>
                <a:lnTo>
                  <a:pt x="0" y="153924"/>
                </a:lnTo>
                <a:close/>
              </a:path>
            </a:pathLst>
          </a:custGeom>
          <a:solidFill>
            <a:srgbClr val="FFFF00"/>
          </a:solidFill>
        </p:spPr>
        <p:txBody>
          <a:bodyPr wrap="square" lIns="0" tIns="0" rIns="0" bIns="0" rtlCol="0"/>
          <a:lstStyle/>
          <a:p>
            <a:endParaRPr/>
          </a:p>
        </p:txBody>
      </p:sp>
      <p:sp>
        <p:nvSpPr>
          <p:cNvPr id="11" name="object 11"/>
          <p:cNvSpPr/>
          <p:nvPr/>
        </p:nvSpPr>
        <p:spPr>
          <a:xfrm>
            <a:off x="697991" y="6326123"/>
            <a:ext cx="315595" cy="154305"/>
          </a:xfrm>
          <a:custGeom>
            <a:avLst/>
            <a:gdLst/>
            <a:ahLst/>
            <a:cxnLst/>
            <a:rect l="l" t="t" r="r" b="b"/>
            <a:pathLst>
              <a:path w="315594" h="154304">
                <a:moveTo>
                  <a:pt x="0" y="153924"/>
                </a:moveTo>
                <a:lnTo>
                  <a:pt x="315467" y="153924"/>
                </a:lnTo>
                <a:lnTo>
                  <a:pt x="315467" y="0"/>
                </a:lnTo>
                <a:lnTo>
                  <a:pt x="0" y="0"/>
                </a:lnTo>
                <a:lnTo>
                  <a:pt x="0" y="153924"/>
                </a:lnTo>
                <a:close/>
              </a:path>
            </a:pathLst>
          </a:custGeom>
          <a:solidFill>
            <a:srgbClr val="FFFF00"/>
          </a:solidFill>
        </p:spPr>
        <p:txBody>
          <a:bodyPr wrap="square" lIns="0" tIns="0" rIns="0" bIns="0" rtlCol="0"/>
          <a:lstStyle/>
          <a:p>
            <a:endParaRPr/>
          </a:p>
        </p:txBody>
      </p:sp>
      <p:sp>
        <p:nvSpPr>
          <p:cNvPr id="12" name="object 12"/>
          <p:cNvSpPr/>
          <p:nvPr/>
        </p:nvSpPr>
        <p:spPr>
          <a:xfrm>
            <a:off x="469391" y="6480047"/>
            <a:ext cx="5314315" cy="152400"/>
          </a:xfrm>
          <a:custGeom>
            <a:avLst/>
            <a:gdLst/>
            <a:ahLst/>
            <a:cxnLst/>
            <a:rect l="l" t="t" r="r" b="b"/>
            <a:pathLst>
              <a:path w="5314315" h="152400">
                <a:moveTo>
                  <a:pt x="0" y="152400"/>
                </a:moveTo>
                <a:lnTo>
                  <a:pt x="5314188" y="152400"/>
                </a:lnTo>
                <a:lnTo>
                  <a:pt x="5314188" y="0"/>
                </a:lnTo>
                <a:lnTo>
                  <a:pt x="0" y="0"/>
                </a:lnTo>
                <a:lnTo>
                  <a:pt x="0" y="152400"/>
                </a:lnTo>
                <a:close/>
              </a:path>
            </a:pathLst>
          </a:custGeom>
          <a:solidFill>
            <a:srgbClr val="FFFF00"/>
          </a:solidFill>
        </p:spPr>
        <p:txBody>
          <a:bodyPr wrap="square" lIns="0" tIns="0" rIns="0" bIns="0" rtlCol="0"/>
          <a:lstStyle/>
          <a:p>
            <a:endParaRPr/>
          </a:p>
        </p:txBody>
      </p:sp>
      <p:sp>
        <p:nvSpPr>
          <p:cNvPr id="13" name="object 13"/>
          <p:cNvSpPr/>
          <p:nvPr/>
        </p:nvSpPr>
        <p:spPr>
          <a:xfrm>
            <a:off x="469391" y="6632447"/>
            <a:ext cx="6617334" cy="154305"/>
          </a:xfrm>
          <a:custGeom>
            <a:avLst/>
            <a:gdLst/>
            <a:ahLst/>
            <a:cxnLst/>
            <a:rect l="l" t="t" r="r" b="b"/>
            <a:pathLst>
              <a:path w="6617334" h="154304">
                <a:moveTo>
                  <a:pt x="0" y="153924"/>
                </a:moveTo>
                <a:lnTo>
                  <a:pt x="6617208" y="153924"/>
                </a:lnTo>
                <a:lnTo>
                  <a:pt x="6617208" y="0"/>
                </a:lnTo>
                <a:lnTo>
                  <a:pt x="0" y="0"/>
                </a:lnTo>
                <a:lnTo>
                  <a:pt x="0" y="153924"/>
                </a:lnTo>
                <a:close/>
              </a:path>
            </a:pathLst>
          </a:custGeom>
          <a:solidFill>
            <a:srgbClr val="FFFF00"/>
          </a:solidFill>
        </p:spPr>
        <p:txBody>
          <a:bodyPr wrap="square" lIns="0" tIns="0" rIns="0" bIns="0" rtlCol="0"/>
          <a:lstStyle/>
          <a:p>
            <a:endParaRPr/>
          </a:p>
        </p:txBody>
      </p:sp>
      <p:sp>
        <p:nvSpPr>
          <p:cNvPr id="14" name="object 14"/>
          <p:cNvSpPr/>
          <p:nvPr/>
        </p:nvSpPr>
        <p:spPr>
          <a:xfrm>
            <a:off x="469391" y="6786371"/>
            <a:ext cx="7036434" cy="152400"/>
          </a:xfrm>
          <a:custGeom>
            <a:avLst/>
            <a:gdLst/>
            <a:ahLst/>
            <a:cxnLst/>
            <a:rect l="l" t="t" r="r" b="b"/>
            <a:pathLst>
              <a:path w="7036434" h="152400">
                <a:moveTo>
                  <a:pt x="0" y="152400"/>
                </a:moveTo>
                <a:lnTo>
                  <a:pt x="7036308" y="152400"/>
                </a:lnTo>
                <a:lnTo>
                  <a:pt x="7036308" y="0"/>
                </a:lnTo>
                <a:lnTo>
                  <a:pt x="0" y="0"/>
                </a:lnTo>
                <a:lnTo>
                  <a:pt x="0" y="152400"/>
                </a:lnTo>
                <a:close/>
              </a:path>
            </a:pathLst>
          </a:custGeom>
          <a:solidFill>
            <a:srgbClr val="FFFF00"/>
          </a:solidFill>
        </p:spPr>
        <p:txBody>
          <a:bodyPr wrap="square" lIns="0" tIns="0" rIns="0" bIns="0" rtlCol="0"/>
          <a:lstStyle/>
          <a:p>
            <a:endParaRPr/>
          </a:p>
        </p:txBody>
      </p:sp>
      <p:sp>
        <p:nvSpPr>
          <p:cNvPr id="15" name="object 15"/>
          <p:cNvSpPr/>
          <p:nvPr/>
        </p:nvSpPr>
        <p:spPr>
          <a:xfrm>
            <a:off x="697991" y="6938771"/>
            <a:ext cx="1308100" cy="154305"/>
          </a:xfrm>
          <a:custGeom>
            <a:avLst/>
            <a:gdLst/>
            <a:ahLst/>
            <a:cxnLst/>
            <a:rect l="l" t="t" r="r" b="b"/>
            <a:pathLst>
              <a:path w="1308100" h="154304">
                <a:moveTo>
                  <a:pt x="0" y="153923"/>
                </a:moveTo>
                <a:lnTo>
                  <a:pt x="1307591" y="153923"/>
                </a:lnTo>
                <a:lnTo>
                  <a:pt x="1307591" y="0"/>
                </a:lnTo>
                <a:lnTo>
                  <a:pt x="0" y="0"/>
                </a:lnTo>
                <a:lnTo>
                  <a:pt x="0" y="153923"/>
                </a:lnTo>
                <a:close/>
              </a:path>
            </a:pathLst>
          </a:custGeom>
          <a:solidFill>
            <a:srgbClr val="FFFF00"/>
          </a:solidFill>
        </p:spPr>
        <p:txBody>
          <a:bodyPr wrap="square" lIns="0" tIns="0" rIns="0" bIns="0" rtlCol="0"/>
          <a:lstStyle/>
          <a:p>
            <a:endParaRPr/>
          </a:p>
        </p:txBody>
      </p:sp>
      <p:sp>
        <p:nvSpPr>
          <p:cNvPr id="16" name="object 16"/>
          <p:cNvSpPr/>
          <p:nvPr/>
        </p:nvSpPr>
        <p:spPr>
          <a:xfrm>
            <a:off x="469391" y="7092695"/>
            <a:ext cx="7036434" cy="154305"/>
          </a:xfrm>
          <a:custGeom>
            <a:avLst/>
            <a:gdLst/>
            <a:ahLst/>
            <a:cxnLst/>
            <a:rect l="l" t="t" r="r" b="b"/>
            <a:pathLst>
              <a:path w="7036434" h="154304">
                <a:moveTo>
                  <a:pt x="0" y="153923"/>
                </a:moveTo>
                <a:lnTo>
                  <a:pt x="7036308" y="153923"/>
                </a:lnTo>
                <a:lnTo>
                  <a:pt x="7036308" y="0"/>
                </a:lnTo>
                <a:lnTo>
                  <a:pt x="0" y="0"/>
                </a:lnTo>
                <a:lnTo>
                  <a:pt x="0" y="153923"/>
                </a:lnTo>
                <a:close/>
              </a:path>
            </a:pathLst>
          </a:custGeom>
          <a:solidFill>
            <a:srgbClr val="FFFF00"/>
          </a:solidFill>
        </p:spPr>
        <p:txBody>
          <a:bodyPr wrap="square" lIns="0" tIns="0" rIns="0" bIns="0" rtlCol="0"/>
          <a:lstStyle/>
          <a:p>
            <a:endParaRPr/>
          </a:p>
        </p:txBody>
      </p:sp>
      <p:sp>
        <p:nvSpPr>
          <p:cNvPr id="17" name="object 17"/>
          <p:cNvSpPr/>
          <p:nvPr/>
        </p:nvSpPr>
        <p:spPr>
          <a:xfrm>
            <a:off x="697991" y="7246619"/>
            <a:ext cx="471170" cy="152400"/>
          </a:xfrm>
          <a:custGeom>
            <a:avLst/>
            <a:gdLst/>
            <a:ahLst/>
            <a:cxnLst/>
            <a:rect l="l" t="t" r="r" b="b"/>
            <a:pathLst>
              <a:path w="471169" h="152400">
                <a:moveTo>
                  <a:pt x="0" y="152399"/>
                </a:moveTo>
                <a:lnTo>
                  <a:pt x="470915" y="152399"/>
                </a:lnTo>
                <a:lnTo>
                  <a:pt x="470915" y="0"/>
                </a:lnTo>
                <a:lnTo>
                  <a:pt x="0" y="0"/>
                </a:lnTo>
                <a:lnTo>
                  <a:pt x="0" y="152399"/>
                </a:lnTo>
                <a:close/>
              </a:path>
            </a:pathLst>
          </a:custGeom>
          <a:solidFill>
            <a:srgbClr val="FFFF00"/>
          </a:solidFill>
        </p:spPr>
        <p:txBody>
          <a:bodyPr wrap="square" lIns="0" tIns="0" rIns="0" bIns="0" rtlCol="0"/>
          <a:lstStyle/>
          <a:p>
            <a:endParaRPr/>
          </a:p>
        </p:txBody>
      </p:sp>
      <p:sp>
        <p:nvSpPr>
          <p:cNvPr id="18" name="object 18"/>
          <p:cNvSpPr/>
          <p:nvPr/>
        </p:nvSpPr>
        <p:spPr>
          <a:xfrm>
            <a:off x="469391" y="7399019"/>
            <a:ext cx="7036434" cy="154305"/>
          </a:xfrm>
          <a:custGeom>
            <a:avLst/>
            <a:gdLst/>
            <a:ahLst/>
            <a:cxnLst/>
            <a:rect l="l" t="t" r="r" b="b"/>
            <a:pathLst>
              <a:path w="7036434" h="154304">
                <a:moveTo>
                  <a:pt x="0" y="153923"/>
                </a:moveTo>
                <a:lnTo>
                  <a:pt x="7036308" y="153923"/>
                </a:lnTo>
                <a:lnTo>
                  <a:pt x="7036308" y="0"/>
                </a:lnTo>
                <a:lnTo>
                  <a:pt x="0" y="0"/>
                </a:lnTo>
                <a:lnTo>
                  <a:pt x="0" y="153923"/>
                </a:lnTo>
                <a:close/>
              </a:path>
            </a:pathLst>
          </a:custGeom>
          <a:solidFill>
            <a:srgbClr val="FFFF00"/>
          </a:solidFill>
        </p:spPr>
        <p:txBody>
          <a:bodyPr wrap="square" lIns="0" tIns="0" rIns="0" bIns="0" rtlCol="0"/>
          <a:lstStyle/>
          <a:p>
            <a:endParaRPr/>
          </a:p>
        </p:txBody>
      </p:sp>
      <p:sp>
        <p:nvSpPr>
          <p:cNvPr id="19" name="object 19"/>
          <p:cNvSpPr/>
          <p:nvPr/>
        </p:nvSpPr>
        <p:spPr>
          <a:xfrm>
            <a:off x="697991" y="7552943"/>
            <a:ext cx="3118485" cy="154305"/>
          </a:xfrm>
          <a:custGeom>
            <a:avLst/>
            <a:gdLst/>
            <a:ahLst/>
            <a:cxnLst/>
            <a:rect l="l" t="t" r="r" b="b"/>
            <a:pathLst>
              <a:path w="3118485" h="154304">
                <a:moveTo>
                  <a:pt x="0" y="153923"/>
                </a:moveTo>
                <a:lnTo>
                  <a:pt x="3118104" y="153923"/>
                </a:lnTo>
                <a:lnTo>
                  <a:pt x="3118104" y="0"/>
                </a:lnTo>
                <a:lnTo>
                  <a:pt x="0" y="0"/>
                </a:lnTo>
                <a:lnTo>
                  <a:pt x="0" y="153923"/>
                </a:lnTo>
                <a:close/>
              </a:path>
            </a:pathLst>
          </a:custGeom>
          <a:solidFill>
            <a:srgbClr val="FFFF00"/>
          </a:solidFill>
        </p:spPr>
        <p:txBody>
          <a:bodyPr wrap="square" lIns="0" tIns="0" rIns="0" bIns="0" rtlCol="0"/>
          <a:lstStyle/>
          <a:p>
            <a:endParaRPr/>
          </a:p>
        </p:txBody>
      </p:sp>
      <p:sp>
        <p:nvSpPr>
          <p:cNvPr id="20" name="object 20"/>
          <p:cNvSpPr/>
          <p:nvPr/>
        </p:nvSpPr>
        <p:spPr>
          <a:xfrm>
            <a:off x="469391" y="7706868"/>
            <a:ext cx="2162810" cy="152400"/>
          </a:xfrm>
          <a:custGeom>
            <a:avLst/>
            <a:gdLst/>
            <a:ahLst/>
            <a:cxnLst/>
            <a:rect l="l" t="t" r="r" b="b"/>
            <a:pathLst>
              <a:path w="2162810" h="152400">
                <a:moveTo>
                  <a:pt x="0" y="152399"/>
                </a:moveTo>
                <a:lnTo>
                  <a:pt x="2162556" y="152399"/>
                </a:lnTo>
                <a:lnTo>
                  <a:pt x="2162556" y="0"/>
                </a:lnTo>
                <a:lnTo>
                  <a:pt x="0" y="0"/>
                </a:lnTo>
                <a:lnTo>
                  <a:pt x="0" y="152399"/>
                </a:lnTo>
                <a:close/>
              </a:path>
            </a:pathLst>
          </a:custGeom>
          <a:solidFill>
            <a:srgbClr val="FFFF00"/>
          </a:solidFill>
        </p:spPr>
        <p:txBody>
          <a:bodyPr wrap="square" lIns="0" tIns="0" rIns="0" bIns="0" rtlCol="0"/>
          <a:lstStyle/>
          <a:p>
            <a:endParaRPr/>
          </a:p>
        </p:txBody>
      </p:sp>
      <p:sp>
        <p:nvSpPr>
          <p:cNvPr id="21" name="object 21"/>
          <p:cNvSpPr/>
          <p:nvPr/>
        </p:nvSpPr>
        <p:spPr>
          <a:xfrm>
            <a:off x="469391" y="7859268"/>
            <a:ext cx="4563110" cy="154305"/>
          </a:xfrm>
          <a:custGeom>
            <a:avLst/>
            <a:gdLst/>
            <a:ahLst/>
            <a:cxnLst/>
            <a:rect l="l" t="t" r="r" b="b"/>
            <a:pathLst>
              <a:path w="4563110" h="154304">
                <a:moveTo>
                  <a:pt x="0" y="153923"/>
                </a:moveTo>
                <a:lnTo>
                  <a:pt x="4562856" y="153923"/>
                </a:lnTo>
                <a:lnTo>
                  <a:pt x="4562856" y="0"/>
                </a:lnTo>
                <a:lnTo>
                  <a:pt x="0" y="0"/>
                </a:lnTo>
                <a:lnTo>
                  <a:pt x="0" y="153923"/>
                </a:lnTo>
                <a:close/>
              </a:path>
            </a:pathLst>
          </a:custGeom>
          <a:solidFill>
            <a:srgbClr val="FFFF00"/>
          </a:solidFill>
        </p:spPr>
        <p:txBody>
          <a:bodyPr wrap="square" lIns="0" tIns="0" rIns="0" bIns="0" rtlCol="0"/>
          <a:lstStyle/>
          <a:p>
            <a:endParaRPr/>
          </a:p>
        </p:txBody>
      </p:sp>
      <p:sp>
        <p:nvSpPr>
          <p:cNvPr id="22" name="object 22"/>
          <p:cNvSpPr/>
          <p:nvPr/>
        </p:nvSpPr>
        <p:spPr>
          <a:xfrm>
            <a:off x="469391" y="8013192"/>
            <a:ext cx="4017645" cy="152400"/>
          </a:xfrm>
          <a:custGeom>
            <a:avLst/>
            <a:gdLst/>
            <a:ahLst/>
            <a:cxnLst/>
            <a:rect l="l" t="t" r="r" b="b"/>
            <a:pathLst>
              <a:path w="4017645" h="152400">
                <a:moveTo>
                  <a:pt x="0" y="152399"/>
                </a:moveTo>
                <a:lnTo>
                  <a:pt x="4017264" y="152399"/>
                </a:lnTo>
                <a:lnTo>
                  <a:pt x="4017264" y="0"/>
                </a:lnTo>
                <a:lnTo>
                  <a:pt x="0" y="0"/>
                </a:lnTo>
                <a:lnTo>
                  <a:pt x="0" y="152399"/>
                </a:lnTo>
                <a:close/>
              </a:path>
            </a:pathLst>
          </a:custGeom>
          <a:solidFill>
            <a:srgbClr val="FFFF00"/>
          </a:solidFill>
        </p:spPr>
        <p:txBody>
          <a:bodyPr wrap="square" lIns="0" tIns="0" rIns="0" bIns="0" rtlCol="0"/>
          <a:lstStyle/>
          <a:p>
            <a:endParaRPr/>
          </a:p>
        </p:txBody>
      </p:sp>
      <p:sp>
        <p:nvSpPr>
          <p:cNvPr id="23" name="object 23"/>
          <p:cNvSpPr/>
          <p:nvPr/>
        </p:nvSpPr>
        <p:spPr>
          <a:xfrm>
            <a:off x="469391" y="8165592"/>
            <a:ext cx="1617345" cy="154305"/>
          </a:xfrm>
          <a:custGeom>
            <a:avLst/>
            <a:gdLst/>
            <a:ahLst/>
            <a:cxnLst/>
            <a:rect l="l" t="t" r="r" b="b"/>
            <a:pathLst>
              <a:path w="1617345" h="154304">
                <a:moveTo>
                  <a:pt x="0" y="153923"/>
                </a:moveTo>
                <a:lnTo>
                  <a:pt x="1616964" y="153923"/>
                </a:lnTo>
                <a:lnTo>
                  <a:pt x="1616964" y="0"/>
                </a:lnTo>
                <a:lnTo>
                  <a:pt x="0" y="0"/>
                </a:lnTo>
                <a:lnTo>
                  <a:pt x="0" y="153923"/>
                </a:lnTo>
                <a:close/>
              </a:path>
            </a:pathLst>
          </a:custGeom>
          <a:solidFill>
            <a:srgbClr val="FFFF00"/>
          </a:solidFill>
        </p:spPr>
        <p:txBody>
          <a:bodyPr wrap="square" lIns="0" tIns="0" rIns="0" bIns="0" rtlCol="0"/>
          <a:lstStyle/>
          <a:p>
            <a:endParaRPr/>
          </a:p>
        </p:txBody>
      </p:sp>
      <p:sp>
        <p:nvSpPr>
          <p:cNvPr id="24" name="object 24"/>
          <p:cNvSpPr/>
          <p:nvPr/>
        </p:nvSpPr>
        <p:spPr>
          <a:xfrm>
            <a:off x="469391" y="8319516"/>
            <a:ext cx="7036434" cy="154305"/>
          </a:xfrm>
          <a:custGeom>
            <a:avLst/>
            <a:gdLst/>
            <a:ahLst/>
            <a:cxnLst/>
            <a:rect l="l" t="t" r="r" b="b"/>
            <a:pathLst>
              <a:path w="7036434" h="154304">
                <a:moveTo>
                  <a:pt x="0" y="153923"/>
                </a:moveTo>
                <a:lnTo>
                  <a:pt x="7036308" y="153923"/>
                </a:lnTo>
                <a:lnTo>
                  <a:pt x="7036308" y="0"/>
                </a:lnTo>
                <a:lnTo>
                  <a:pt x="0" y="0"/>
                </a:lnTo>
                <a:lnTo>
                  <a:pt x="0" y="153923"/>
                </a:lnTo>
                <a:close/>
              </a:path>
            </a:pathLst>
          </a:custGeom>
          <a:solidFill>
            <a:srgbClr val="FFFF00"/>
          </a:solidFill>
        </p:spPr>
        <p:txBody>
          <a:bodyPr wrap="square" lIns="0" tIns="0" rIns="0" bIns="0" rtlCol="0"/>
          <a:lstStyle/>
          <a:p>
            <a:endParaRPr/>
          </a:p>
        </p:txBody>
      </p:sp>
      <p:sp>
        <p:nvSpPr>
          <p:cNvPr id="25" name="object 25"/>
          <p:cNvSpPr/>
          <p:nvPr/>
        </p:nvSpPr>
        <p:spPr>
          <a:xfrm>
            <a:off x="697991" y="8473440"/>
            <a:ext cx="6807834" cy="152400"/>
          </a:xfrm>
          <a:custGeom>
            <a:avLst/>
            <a:gdLst/>
            <a:ahLst/>
            <a:cxnLst/>
            <a:rect l="l" t="t" r="r" b="b"/>
            <a:pathLst>
              <a:path w="6807834" h="152400">
                <a:moveTo>
                  <a:pt x="0" y="152399"/>
                </a:moveTo>
                <a:lnTo>
                  <a:pt x="6807708" y="152399"/>
                </a:lnTo>
                <a:lnTo>
                  <a:pt x="6807708" y="0"/>
                </a:lnTo>
                <a:lnTo>
                  <a:pt x="0" y="0"/>
                </a:lnTo>
                <a:lnTo>
                  <a:pt x="0" y="152399"/>
                </a:lnTo>
                <a:close/>
              </a:path>
            </a:pathLst>
          </a:custGeom>
          <a:solidFill>
            <a:srgbClr val="FFFF00"/>
          </a:solidFill>
        </p:spPr>
        <p:txBody>
          <a:bodyPr wrap="square" lIns="0" tIns="0" rIns="0" bIns="0" rtlCol="0"/>
          <a:lstStyle/>
          <a:p>
            <a:endParaRPr/>
          </a:p>
        </p:txBody>
      </p:sp>
      <p:sp>
        <p:nvSpPr>
          <p:cNvPr id="26" name="object 26"/>
          <p:cNvSpPr/>
          <p:nvPr/>
        </p:nvSpPr>
        <p:spPr>
          <a:xfrm>
            <a:off x="697991" y="8625840"/>
            <a:ext cx="440690" cy="154305"/>
          </a:xfrm>
          <a:custGeom>
            <a:avLst/>
            <a:gdLst/>
            <a:ahLst/>
            <a:cxnLst/>
            <a:rect l="l" t="t" r="r" b="b"/>
            <a:pathLst>
              <a:path w="440690" h="154304">
                <a:moveTo>
                  <a:pt x="0" y="153923"/>
                </a:moveTo>
                <a:lnTo>
                  <a:pt x="440436" y="153923"/>
                </a:lnTo>
                <a:lnTo>
                  <a:pt x="440436" y="0"/>
                </a:lnTo>
                <a:lnTo>
                  <a:pt x="0" y="0"/>
                </a:lnTo>
                <a:lnTo>
                  <a:pt x="0" y="153923"/>
                </a:lnTo>
                <a:close/>
              </a:path>
            </a:pathLst>
          </a:custGeom>
          <a:solidFill>
            <a:srgbClr val="FFFF00"/>
          </a:solidFill>
        </p:spPr>
        <p:txBody>
          <a:bodyPr wrap="square" lIns="0" tIns="0" rIns="0" bIns="0" rtlCol="0"/>
          <a:lstStyle/>
          <a:p>
            <a:endParaRPr/>
          </a:p>
        </p:txBody>
      </p:sp>
      <p:sp>
        <p:nvSpPr>
          <p:cNvPr id="27" name="object 27"/>
          <p:cNvSpPr/>
          <p:nvPr/>
        </p:nvSpPr>
        <p:spPr>
          <a:xfrm>
            <a:off x="469391" y="8779764"/>
            <a:ext cx="7036434" cy="152400"/>
          </a:xfrm>
          <a:custGeom>
            <a:avLst/>
            <a:gdLst/>
            <a:ahLst/>
            <a:cxnLst/>
            <a:rect l="l" t="t" r="r" b="b"/>
            <a:pathLst>
              <a:path w="7036434" h="152400">
                <a:moveTo>
                  <a:pt x="0" y="152400"/>
                </a:moveTo>
                <a:lnTo>
                  <a:pt x="7036308" y="152400"/>
                </a:lnTo>
                <a:lnTo>
                  <a:pt x="7036308" y="0"/>
                </a:lnTo>
                <a:lnTo>
                  <a:pt x="0" y="0"/>
                </a:lnTo>
                <a:lnTo>
                  <a:pt x="0" y="152400"/>
                </a:lnTo>
                <a:close/>
              </a:path>
            </a:pathLst>
          </a:custGeom>
          <a:solidFill>
            <a:srgbClr val="FFFF00"/>
          </a:solidFill>
        </p:spPr>
        <p:txBody>
          <a:bodyPr wrap="square" lIns="0" tIns="0" rIns="0" bIns="0" rtlCol="0"/>
          <a:lstStyle/>
          <a:p>
            <a:endParaRPr/>
          </a:p>
        </p:txBody>
      </p:sp>
      <p:sp>
        <p:nvSpPr>
          <p:cNvPr id="28" name="object 28"/>
          <p:cNvSpPr/>
          <p:nvPr/>
        </p:nvSpPr>
        <p:spPr>
          <a:xfrm>
            <a:off x="697991" y="8932164"/>
            <a:ext cx="3645535" cy="154305"/>
          </a:xfrm>
          <a:custGeom>
            <a:avLst/>
            <a:gdLst/>
            <a:ahLst/>
            <a:cxnLst/>
            <a:rect l="l" t="t" r="r" b="b"/>
            <a:pathLst>
              <a:path w="3645535" h="154304">
                <a:moveTo>
                  <a:pt x="0" y="153924"/>
                </a:moveTo>
                <a:lnTo>
                  <a:pt x="3645408" y="153924"/>
                </a:lnTo>
                <a:lnTo>
                  <a:pt x="3645408" y="0"/>
                </a:lnTo>
                <a:lnTo>
                  <a:pt x="0" y="0"/>
                </a:lnTo>
                <a:lnTo>
                  <a:pt x="0" y="153924"/>
                </a:lnTo>
                <a:close/>
              </a:path>
            </a:pathLst>
          </a:custGeom>
          <a:solidFill>
            <a:srgbClr val="FFFF00"/>
          </a:solidFill>
        </p:spPr>
        <p:txBody>
          <a:bodyPr wrap="square" lIns="0" tIns="0" rIns="0" bIns="0" rtlCol="0"/>
          <a:lstStyle/>
          <a:p>
            <a:endParaRPr/>
          </a:p>
        </p:txBody>
      </p:sp>
      <p:sp>
        <p:nvSpPr>
          <p:cNvPr id="29" name="object 29"/>
          <p:cNvSpPr txBox="1"/>
          <p:nvPr/>
        </p:nvSpPr>
        <p:spPr>
          <a:xfrm>
            <a:off x="302853" y="6145784"/>
            <a:ext cx="7218045" cy="3414395"/>
          </a:xfrm>
          <a:prstGeom prst="rect">
            <a:avLst/>
          </a:prstGeom>
        </p:spPr>
        <p:txBody>
          <a:bodyPr vert="horz" wrap="square" lIns="0" tIns="23495" rIns="0" bIns="0" rtlCol="0">
            <a:spAutoFit/>
          </a:bodyPr>
          <a:lstStyle/>
          <a:p>
            <a:pPr marL="394970" marR="6350" indent="-228600">
              <a:lnSpc>
                <a:spcPts val="1210"/>
              </a:lnSpc>
              <a:spcBef>
                <a:spcPts val="185"/>
              </a:spcBef>
              <a:buChar char="•"/>
              <a:tabLst>
                <a:tab pos="394970" algn="l"/>
                <a:tab pos="395605" algn="l"/>
              </a:tabLst>
            </a:pPr>
            <a:r>
              <a:rPr sz="1050" spc="-5" dirty="0">
                <a:latin typeface="Times New Roman"/>
                <a:cs typeface="Times New Roman"/>
              </a:rPr>
              <a:t>Using techniques designed or likely to cause physical </a:t>
            </a:r>
            <a:r>
              <a:rPr sz="1050" dirty="0">
                <a:latin typeface="Times New Roman"/>
                <a:cs typeface="Times New Roman"/>
              </a:rPr>
              <a:t>pain </a:t>
            </a:r>
            <a:r>
              <a:rPr sz="1050" spc="0" dirty="0">
                <a:latin typeface="Times New Roman"/>
                <a:cs typeface="Times New Roman"/>
              </a:rPr>
              <a:t>by </a:t>
            </a:r>
            <a:r>
              <a:rPr sz="1050" spc="-5" dirty="0">
                <a:latin typeface="Times New Roman"/>
                <a:cs typeface="Times New Roman"/>
              </a:rPr>
              <a:t>electric </a:t>
            </a:r>
            <a:r>
              <a:rPr sz="1050" dirty="0">
                <a:latin typeface="Times New Roman"/>
                <a:cs typeface="Times New Roman"/>
              </a:rPr>
              <a:t>shock or any procedure </a:t>
            </a:r>
            <a:r>
              <a:rPr sz="1050" spc="-5" dirty="0">
                <a:latin typeface="Times New Roman"/>
                <a:cs typeface="Times New Roman"/>
              </a:rPr>
              <a:t>involving pressure points </a:t>
            </a:r>
            <a:r>
              <a:rPr sz="1050" dirty="0">
                <a:latin typeface="Times New Roman"/>
                <a:cs typeface="Times New Roman"/>
              </a:rPr>
              <a:t>or </a:t>
            </a:r>
            <a:r>
              <a:rPr sz="1050" spc="-5" dirty="0">
                <a:latin typeface="Times New Roman"/>
                <a:cs typeface="Times New Roman"/>
              </a:rPr>
              <a:t>joint  locks.</a:t>
            </a:r>
            <a:endParaRPr sz="1050">
              <a:latin typeface="Times New Roman"/>
              <a:cs typeface="Times New Roman"/>
            </a:endParaRPr>
          </a:p>
          <a:p>
            <a:pPr marL="394970" indent="-228600">
              <a:lnSpc>
                <a:spcPts val="1150"/>
              </a:lnSpc>
              <a:buChar char="•"/>
              <a:tabLst>
                <a:tab pos="394970" algn="l"/>
                <a:tab pos="395605" algn="l"/>
              </a:tabLst>
            </a:pPr>
            <a:r>
              <a:rPr sz="1050" spc="-5" dirty="0">
                <a:latin typeface="Times New Roman"/>
                <a:cs typeface="Times New Roman"/>
              </a:rPr>
              <a:t>Directed release </a:t>
            </a:r>
            <a:r>
              <a:rPr sz="1050" dirty="0">
                <a:latin typeface="Times New Roman"/>
                <a:cs typeface="Times New Roman"/>
              </a:rPr>
              <a:t>of noxious, </a:t>
            </a:r>
            <a:r>
              <a:rPr sz="1050" spc="-5" dirty="0">
                <a:latin typeface="Times New Roman"/>
                <a:cs typeface="Times New Roman"/>
              </a:rPr>
              <a:t>toxic, </a:t>
            </a:r>
            <a:r>
              <a:rPr sz="1050" dirty="0">
                <a:latin typeface="Times New Roman"/>
                <a:cs typeface="Times New Roman"/>
              </a:rPr>
              <a:t>or </a:t>
            </a:r>
            <a:r>
              <a:rPr sz="1050" spc="-5" dirty="0">
                <a:latin typeface="Times New Roman"/>
                <a:cs typeface="Times New Roman"/>
              </a:rPr>
              <a:t>unpleasant spray, mist, </a:t>
            </a:r>
            <a:r>
              <a:rPr sz="1050" dirty="0">
                <a:latin typeface="Times New Roman"/>
                <a:cs typeface="Times New Roman"/>
              </a:rPr>
              <a:t>or </a:t>
            </a:r>
            <a:r>
              <a:rPr sz="1050" spc="-5" dirty="0">
                <a:latin typeface="Times New Roman"/>
                <a:cs typeface="Times New Roman"/>
              </a:rPr>
              <a:t>substance </a:t>
            </a:r>
            <a:r>
              <a:rPr sz="1050" dirty="0">
                <a:latin typeface="Times New Roman"/>
                <a:cs typeface="Times New Roman"/>
              </a:rPr>
              <a:t>near a </a:t>
            </a:r>
            <a:r>
              <a:rPr sz="1050" spc="-5" dirty="0">
                <a:latin typeface="Times New Roman"/>
                <a:cs typeface="Times New Roman"/>
              </a:rPr>
              <a:t>student’s face.</a:t>
            </a:r>
            <a:endParaRPr sz="1050">
              <a:latin typeface="Times New Roman"/>
              <a:cs typeface="Times New Roman"/>
            </a:endParaRPr>
          </a:p>
          <a:p>
            <a:pPr marL="394970" indent="-228600">
              <a:lnSpc>
                <a:spcPts val="1205"/>
              </a:lnSpc>
              <a:buChar char="•"/>
              <a:tabLst>
                <a:tab pos="394970" algn="l"/>
                <a:tab pos="395605" algn="l"/>
              </a:tabLst>
            </a:pPr>
            <a:r>
              <a:rPr sz="1050" spc="-5" dirty="0">
                <a:latin typeface="Times New Roman"/>
                <a:cs typeface="Times New Roman"/>
              </a:rPr>
              <a:t>Denying adequate sleep, air </a:t>
            </a:r>
            <a:r>
              <a:rPr sz="1050" dirty="0">
                <a:latin typeface="Times New Roman"/>
                <a:cs typeface="Times New Roman"/>
              </a:rPr>
              <a:t>food </a:t>
            </a:r>
            <a:r>
              <a:rPr sz="1050" spc="-5" dirty="0">
                <a:latin typeface="Times New Roman"/>
                <a:cs typeface="Times New Roman"/>
              </a:rPr>
              <a:t>water, shelter, bedding, physical comfort, supervision, </a:t>
            </a:r>
            <a:r>
              <a:rPr sz="1050" dirty="0">
                <a:latin typeface="Times New Roman"/>
                <a:cs typeface="Times New Roman"/>
              </a:rPr>
              <a:t>or </a:t>
            </a:r>
            <a:r>
              <a:rPr sz="1050" spc="-5" dirty="0">
                <a:latin typeface="Times New Roman"/>
                <a:cs typeface="Times New Roman"/>
              </a:rPr>
              <a:t>access to </a:t>
            </a:r>
            <a:r>
              <a:rPr sz="1050" dirty="0">
                <a:latin typeface="Times New Roman"/>
                <a:cs typeface="Times New Roman"/>
              </a:rPr>
              <a:t>a </a:t>
            </a:r>
            <a:r>
              <a:rPr sz="1050" spc="-5" dirty="0">
                <a:latin typeface="Times New Roman"/>
                <a:cs typeface="Times New Roman"/>
              </a:rPr>
              <a:t>restroom</a:t>
            </a:r>
            <a:r>
              <a:rPr sz="1050" spc="75" dirty="0">
                <a:latin typeface="Times New Roman"/>
                <a:cs typeface="Times New Roman"/>
              </a:rPr>
              <a:t> </a:t>
            </a:r>
            <a:r>
              <a:rPr sz="1050" spc="-5" dirty="0">
                <a:latin typeface="Times New Roman"/>
                <a:cs typeface="Times New Roman"/>
              </a:rPr>
              <a:t>facility.</a:t>
            </a:r>
            <a:endParaRPr sz="1050">
              <a:latin typeface="Times New Roman"/>
              <a:cs typeface="Times New Roman"/>
            </a:endParaRPr>
          </a:p>
          <a:p>
            <a:pPr marL="394970" marR="5080" indent="-228600">
              <a:lnSpc>
                <a:spcPts val="1200"/>
              </a:lnSpc>
              <a:spcBef>
                <a:spcPts val="65"/>
              </a:spcBef>
              <a:buChar char="•"/>
              <a:tabLst>
                <a:tab pos="394970" algn="l"/>
                <a:tab pos="395605" algn="l"/>
              </a:tabLst>
            </a:pPr>
            <a:r>
              <a:rPr sz="1050" spc="-5" dirty="0">
                <a:latin typeface="Times New Roman"/>
                <a:cs typeface="Times New Roman"/>
              </a:rPr>
              <a:t>Ridiculing </a:t>
            </a:r>
            <a:r>
              <a:rPr sz="1050" dirty="0">
                <a:latin typeface="Times New Roman"/>
                <a:cs typeface="Times New Roman"/>
              </a:rPr>
              <a:t>or </a:t>
            </a:r>
            <a:r>
              <a:rPr sz="1050" spc="-5" dirty="0">
                <a:latin typeface="Times New Roman"/>
                <a:cs typeface="Times New Roman"/>
              </a:rPr>
              <a:t>demeaning </a:t>
            </a:r>
            <a:r>
              <a:rPr sz="1050" dirty="0">
                <a:latin typeface="Times New Roman"/>
                <a:cs typeface="Times New Roman"/>
              </a:rPr>
              <a:t>a </a:t>
            </a:r>
            <a:r>
              <a:rPr sz="1050" spc="-5" dirty="0">
                <a:latin typeface="Times New Roman"/>
                <a:cs typeface="Times New Roman"/>
              </a:rPr>
              <a:t>student in </a:t>
            </a:r>
            <a:r>
              <a:rPr sz="1050" dirty="0">
                <a:latin typeface="Times New Roman"/>
                <a:cs typeface="Times New Roman"/>
              </a:rPr>
              <a:t>a </a:t>
            </a:r>
            <a:r>
              <a:rPr sz="1050" spc="-5" dirty="0">
                <a:latin typeface="Times New Roman"/>
                <a:cs typeface="Times New Roman"/>
              </a:rPr>
              <a:t>manner that adversely affects </a:t>
            </a:r>
            <a:r>
              <a:rPr sz="1050" dirty="0">
                <a:latin typeface="Times New Roman"/>
                <a:cs typeface="Times New Roman"/>
              </a:rPr>
              <a:t>or </a:t>
            </a:r>
            <a:r>
              <a:rPr sz="1050" spc="-5" dirty="0">
                <a:latin typeface="Times New Roman"/>
                <a:cs typeface="Times New Roman"/>
              </a:rPr>
              <a:t>endangers the learning </a:t>
            </a:r>
            <a:r>
              <a:rPr sz="1050" dirty="0">
                <a:latin typeface="Times New Roman"/>
                <a:cs typeface="Times New Roman"/>
              </a:rPr>
              <a:t>or </a:t>
            </a:r>
            <a:r>
              <a:rPr sz="1050" spc="-5" dirty="0">
                <a:latin typeface="Times New Roman"/>
                <a:cs typeface="Times New Roman"/>
              </a:rPr>
              <a:t>mental health </a:t>
            </a:r>
            <a:r>
              <a:rPr sz="1050" dirty="0">
                <a:latin typeface="Times New Roman"/>
                <a:cs typeface="Times New Roman"/>
              </a:rPr>
              <a:t>of </a:t>
            </a:r>
            <a:r>
              <a:rPr sz="1050" spc="-5" dirty="0">
                <a:latin typeface="Times New Roman"/>
                <a:cs typeface="Times New Roman"/>
              </a:rPr>
              <a:t>the student </a:t>
            </a:r>
            <a:r>
              <a:rPr sz="1050" dirty="0">
                <a:latin typeface="Times New Roman"/>
                <a:cs typeface="Times New Roman"/>
              </a:rPr>
              <a:t>or  </a:t>
            </a:r>
            <a:r>
              <a:rPr sz="1050" spc="-5" dirty="0">
                <a:latin typeface="Times New Roman"/>
                <a:cs typeface="Times New Roman"/>
              </a:rPr>
              <a:t>constitutes verbal</a:t>
            </a:r>
            <a:r>
              <a:rPr sz="1050" spc="-10" dirty="0">
                <a:latin typeface="Times New Roman"/>
                <a:cs typeface="Times New Roman"/>
              </a:rPr>
              <a:t> </a:t>
            </a:r>
            <a:r>
              <a:rPr sz="1050" spc="-5" dirty="0">
                <a:latin typeface="Times New Roman"/>
                <a:cs typeface="Times New Roman"/>
              </a:rPr>
              <a:t>abuse.</a:t>
            </a:r>
            <a:endParaRPr sz="1050">
              <a:latin typeface="Times New Roman"/>
              <a:cs typeface="Times New Roman"/>
            </a:endParaRPr>
          </a:p>
          <a:p>
            <a:pPr marL="394970" marR="8890" indent="-228600">
              <a:lnSpc>
                <a:spcPts val="1210"/>
              </a:lnSpc>
              <a:spcBef>
                <a:spcPts val="5"/>
              </a:spcBef>
              <a:buChar char="•"/>
              <a:tabLst>
                <a:tab pos="394970" algn="l"/>
                <a:tab pos="395605" algn="l"/>
              </a:tabLst>
            </a:pPr>
            <a:r>
              <a:rPr sz="1050" spc="-5" dirty="0">
                <a:latin typeface="Times New Roman"/>
                <a:cs typeface="Times New Roman"/>
              </a:rPr>
              <a:t>Employing </a:t>
            </a:r>
            <a:r>
              <a:rPr sz="1050" dirty="0">
                <a:latin typeface="Times New Roman"/>
                <a:cs typeface="Times New Roman"/>
              </a:rPr>
              <a:t>a </a:t>
            </a:r>
            <a:r>
              <a:rPr sz="1050" spc="-5" dirty="0">
                <a:latin typeface="Times New Roman"/>
                <a:cs typeface="Times New Roman"/>
              </a:rPr>
              <a:t>device, material, </a:t>
            </a:r>
            <a:r>
              <a:rPr sz="1050" dirty="0">
                <a:latin typeface="Times New Roman"/>
                <a:cs typeface="Times New Roman"/>
              </a:rPr>
              <a:t>or </a:t>
            </a:r>
            <a:r>
              <a:rPr sz="1050" spc="-5" dirty="0">
                <a:latin typeface="Times New Roman"/>
                <a:cs typeface="Times New Roman"/>
              </a:rPr>
              <a:t>object that immobilizes all </a:t>
            </a:r>
            <a:r>
              <a:rPr sz="1050" dirty="0">
                <a:latin typeface="Times New Roman"/>
                <a:cs typeface="Times New Roman"/>
              </a:rPr>
              <a:t>four of a </a:t>
            </a:r>
            <a:r>
              <a:rPr sz="1050" spc="-5" dirty="0">
                <a:latin typeface="Times New Roman"/>
                <a:cs typeface="Times New Roman"/>
              </a:rPr>
              <a:t>student’s </a:t>
            </a:r>
            <a:r>
              <a:rPr sz="1050" spc="-10" dirty="0">
                <a:latin typeface="Times New Roman"/>
                <a:cs typeface="Times New Roman"/>
              </a:rPr>
              <a:t>extremities, </a:t>
            </a:r>
            <a:r>
              <a:rPr sz="1050" spc="-5" dirty="0">
                <a:latin typeface="Times New Roman"/>
                <a:cs typeface="Times New Roman"/>
              </a:rPr>
              <a:t>including </a:t>
            </a:r>
            <a:r>
              <a:rPr sz="1050" dirty="0">
                <a:latin typeface="Times New Roman"/>
                <a:cs typeface="Times New Roman"/>
              </a:rPr>
              <a:t>prone </a:t>
            </a:r>
            <a:r>
              <a:rPr sz="1050" spc="-5" dirty="0">
                <a:latin typeface="Times New Roman"/>
                <a:cs typeface="Times New Roman"/>
              </a:rPr>
              <a:t>or </a:t>
            </a:r>
            <a:r>
              <a:rPr sz="1050" dirty="0">
                <a:latin typeface="Times New Roman"/>
                <a:cs typeface="Times New Roman"/>
              </a:rPr>
              <a:t>supine </a:t>
            </a:r>
            <a:r>
              <a:rPr sz="1050" spc="-5" dirty="0">
                <a:latin typeface="Times New Roman"/>
                <a:cs typeface="Times New Roman"/>
              </a:rPr>
              <a:t>floor  restraint,</a:t>
            </a:r>
            <a:endParaRPr sz="1050">
              <a:latin typeface="Times New Roman"/>
              <a:cs typeface="Times New Roman"/>
            </a:endParaRPr>
          </a:p>
          <a:p>
            <a:pPr marL="394970" indent="-228600">
              <a:lnSpc>
                <a:spcPts val="1145"/>
              </a:lnSpc>
              <a:buChar char="•"/>
              <a:tabLst>
                <a:tab pos="394970" algn="l"/>
                <a:tab pos="395605" algn="l"/>
              </a:tabLst>
            </a:pPr>
            <a:r>
              <a:rPr sz="1050" spc="-5" dirty="0">
                <a:latin typeface="Times New Roman"/>
                <a:cs typeface="Times New Roman"/>
              </a:rPr>
              <a:t>Impairing the student’s breathing, including applying pressure </a:t>
            </a:r>
            <a:r>
              <a:rPr sz="1050" dirty="0">
                <a:latin typeface="Times New Roman"/>
                <a:cs typeface="Times New Roman"/>
              </a:rPr>
              <a:t>rot </a:t>
            </a:r>
            <a:r>
              <a:rPr sz="1050" spc="-5" dirty="0">
                <a:latin typeface="Times New Roman"/>
                <a:cs typeface="Times New Roman"/>
              </a:rPr>
              <a:t>the student’s torso </a:t>
            </a:r>
            <a:r>
              <a:rPr sz="1050" dirty="0">
                <a:latin typeface="Times New Roman"/>
                <a:cs typeface="Times New Roman"/>
              </a:rPr>
              <a:t>or neck or </a:t>
            </a:r>
            <a:r>
              <a:rPr sz="1050" spc="-5" dirty="0">
                <a:latin typeface="Times New Roman"/>
                <a:cs typeface="Times New Roman"/>
              </a:rPr>
              <a:t>placing something </a:t>
            </a:r>
            <a:r>
              <a:rPr sz="1050" dirty="0">
                <a:latin typeface="Times New Roman"/>
                <a:cs typeface="Times New Roman"/>
              </a:rPr>
              <a:t>in, on or</a:t>
            </a:r>
            <a:r>
              <a:rPr sz="1050" spc="-185" dirty="0">
                <a:latin typeface="Times New Roman"/>
                <a:cs typeface="Times New Roman"/>
              </a:rPr>
              <a:t> </a:t>
            </a:r>
            <a:r>
              <a:rPr sz="1050" spc="-5" dirty="0">
                <a:latin typeface="Times New Roman"/>
                <a:cs typeface="Times New Roman"/>
              </a:rPr>
              <a:t>over</a:t>
            </a:r>
            <a:endParaRPr sz="1050">
              <a:latin typeface="Times New Roman"/>
              <a:cs typeface="Times New Roman"/>
            </a:endParaRPr>
          </a:p>
          <a:p>
            <a:pPr marL="394970">
              <a:lnSpc>
                <a:spcPts val="1210"/>
              </a:lnSpc>
            </a:pPr>
            <a:r>
              <a:rPr sz="1050" spc="-5" dirty="0">
                <a:latin typeface="Times New Roman"/>
                <a:cs typeface="Times New Roman"/>
              </a:rPr>
              <a:t>the student’s mouth </a:t>
            </a:r>
            <a:r>
              <a:rPr sz="1050" dirty="0">
                <a:latin typeface="Times New Roman"/>
                <a:cs typeface="Times New Roman"/>
              </a:rPr>
              <a:t>or nose or </a:t>
            </a:r>
            <a:r>
              <a:rPr sz="1050" spc="-5" dirty="0">
                <a:latin typeface="Times New Roman"/>
                <a:cs typeface="Times New Roman"/>
              </a:rPr>
              <a:t>covering the student’s</a:t>
            </a:r>
            <a:r>
              <a:rPr sz="1050" spc="-10" dirty="0">
                <a:latin typeface="Times New Roman"/>
                <a:cs typeface="Times New Roman"/>
              </a:rPr>
              <a:t> </a:t>
            </a:r>
            <a:r>
              <a:rPr sz="1050" spc="-5" dirty="0">
                <a:latin typeface="Times New Roman"/>
                <a:cs typeface="Times New Roman"/>
              </a:rPr>
              <a:t>face.</a:t>
            </a:r>
            <a:endParaRPr sz="1050">
              <a:latin typeface="Times New Roman"/>
              <a:cs typeface="Times New Roman"/>
            </a:endParaRPr>
          </a:p>
          <a:p>
            <a:pPr marL="394970" indent="-228600">
              <a:lnSpc>
                <a:spcPts val="1205"/>
              </a:lnSpc>
              <a:buChar char="•"/>
              <a:tabLst>
                <a:tab pos="394970" algn="l"/>
                <a:tab pos="395605" algn="l"/>
              </a:tabLst>
            </a:pPr>
            <a:r>
              <a:rPr sz="1050" spc="-5" dirty="0">
                <a:latin typeface="Times New Roman"/>
                <a:cs typeface="Times New Roman"/>
              </a:rPr>
              <a:t>Restricting the student’s</a:t>
            </a:r>
            <a:r>
              <a:rPr sz="1050" dirty="0">
                <a:latin typeface="Times New Roman"/>
                <a:cs typeface="Times New Roman"/>
              </a:rPr>
              <a:t> </a:t>
            </a:r>
            <a:r>
              <a:rPr sz="1050" spc="-5" dirty="0">
                <a:latin typeface="Times New Roman"/>
                <a:cs typeface="Times New Roman"/>
              </a:rPr>
              <a:t>circulation,</a:t>
            </a:r>
            <a:endParaRPr sz="1050">
              <a:latin typeface="Times New Roman"/>
              <a:cs typeface="Times New Roman"/>
            </a:endParaRPr>
          </a:p>
          <a:p>
            <a:pPr marL="394970" indent="-228600">
              <a:lnSpc>
                <a:spcPts val="1205"/>
              </a:lnSpc>
              <a:buChar char="•"/>
              <a:tabLst>
                <a:tab pos="394970" algn="l"/>
                <a:tab pos="395605" algn="l"/>
              </a:tabLst>
            </a:pPr>
            <a:r>
              <a:rPr sz="1050" spc="-5" dirty="0">
                <a:latin typeface="Times New Roman"/>
                <a:cs typeface="Times New Roman"/>
              </a:rPr>
              <a:t>Securing the student to </a:t>
            </a:r>
            <a:r>
              <a:rPr sz="1050" dirty="0">
                <a:latin typeface="Times New Roman"/>
                <a:cs typeface="Times New Roman"/>
              </a:rPr>
              <a:t>a </a:t>
            </a:r>
            <a:r>
              <a:rPr sz="1050" spc="-5" dirty="0">
                <a:latin typeface="Times New Roman"/>
                <a:cs typeface="Times New Roman"/>
              </a:rPr>
              <a:t>stationary object while the student is standing </a:t>
            </a:r>
            <a:r>
              <a:rPr sz="1050" dirty="0">
                <a:latin typeface="Times New Roman"/>
                <a:cs typeface="Times New Roman"/>
              </a:rPr>
              <a:t>or</a:t>
            </a:r>
            <a:r>
              <a:rPr sz="1050" spc="15" dirty="0">
                <a:latin typeface="Times New Roman"/>
                <a:cs typeface="Times New Roman"/>
              </a:rPr>
              <a:t> </a:t>
            </a:r>
            <a:r>
              <a:rPr sz="1050" spc="-5" dirty="0">
                <a:latin typeface="Times New Roman"/>
                <a:cs typeface="Times New Roman"/>
              </a:rPr>
              <a:t>sitting,</a:t>
            </a:r>
            <a:endParaRPr sz="1050">
              <a:latin typeface="Times New Roman"/>
              <a:cs typeface="Times New Roman"/>
            </a:endParaRPr>
          </a:p>
          <a:p>
            <a:pPr marL="394970" indent="-228600">
              <a:lnSpc>
                <a:spcPts val="1205"/>
              </a:lnSpc>
              <a:buChar char="•"/>
              <a:tabLst>
                <a:tab pos="394970" algn="l"/>
                <a:tab pos="395605" algn="l"/>
              </a:tabLst>
            </a:pPr>
            <a:r>
              <a:rPr sz="1050" spc="-5" dirty="0">
                <a:latin typeface="Times New Roman"/>
                <a:cs typeface="Times New Roman"/>
              </a:rPr>
              <a:t>Inhibiting, reducing, </a:t>
            </a:r>
            <a:r>
              <a:rPr sz="1050" dirty="0">
                <a:latin typeface="Times New Roman"/>
                <a:cs typeface="Times New Roman"/>
              </a:rPr>
              <a:t>or </a:t>
            </a:r>
            <a:r>
              <a:rPr sz="1050" spc="-5" dirty="0">
                <a:latin typeface="Times New Roman"/>
                <a:cs typeface="Times New Roman"/>
              </a:rPr>
              <a:t>hindering the student’s ability to</a:t>
            </a:r>
            <a:r>
              <a:rPr sz="1050" dirty="0">
                <a:latin typeface="Times New Roman"/>
                <a:cs typeface="Times New Roman"/>
              </a:rPr>
              <a:t> </a:t>
            </a:r>
            <a:r>
              <a:rPr sz="1050" spc="-5" dirty="0">
                <a:latin typeface="Times New Roman"/>
                <a:cs typeface="Times New Roman"/>
              </a:rPr>
              <a:t>communicate,</a:t>
            </a:r>
            <a:endParaRPr sz="1050">
              <a:latin typeface="Times New Roman"/>
              <a:cs typeface="Times New Roman"/>
            </a:endParaRPr>
          </a:p>
          <a:p>
            <a:pPr marL="394970" indent="-228600">
              <a:lnSpc>
                <a:spcPts val="1205"/>
              </a:lnSpc>
              <a:buChar char="•"/>
              <a:tabLst>
                <a:tab pos="394970" algn="l"/>
                <a:tab pos="395605" algn="l"/>
              </a:tabLst>
            </a:pPr>
            <a:r>
              <a:rPr sz="1050" spc="-5" dirty="0">
                <a:latin typeface="Times New Roman"/>
                <a:cs typeface="Times New Roman"/>
              </a:rPr>
              <a:t>Using </a:t>
            </a:r>
            <a:r>
              <a:rPr sz="1050" spc="-10" dirty="0">
                <a:latin typeface="Times New Roman"/>
                <a:cs typeface="Times New Roman"/>
              </a:rPr>
              <a:t>chemical</a:t>
            </a:r>
            <a:r>
              <a:rPr sz="1050" spc="-5" dirty="0">
                <a:latin typeface="Times New Roman"/>
                <a:cs typeface="Times New Roman"/>
              </a:rPr>
              <a:t> restraints.</a:t>
            </a:r>
            <a:endParaRPr sz="1050">
              <a:latin typeface="Times New Roman"/>
              <a:cs typeface="Times New Roman"/>
            </a:endParaRPr>
          </a:p>
          <a:p>
            <a:pPr marL="394970" marR="6350" indent="-228600" algn="just">
              <a:lnSpc>
                <a:spcPct val="95700"/>
              </a:lnSpc>
              <a:spcBef>
                <a:spcPts val="30"/>
              </a:spcBef>
              <a:buChar char="•"/>
              <a:tabLst>
                <a:tab pos="395605" algn="l"/>
              </a:tabLst>
            </a:pPr>
            <a:r>
              <a:rPr sz="1050" spc="-5" dirty="0">
                <a:latin typeface="Times New Roman"/>
                <a:cs typeface="Times New Roman"/>
              </a:rPr>
              <a:t>Using</a:t>
            </a:r>
            <a:r>
              <a:rPr sz="1050" spc="-15" dirty="0">
                <a:latin typeface="Times New Roman"/>
                <a:cs typeface="Times New Roman"/>
              </a:rPr>
              <a:t> </a:t>
            </a:r>
            <a:r>
              <a:rPr sz="1050" spc="-10" dirty="0">
                <a:latin typeface="Times New Roman"/>
                <a:cs typeface="Times New Roman"/>
              </a:rPr>
              <a:t>time-out</a:t>
            </a:r>
            <a:r>
              <a:rPr sz="1050" spc="-20" dirty="0">
                <a:latin typeface="Times New Roman"/>
                <a:cs typeface="Times New Roman"/>
              </a:rPr>
              <a:t> </a:t>
            </a:r>
            <a:r>
              <a:rPr sz="1050" spc="-5" dirty="0">
                <a:latin typeface="Times New Roman"/>
                <a:cs typeface="Times New Roman"/>
              </a:rPr>
              <a:t>in</a:t>
            </a:r>
            <a:r>
              <a:rPr sz="1050" spc="-15" dirty="0">
                <a:latin typeface="Times New Roman"/>
                <a:cs typeface="Times New Roman"/>
              </a:rPr>
              <a:t> </a:t>
            </a:r>
            <a:r>
              <a:rPr sz="1050" dirty="0">
                <a:latin typeface="Times New Roman"/>
                <a:cs typeface="Times New Roman"/>
              </a:rPr>
              <a:t>a</a:t>
            </a:r>
            <a:r>
              <a:rPr sz="1050" spc="-15" dirty="0">
                <a:latin typeface="Times New Roman"/>
                <a:cs typeface="Times New Roman"/>
              </a:rPr>
              <a:t> </a:t>
            </a:r>
            <a:r>
              <a:rPr sz="1050" spc="-5" dirty="0">
                <a:latin typeface="Times New Roman"/>
                <a:cs typeface="Times New Roman"/>
              </a:rPr>
              <a:t>manner</a:t>
            </a:r>
            <a:r>
              <a:rPr sz="1050" spc="-20" dirty="0">
                <a:latin typeface="Times New Roman"/>
                <a:cs typeface="Times New Roman"/>
              </a:rPr>
              <a:t> </a:t>
            </a:r>
            <a:r>
              <a:rPr sz="1050" dirty="0">
                <a:latin typeface="Times New Roman"/>
                <a:cs typeface="Times New Roman"/>
              </a:rPr>
              <a:t>that</a:t>
            </a:r>
            <a:r>
              <a:rPr sz="1050" spc="-20" dirty="0">
                <a:latin typeface="Times New Roman"/>
                <a:cs typeface="Times New Roman"/>
              </a:rPr>
              <a:t> </a:t>
            </a:r>
            <a:r>
              <a:rPr sz="1050" spc="-5" dirty="0">
                <a:latin typeface="Times New Roman"/>
                <a:cs typeface="Times New Roman"/>
              </a:rPr>
              <a:t>prevents</a:t>
            </a:r>
            <a:r>
              <a:rPr sz="1050" spc="-20" dirty="0">
                <a:latin typeface="Times New Roman"/>
                <a:cs typeface="Times New Roman"/>
              </a:rPr>
              <a:t> </a:t>
            </a:r>
            <a:r>
              <a:rPr sz="1050" spc="-5" dirty="0">
                <a:latin typeface="Times New Roman"/>
                <a:cs typeface="Times New Roman"/>
              </a:rPr>
              <a:t>the</a:t>
            </a:r>
            <a:r>
              <a:rPr sz="1050" spc="-15" dirty="0">
                <a:latin typeface="Times New Roman"/>
                <a:cs typeface="Times New Roman"/>
              </a:rPr>
              <a:t> </a:t>
            </a:r>
            <a:r>
              <a:rPr sz="1050" spc="-5" dirty="0">
                <a:latin typeface="Times New Roman"/>
                <a:cs typeface="Times New Roman"/>
              </a:rPr>
              <a:t>student</a:t>
            </a:r>
            <a:r>
              <a:rPr sz="1050" spc="-20" dirty="0">
                <a:latin typeface="Times New Roman"/>
                <a:cs typeface="Times New Roman"/>
              </a:rPr>
              <a:t> </a:t>
            </a:r>
            <a:r>
              <a:rPr sz="1050" dirty="0">
                <a:latin typeface="Times New Roman"/>
                <a:cs typeface="Times New Roman"/>
              </a:rPr>
              <a:t>from</a:t>
            </a:r>
            <a:r>
              <a:rPr sz="1050" spc="-40" dirty="0">
                <a:latin typeface="Times New Roman"/>
                <a:cs typeface="Times New Roman"/>
              </a:rPr>
              <a:t> </a:t>
            </a:r>
            <a:r>
              <a:rPr sz="1050" spc="-5" dirty="0">
                <a:latin typeface="Times New Roman"/>
                <a:cs typeface="Times New Roman"/>
              </a:rPr>
              <a:t>being</a:t>
            </a:r>
            <a:r>
              <a:rPr sz="1050" spc="-15" dirty="0">
                <a:latin typeface="Times New Roman"/>
                <a:cs typeface="Times New Roman"/>
              </a:rPr>
              <a:t> </a:t>
            </a:r>
            <a:r>
              <a:rPr sz="1050" spc="-5" dirty="0">
                <a:latin typeface="Times New Roman"/>
                <a:cs typeface="Times New Roman"/>
              </a:rPr>
              <a:t>able</a:t>
            </a:r>
            <a:r>
              <a:rPr sz="1050" spc="-15" dirty="0">
                <a:latin typeface="Times New Roman"/>
                <a:cs typeface="Times New Roman"/>
              </a:rPr>
              <a:t> </a:t>
            </a:r>
            <a:r>
              <a:rPr sz="1050" spc="-5" dirty="0">
                <a:latin typeface="Times New Roman"/>
                <a:cs typeface="Times New Roman"/>
              </a:rPr>
              <a:t>to</a:t>
            </a:r>
            <a:r>
              <a:rPr sz="1050" spc="-15" dirty="0">
                <a:latin typeface="Times New Roman"/>
                <a:cs typeface="Times New Roman"/>
              </a:rPr>
              <a:t> </a:t>
            </a:r>
            <a:r>
              <a:rPr sz="1050" dirty="0">
                <a:latin typeface="Times New Roman"/>
                <a:cs typeface="Times New Roman"/>
              </a:rPr>
              <a:t>be</a:t>
            </a:r>
            <a:r>
              <a:rPr sz="1050" spc="-35" dirty="0">
                <a:latin typeface="Times New Roman"/>
                <a:cs typeface="Times New Roman"/>
              </a:rPr>
              <a:t> </a:t>
            </a:r>
            <a:r>
              <a:rPr sz="1050" spc="-5" dirty="0">
                <a:latin typeface="Times New Roman"/>
                <a:cs typeface="Times New Roman"/>
              </a:rPr>
              <a:t>involved</a:t>
            </a:r>
            <a:r>
              <a:rPr sz="1050" spc="-15" dirty="0">
                <a:latin typeface="Times New Roman"/>
                <a:cs typeface="Times New Roman"/>
              </a:rPr>
              <a:t> </a:t>
            </a:r>
            <a:r>
              <a:rPr sz="1050" spc="-5" dirty="0">
                <a:latin typeface="Times New Roman"/>
                <a:cs typeface="Times New Roman"/>
              </a:rPr>
              <a:t>in</a:t>
            </a:r>
            <a:r>
              <a:rPr sz="1050" spc="-15" dirty="0">
                <a:latin typeface="Times New Roman"/>
                <a:cs typeface="Times New Roman"/>
              </a:rPr>
              <a:t> </a:t>
            </a:r>
            <a:r>
              <a:rPr sz="1050" dirty="0">
                <a:latin typeface="Times New Roman"/>
                <a:cs typeface="Times New Roman"/>
              </a:rPr>
              <a:t>and</a:t>
            </a:r>
            <a:r>
              <a:rPr sz="1050" spc="-15" dirty="0">
                <a:latin typeface="Times New Roman"/>
                <a:cs typeface="Times New Roman"/>
              </a:rPr>
              <a:t> </a:t>
            </a:r>
            <a:r>
              <a:rPr sz="1050" spc="-5" dirty="0">
                <a:latin typeface="Times New Roman"/>
                <a:cs typeface="Times New Roman"/>
              </a:rPr>
              <a:t>progress</a:t>
            </a:r>
            <a:r>
              <a:rPr sz="1050" spc="-20" dirty="0">
                <a:latin typeface="Times New Roman"/>
                <a:cs typeface="Times New Roman"/>
              </a:rPr>
              <a:t> </a:t>
            </a:r>
            <a:r>
              <a:rPr sz="1050" spc="-5" dirty="0">
                <a:latin typeface="Times New Roman"/>
                <a:cs typeface="Times New Roman"/>
              </a:rPr>
              <a:t>appropriately</a:t>
            </a:r>
            <a:r>
              <a:rPr sz="1050" spc="-45" dirty="0">
                <a:latin typeface="Times New Roman"/>
                <a:cs typeface="Times New Roman"/>
              </a:rPr>
              <a:t> </a:t>
            </a:r>
            <a:r>
              <a:rPr sz="1050" spc="-5" dirty="0">
                <a:latin typeface="Times New Roman"/>
                <a:cs typeface="Times New Roman"/>
              </a:rPr>
              <a:t>in the</a:t>
            </a:r>
            <a:r>
              <a:rPr sz="1050" spc="-15" dirty="0">
                <a:latin typeface="Times New Roman"/>
                <a:cs typeface="Times New Roman"/>
              </a:rPr>
              <a:t> </a:t>
            </a:r>
            <a:r>
              <a:rPr sz="1050" spc="-5" dirty="0">
                <a:latin typeface="Times New Roman"/>
                <a:cs typeface="Times New Roman"/>
              </a:rPr>
              <a:t>required  curriculum</a:t>
            </a:r>
            <a:r>
              <a:rPr sz="1050" spc="-45" dirty="0">
                <a:latin typeface="Times New Roman"/>
                <a:cs typeface="Times New Roman"/>
              </a:rPr>
              <a:t> </a:t>
            </a:r>
            <a:r>
              <a:rPr sz="1050" dirty="0">
                <a:latin typeface="Times New Roman"/>
                <a:cs typeface="Times New Roman"/>
              </a:rPr>
              <a:t>or</a:t>
            </a:r>
            <a:r>
              <a:rPr sz="1050" spc="-30" dirty="0">
                <a:latin typeface="Times New Roman"/>
                <a:cs typeface="Times New Roman"/>
              </a:rPr>
              <a:t> </a:t>
            </a:r>
            <a:r>
              <a:rPr sz="1050" dirty="0">
                <a:latin typeface="Times New Roman"/>
                <a:cs typeface="Times New Roman"/>
              </a:rPr>
              <a:t>any</a:t>
            </a:r>
            <a:r>
              <a:rPr sz="1050" spc="-50" dirty="0">
                <a:latin typeface="Times New Roman"/>
                <a:cs typeface="Times New Roman"/>
              </a:rPr>
              <a:t> </a:t>
            </a:r>
            <a:r>
              <a:rPr sz="1050" spc="-5" dirty="0">
                <a:latin typeface="Times New Roman"/>
                <a:cs typeface="Times New Roman"/>
              </a:rPr>
              <a:t>applicable</a:t>
            </a:r>
            <a:r>
              <a:rPr sz="1050" spc="-10" dirty="0">
                <a:latin typeface="Times New Roman"/>
                <a:cs typeface="Times New Roman"/>
              </a:rPr>
              <a:t> </a:t>
            </a:r>
            <a:r>
              <a:rPr sz="1050" spc="-5" dirty="0">
                <a:latin typeface="Times New Roman"/>
                <a:cs typeface="Times New Roman"/>
              </a:rPr>
              <a:t>individualized</a:t>
            </a:r>
            <a:r>
              <a:rPr sz="1050" spc="-25" dirty="0">
                <a:latin typeface="Times New Roman"/>
                <a:cs typeface="Times New Roman"/>
              </a:rPr>
              <a:t> </a:t>
            </a:r>
            <a:r>
              <a:rPr sz="1050" spc="-5" dirty="0">
                <a:latin typeface="Times New Roman"/>
                <a:cs typeface="Times New Roman"/>
              </a:rPr>
              <a:t>education</a:t>
            </a:r>
            <a:r>
              <a:rPr sz="1050" spc="-25" dirty="0">
                <a:latin typeface="Times New Roman"/>
                <a:cs typeface="Times New Roman"/>
              </a:rPr>
              <a:t> </a:t>
            </a:r>
            <a:r>
              <a:rPr sz="1050" spc="-5" dirty="0">
                <a:latin typeface="Times New Roman"/>
                <a:cs typeface="Times New Roman"/>
              </a:rPr>
              <a:t>program</a:t>
            </a:r>
            <a:r>
              <a:rPr sz="1050" spc="-45" dirty="0">
                <a:latin typeface="Times New Roman"/>
                <a:cs typeface="Times New Roman"/>
              </a:rPr>
              <a:t> </a:t>
            </a:r>
            <a:r>
              <a:rPr sz="1050" spc="-5" dirty="0">
                <a:latin typeface="Times New Roman"/>
                <a:cs typeface="Times New Roman"/>
              </a:rPr>
              <a:t>(IEP)</a:t>
            </a:r>
            <a:r>
              <a:rPr sz="1050" spc="-30" dirty="0">
                <a:latin typeface="Times New Roman"/>
                <a:cs typeface="Times New Roman"/>
              </a:rPr>
              <a:t> </a:t>
            </a:r>
            <a:r>
              <a:rPr sz="1050" spc="-5" dirty="0">
                <a:latin typeface="Times New Roman"/>
                <a:cs typeface="Times New Roman"/>
              </a:rPr>
              <a:t>goals,</a:t>
            </a:r>
            <a:r>
              <a:rPr sz="1050" spc="-25" dirty="0">
                <a:latin typeface="Times New Roman"/>
                <a:cs typeface="Times New Roman"/>
              </a:rPr>
              <a:t> </a:t>
            </a:r>
            <a:r>
              <a:rPr sz="1050" spc="-5" dirty="0">
                <a:latin typeface="Times New Roman"/>
                <a:cs typeface="Times New Roman"/>
              </a:rPr>
              <a:t>including</a:t>
            </a:r>
            <a:r>
              <a:rPr sz="1050" spc="-25" dirty="0">
                <a:latin typeface="Times New Roman"/>
                <a:cs typeface="Times New Roman"/>
              </a:rPr>
              <a:t> </a:t>
            </a:r>
            <a:r>
              <a:rPr sz="1050" spc="-5" dirty="0">
                <a:latin typeface="Times New Roman"/>
                <a:cs typeface="Times New Roman"/>
              </a:rPr>
              <a:t>isolation</a:t>
            </a:r>
            <a:r>
              <a:rPr sz="1050" spc="-25" dirty="0">
                <a:latin typeface="Times New Roman"/>
                <a:cs typeface="Times New Roman"/>
              </a:rPr>
              <a:t> </a:t>
            </a:r>
            <a:r>
              <a:rPr sz="1050" spc="-5" dirty="0">
                <a:latin typeface="Times New Roman"/>
                <a:cs typeface="Times New Roman"/>
              </a:rPr>
              <a:t>the</a:t>
            </a:r>
            <a:r>
              <a:rPr sz="1050" spc="-30" dirty="0">
                <a:latin typeface="Times New Roman"/>
                <a:cs typeface="Times New Roman"/>
              </a:rPr>
              <a:t> </a:t>
            </a:r>
            <a:r>
              <a:rPr sz="1050" spc="-5" dirty="0">
                <a:latin typeface="Times New Roman"/>
                <a:cs typeface="Times New Roman"/>
              </a:rPr>
              <a:t>student</a:t>
            </a:r>
            <a:r>
              <a:rPr sz="1050" spc="-30" dirty="0">
                <a:latin typeface="Times New Roman"/>
                <a:cs typeface="Times New Roman"/>
              </a:rPr>
              <a:t> </a:t>
            </a:r>
            <a:r>
              <a:rPr sz="1050" dirty="0">
                <a:latin typeface="Times New Roman"/>
                <a:cs typeface="Times New Roman"/>
              </a:rPr>
              <a:t>by</a:t>
            </a:r>
            <a:r>
              <a:rPr sz="1050" spc="-40" dirty="0">
                <a:latin typeface="Times New Roman"/>
                <a:cs typeface="Times New Roman"/>
              </a:rPr>
              <a:t> </a:t>
            </a:r>
            <a:r>
              <a:rPr sz="1050" spc="-5" dirty="0">
                <a:latin typeface="Times New Roman"/>
                <a:cs typeface="Times New Roman"/>
              </a:rPr>
              <a:t>the</a:t>
            </a:r>
            <a:r>
              <a:rPr sz="1050" spc="-30" dirty="0">
                <a:latin typeface="Times New Roman"/>
                <a:cs typeface="Times New Roman"/>
              </a:rPr>
              <a:t> </a:t>
            </a:r>
            <a:r>
              <a:rPr sz="1050" dirty="0">
                <a:latin typeface="Times New Roman"/>
                <a:cs typeface="Times New Roman"/>
              </a:rPr>
              <a:t>use</a:t>
            </a:r>
            <a:r>
              <a:rPr sz="1050" spc="-30" dirty="0">
                <a:latin typeface="Times New Roman"/>
                <a:cs typeface="Times New Roman"/>
              </a:rPr>
              <a:t> </a:t>
            </a:r>
            <a:r>
              <a:rPr sz="1050" dirty="0">
                <a:latin typeface="Times New Roman"/>
                <a:cs typeface="Times New Roman"/>
              </a:rPr>
              <a:t>of</a:t>
            </a:r>
            <a:r>
              <a:rPr sz="1050" spc="-30" dirty="0">
                <a:latin typeface="Times New Roman"/>
                <a:cs typeface="Times New Roman"/>
              </a:rPr>
              <a:t> </a:t>
            </a:r>
            <a:r>
              <a:rPr sz="1050" spc="-5" dirty="0">
                <a:latin typeface="Times New Roman"/>
                <a:cs typeface="Times New Roman"/>
              </a:rPr>
              <a:t>physical  barriers.</a:t>
            </a:r>
            <a:endParaRPr sz="1050">
              <a:latin typeface="Times New Roman"/>
              <a:cs typeface="Times New Roman"/>
            </a:endParaRPr>
          </a:p>
          <a:p>
            <a:pPr marL="394970" marR="8890" indent="-228600">
              <a:lnSpc>
                <a:spcPts val="1200"/>
              </a:lnSpc>
              <a:spcBef>
                <a:spcPts val="45"/>
              </a:spcBef>
              <a:buChar char="•"/>
              <a:tabLst>
                <a:tab pos="394970" algn="l"/>
                <a:tab pos="395605" algn="l"/>
              </a:tabLst>
            </a:pPr>
            <a:r>
              <a:rPr sz="1050" spc="-5" dirty="0">
                <a:latin typeface="Times New Roman"/>
                <a:cs typeface="Times New Roman"/>
              </a:rPr>
              <a:t>Depriving the student </a:t>
            </a:r>
            <a:r>
              <a:rPr sz="1050" dirty="0">
                <a:latin typeface="Times New Roman"/>
                <a:cs typeface="Times New Roman"/>
              </a:rPr>
              <a:t>of </a:t>
            </a:r>
            <a:r>
              <a:rPr sz="1050" spc="-5" dirty="0">
                <a:latin typeface="Times New Roman"/>
                <a:cs typeface="Times New Roman"/>
              </a:rPr>
              <a:t>one </a:t>
            </a:r>
            <a:r>
              <a:rPr sz="1050" dirty="0">
                <a:latin typeface="Times New Roman"/>
                <a:cs typeface="Times New Roman"/>
              </a:rPr>
              <a:t>or </a:t>
            </a:r>
            <a:r>
              <a:rPr sz="1050" spc="-5" dirty="0">
                <a:latin typeface="Times New Roman"/>
                <a:cs typeface="Times New Roman"/>
              </a:rPr>
              <a:t>more </a:t>
            </a:r>
            <a:r>
              <a:rPr sz="1050" dirty="0">
                <a:latin typeface="Times New Roman"/>
                <a:cs typeface="Times New Roman"/>
              </a:rPr>
              <a:t>of </a:t>
            </a:r>
            <a:r>
              <a:rPr sz="1050" spc="-5" dirty="0">
                <a:latin typeface="Times New Roman"/>
                <a:cs typeface="Times New Roman"/>
              </a:rPr>
              <a:t>the student’s senses, unless the technique </a:t>
            </a:r>
            <a:r>
              <a:rPr sz="1050" dirty="0">
                <a:latin typeface="Times New Roman"/>
                <a:cs typeface="Times New Roman"/>
              </a:rPr>
              <a:t>does not </a:t>
            </a:r>
            <a:r>
              <a:rPr sz="1050" spc="-5" dirty="0">
                <a:latin typeface="Times New Roman"/>
                <a:cs typeface="Times New Roman"/>
              </a:rPr>
              <a:t>cause the student discomfort </a:t>
            </a:r>
            <a:r>
              <a:rPr sz="1050" dirty="0">
                <a:latin typeface="Times New Roman"/>
                <a:cs typeface="Times New Roman"/>
              </a:rPr>
              <a:t>or  </a:t>
            </a:r>
            <a:r>
              <a:rPr sz="1050" spc="-5" dirty="0">
                <a:latin typeface="Times New Roman"/>
                <a:cs typeface="Times New Roman"/>
              </a:rPr>
              <a:t>complies with the student’s IEP </a:t>
            </a:r>
            <a:r>
              <a:rPr sz="1050" dirty="0">
                <a:latin typeface="Times New Roman"/>
                <a:cs typeface="Times New Roman"/>
              </a:rPr>
              <a:t>or </a:t>
            </a:r>
            <a:r>
              <a:rPr sz="1050" spc="-5" dirty="0">
                <a:latin typeface="Times New Roman"/>
                <a:cs typeface="Times New Roman"/>
              </a:rPr>
              <a:t>behavior intervention plan</a:t>
            </a:r>
            <a:r>
              <a:rPr sz="1050" spc="30" dirty="0">
                <a:latin typeface="Times New Roman"/>
                <a:cs typeface="Times New Roman"/>
              </a:rPr>
              <a:t> </a:t>
            </a:r>
            <a:r>
              <a:rPr sz="1050" spc="-5" dirty="0">
                <a:latin typeface="Times New Roman"/>
                <a:cs typeface="Times New Roman"/>
              </a:rPr>
              <a:t>(BIP).</a:t>
            </a:r>
            <a:endParaRPr sz="1050">
              <a:latin typeface="Times New Roman"/>
              <a:cs typeface="Times New Roman"/>
            </a:endParaRPr>
          </a:p>
          <a:p>
            <a:pPr marL="26034">
              <a:lnSpc>
                <a:spcPts val="1230"/>
              </a:lnSpc>
            </a:pPr>
            <a:r>
              <a:rPr sz="1100" b="1" spc="-5" dirty="0">
                <a:latin typeface="Times New Roman"/>
                <a:cs typeface="Times New Roman"/>
              </a:rPr>
              <a:t>Notification</a:t>
            </a:r>
            <a:endParaRPr sz="1100">
              <a:latin typeface="Times New Roman"/>
              <a:cs typeface="Times New Roman"/>
            </a:endParaRPr>
          </a:p>
          <a:p>
            <a:pPr marL="12700" marR="68580" indent="182245">
              <a:lnSpc>
                <a:spcPts val="1200"/>
              </a:lnSpc>
              <a:spcBef>
                <a:spcPts val="55"/>
              </a:spcBef>
            </a:pPr>
            <a:r>
              <a:rPr sz="1050" dirty="0">
                <a:latin typeface="Times New Roman"/>
                <a:cs typeface="Times New Roman"/>
              </a:rPr>
              <a:t>The </a:t>
            </a:r>
            <a:r>
              <a:rPr sz="1050" spc="-15" dirty="0">
                <a:latin typeface="Times New Roman"/>
                <a:cs typeface="Times New Roman"/>
              </a:rPr>
              <a:t>campus behavior </a:t>
            </a:r>
            <a:r>
              <a:rPr sz="1050" spc="-5" dirty="0">
                <a:latin typeface="Times New Roman"/>
                <a:cs typeface="Times New Roman"/>
              </a:rPr>
              <a:t>coordinator </a:t>
            </a:r>
            <a:r>
              <a:rPr sz="1050" dirty="0">
                <a:latin typeface="Times New Roman"/>
                <a:cs typeface="Times New Roman"/>
              </a:rPr>
              <a:t>or </a:t>
            </a:r>
            <a:r>
              <a:rPr sz="1050" spc="-25" dirty="0">
                <a:latin typeface="Times New Roman"/>
                <a:cs typeface="Times New Roman"/>
              </a:rPr>
              <a:t>appropriate </a:t>
            </a:r>
            <a:r>
              <a:rPr sz="1050" spc="-15" dirty="0">
                <a:latin typeface="Times New Roman"/>
                <a:cs typeface="Times New Roman"/>
              </a:rPr>
              <a:t>administrator </a:t>
            </a:r>
            <a:r>
              <a:rPr sz="1050" spc="-5" dirty="0">
                <a:latin typeface="Times New Roman"/>
                <a:cs typeface="Times New Roman"/>
              </a:rPr>
              <a:t>shall </a:t>
            </a:r>
            <a:r>
              <a:rPr sz="1050" spc="15" dirty="0">
                <a:latin typeface="Times New Roman"/>
                <a:cs typeface="Times New Roman"/>
              </a:rPr>
              <a:t>promptly </a:t>
            </a:r>
            <a:r>
              <a:rPr sz="1050" spc="-5" dirty="0">
                <a:latin typeface="Times New Roman"/>
                <a:cs typeface="Times New Roman"/>
              </a:rPr>
              <a:t>notify </a:t>
            </a:r>
            <a:r>
              <a:rPr sz="1050" dirty="0">
                <a:latin typeface="Times New Roman"/>
                <a:cs typeface="Times New Roman"/>
              </a:rPr>
              <a:t>a </a:t>
            </a:r>
            <a:r>
              <a:rPr sz="1050" spc="-5" dirty="0">
                <a:latin typeface="Times New Roman"/>
                <a:cs typeface="Times New Roman"/>
              </a:rPr>
              <a:t>student’s </a:t>
            </a:r>
            <a:r>
              <a:rPr sz="1050" dirty="0">
                <a:latin typeface="Times New Roman"/>
                <a:cs typeface="Times New Roman"/>
              </a:rPr>
              <a:t>parent by phone or </a:t>
            </a:r>
            <a:r>
              <a:rPr sz="1050" spc="-5" dirty="0">
                <a:latin typeface="Times New Roman"/>
                <a:cs typeface="Times New Roman"/>
              </a:rPr>
              <a:t>in </a:t>
            </a:r>
            <a:r>
              <a:rPr sz="1050" dirty="0">
                <a:latin typeface="Times New Roman"/>
                <a:cs typeface="Times New Roman"/>
              </a:rPr>
              <a:t>person of </a:t>
            </a:r>
            <a:r>
              <a:rPr sz="1050" spc="-5" dirty="0">
                <a:latin typeface="Times New Roman"/>
                <a:cs typeface="Times New Roman"/>
              </a:rPr>
              <a:t>any  </a:t>
            </a:r>
            <a:r>
              <a:rPr sz="1050" spc="-20" dirty="0">
                <a:latin typeface="Times New Roman"/>
                <a:cs typeface="Times New Roman"/>
              </a:rPr>
              <a:t>violation</a:t>
            </a:r>
            <a:r>
              <a:rPr sz="1050" spc="55" dirty="0">
                <a:latin typeface="Times New Roman"/>
                <a:cs typeface="Times New Roman"/>
              </a:rPr>
              <a:t> </a:t>
            </a:r>
            <a:r>
              <a:rPr sz="1050" spc="-5" dirty="0">
                <a:latin typeface="Times New Roman"/>
                <a:cs typeface="Times New Roman"/>
              </a:rPr>
              <a:t>that</a:t>
            </a:r>
            <a:r>
              <a:rPr sz="1050" spc="105" dirty="0">
                <a:latin typeface="Times New Roman"/>
                <a:cs typeface="Times New Roman"/>
              </a:rPr>
              <a:t> </a:t>
            </a:r>
            <a:r>
              <a:rPr sz="1050" spc="-5" dirty="0">
                <a:latin typeface="Times New Roman"/>
                <a:cs typeface="Times New Roman"/>
              </a:rPr>
              <a:t>may</a:t>
            </a:r>
            <a:r>
              <a:rPr sz="1050" spc="90" dirty="0">
                <a:latin typeface="Times New Roman"/>
                <a:cs typeface="Times New Roman"/>
              </a:rPr>
              <a:t> </a:t>
            </a:r>
            <a:r>
              <a:rPr sz="1050" spc="-5" dirty="0">
                <a:latin typeface="Times New Roman"/>
                <a:cs typeface="Times New Roman"/>
              </a:rPr>
              <a:t>result</a:t>
            </a:r>
            <a:r>
              <a:rPr sz="1050" spc="105" dirty="0">
                <a:latin typeface="Times New Roman"/>
                <a:cs typeface="Times New Roman"/>
              </a:rPr>
              <a:t> </a:t>
            </a:r>
            <a:r>
              <a:rPr sz="1050" spc="-5" dirty="0">
                <a:latin typeface="Times New Roman"/>
                <a:cs typeface="Times New Roman"/>
              </a:rPr>
              <a:t>in</a:t>
            </a:r>
            <a:r>
              <a:rPr sz="1050" spc="114" dirty="0">
                <a:latin typeface="Times New Roman"/>
                <a:cs typeface="Times New Roman"/>
              </a:rPr>
              <a:t> </a:t>
            </a:r>
            <a:r>
              <a:rPr sz="1050" spc="50" dirty="0">
                <a:latin typeface="Times New Roman"/>
                <a:cs typeface="Times New Roman"/>
              </a:rPr>
              <a:t>in-school</a:t>
            </a:r>
            <a:r>
              <a:rPr sz="1050" spc="260" dirty="0">
                <a:latin typeface="Times New Roman"/>
                <a:cs typeface="Times New Roman"/>
              </a:rPr>
              <a:t> </a:t>
            </a:r>
            <a:r>
              <a:rPr sz="1050" spc="50" dirty="0">
                <a:latin typeface="Times New Roman"/>
                <a:cs typeface="Times New Roman"/>
              </a:rPr>
              <a:t>suspension</a:t>
            </a:r>
            <a:r>
              <a:rPr sz="1050" spc="250" dirty="0">
                <a:latin typeface="Times New Roman"/>
                <a:cs typeface="Times New Roman"/>
              </a:rPr>
              <a:t> </a:t>
            </a:r>
            <a:r>
              <a:rPr sz="1050" spc="15" dirty="0">
                <a:latin typeface="Times New Roman"/>
                <a:cs typeface="Times New Roman"/>
              </a:rPr>
              <a:t>or</a:t>
            </a:r>
            <a:r>
              <a:rPr sz="1050" spc="200" dirty="0">
                <a:latin typeface="Times New Roman"/>
                <a:cs typeface="Times New Roman"/>
              </a:rPr>
              <a:t> </a:t>
            </a:r>
            <a:r>
              <a:rPr sz="1050" spc="-5" dirty="0">
                <a:latin typeface="Times New Roman"/>
                <a:cs typeface="Times New Roman"/>
              </a:rPr>
              <a:t>out-of-school</a:t>
            </a:r>
            <a:r>
              <a:rPr sz="1050" spc="100" dirty="0">
                <a:latin typeface="Times New Roman"/>
                <a:cs typeface="Times New Roman"/>
              </a:rPr>
              <a:t> </a:t>
            </a:r>
            <a:r>
              <a:rPr sz="1050" spc="-5" dirty="0">
                <a:latin typeface="Times New Roman"/>
                <a:cs typeface="Times New Roman"/>
              </a:rPr>
              <a:t>suspension,</a:t>
            </a:r>
            <a:r>
              <a:rPr sz="1050" spc="100" dirty="0">
                <a:latin typeface="Times New Roman"/>
                <a:cs typeface="Times New Roman"/>
              </a:rPr>
              <a:t> </a:t>
            </a:r>
            <a:r>
              <a:rPr sz="1050" dirty="0">
                <a:latin typeface="Times New Roman"/>
                <a:cs typeface="Times New Roman"/>
              </a:rPr>
              <a:t>and</a:t>
            </a:r>
            <a:r>
              <a:rPr sz="1050" spc="90" dirty="0">
                <a:latin typeface="Times New Roman"/>
                <a:cs typeface="Times New Roman"/>
              </a:rPr>
              <a:t> </a:t>
            </a:r>
            <a:r>
              <a:rPr sz="1050" spc="-20" dirty="0">
                <a:latin typeface="Times New Roman"/>
                <a:cs typeface="Times New Roman"/>
              </a:rPr>
              <a:t>placement</a:t>
            </a:r>
            <a:r>
              <a:rPr sz="1050" spc="50" dirty="0">
                <a:latin typeface="Times New Roman"/>
                <a:cs typeface="Times New Roman"/>
              </a:rPr>
              <a:t> </a:t>
            </a:r>
            <a:r>
              <a:rPr sz="1050" spc="-5" dirty="0">
                <a:latin typeface="Times New Roman"/>
                <a:cs typeface="Times New Roman"/>
              </a:rPr>
              <a:t>in</a:t>
            </a:r>
            <a:r>
              <a:rPr sz="1050" spc="100" dirty="0">
                <a:latin typeface="Times New Roman"/>
                <a:cs typeface="Times New Roman"/>
              </a:rPr>
              <a:t> </a:t>
            </a:r>
            <a:r>
              <a:rPr sz="1050" dirty="0">
                <a:latin typeface="Times New Roman"/>
                <a:cs typeface="Times New Roman"/>
              </a:rPr>
              <a:t>a</a:t>
            </a:r>
            <a:r>
              <a:rPr sz="1050" spc="100" dirty="0">
                <a:latin typeface="Times New Roman"/>
                <a:cs typeface="Times New Roman"/>
              </a:rPr>
              <a:t> </a:t>
            </a:r>
            <a:r>
              <a:rPr sz="1050" dirty="0">
                <a:latin typeface="Times New Roman"/>
                <a:cs typeface="Times New Roman"/>
              </a:rPr>
              <a:t>DAEP</a:t>
            </a:r>
            <a:r>
              <a:rPr sz="1050" spc="100" dirty="0">
                <a:latin typeface="Times New Roman"/>
                <a:cs typeface="Times New Roman"/>
              </a:rPr>
              <a:t> </a:t>
            </a:r>
            <a:r>
              <a:rPr sz="1050" spc="-5" dirty="0">
                <a:latin typeface="Times New Roman"/>
                <a:cs typeface="Times New Roman"/>
              </a:rPr>
              <a:t>(BAC</a:t>
            </a:r>
            <a:r>
              <a:rPr sz="1050" spc="105" dirty="0">
                <a:latin typeface="Times New Roman"/>
                <a:cs typeface="Times New Roman"/>
              </a:rPr>
              <a:t> </a:t>
            </a:r>
            <a:r>
              <a:rPr sz="1050" dirty="0">
                <a:latin typeface="Times New Roman"/>
                <a:cs typeface="Times New Roman"/>
              </a:rPr>
              <a:t>or</a:t>
            </a:r>
            <a:r>
              <a:rPr sz="1050" spc="100" dirty="0">
                <a:latin typeface="Times New Roman"/>
                <a:cs typeface="Times New Roman"/>
              </a:rPr>
              <a:t> </a:t>
            </a:r>
            <a:r>
              <a:rPr sz="1050" spc="-5" dirty="0">
                <a:latin typeface="Times New Roman"/>
                <a:cs typeface="Times New Roman"/>
              </a:rPr>
              <a:t>JJAEP).</a:t>
            </a:r>
            <a:r>
              <a:rPr sz="1050" spc="100" dirty="0">
                <a:latin typeface="Times New Roman"/>
                <a:cs typeface="Times New Roman"/>
              </a:rPr>
              <a:t> </a:t>
            </a:r>
            <a:r>
              <a:rPr sz="1050" spc="-5" dirty="0">
                <a:latin typeface="Times New Roman"/>
                <a:cs typeface="Times New Roman"/>
              </a:rPr>
              <a:t>The</a:t>
            </a:r>
            <a:endParaRPr sz="1050">
              <a:latin typeface="Times New Roman"/>
              <a:cs typeface="Times New Roman"/>
            </a:endParaRPr>
          </a:p>
        </p:txBody>
      </p:sp>
      <p:sp>
        <p:nvSpPr>
          <p:cNvPr id="30" name="object 30"/>
          <p:cNvSpPr txBox="1"/>
          <p:nvPr/>
        </p:nvSpPr>
        <p:spPr>
          <a:xfrm>
            <a:off x="302719" y="9542130"/>
            <a:ext cx="7150734" cy="410209"/>
          </a:xfrm>
          <a:prstGeom prst="rect">
            <a:avLst/>
          </a:prstGeom>
        </p:spPr>
        <p:txBody>
          <a:bodyPr vert="horz" wrap="square" lIns="0" tIns="0" rIns="0" bIns="0" rtlCol="0">
            <a:spAutoFit/>
          </a:bodyPr>
          <a:lstStyle/>
          <a:p>
            <a:pPr algn="ctr">
              <a:lnSpc>
                <a:spcPts val="1250"/>
              </a:lnSpc>
            </a:pPr>
            <a:r>
              <a:rPr sz="1050" spc="-15" dirty="0">
                <a:latin typeface="Times New Roman"/>
                <a:cs typeface="Times New Roman"/>
              </a:rPr>
              <a:t>campus</a:t>
            </a:r>
            <a:r>
              <a:rPr sz="1050" dirty="0">
                <a:latin typeface="Times New Roman"/>
                <a:cs typeface="Times New Roman"/>
              </a:rPr>
              <a:t> </a:t>
            </a:r>
            <a:r>
              <a:rPr sz="1050" spc="-15" dirty="0">
                <a:latin typeface="Times New Roman"/>
                <a:cs typeface="Times New Roman"/>
              </a:rPr>
              <a:t>behavior</a:t>
            </a:r>
            <a:r>
              <a:rPr sz="1050" spc="5" dirty="0">
                <a:latin typeface="Times New Roman"/>
                <a:cs typeface="Times New Roman"/>
              </a:rPr>
              <a:t> </a:t>
            </a:r>
            <a:r>
              <a:rPr sz="1050" spc="-5" dirty="0">
                <a:latin typeface="Times New Roman"/>
                <a:cs typeface="Times New Roman"/>
              </a:rPr>
              <a:t>coordinator</a:t>
            </a:r>
            <a:r>
              <a:rPr sz="1050" spc="50" dirty="0">
                <a:latin typeface="Times New Roman"/>
                <a:cs typeface="Times New Roman"/>
              </a:rPr>
              <a:t> </a:t>
            </a:r>
            <a:r>
              <a:rPr sz="1050" dirty="0">
                <a:latin typeface="Times New Roman"/>
                <a:cs typeface="Times New Roman"/>
              </a:rPr>
              <a:t>or</a:t>
            </a:r>
            <a:r>
              <a:rPr sz="1050" spc="50" dirty="0">
                <a:latin typeface="Times New Roman"/>
                <a:cs typeface="Times New Roman"/>
              </a:rPr>
              <a:t> </a:t>
            </a:r>
            <a:r>
              <a:rPr sz="1050" spc="-5" dirty="0">
                <a:latin typeface="Times New Roman"/>
                <a:cs typeface="Times New Roman"/>
              </a:rPr>
              <a:t>appropriate</a:t>
            </a:r>
            <a:r>
              <a:rPr sz="1050" spc="50" dirty="0">
                <a:latin typeface="Times New Roman"/>
                <a:cs typeface="Times New Roman"/>
              </a:rPr>
              <a:t> </a:t>
            </a:r>
            <a:r>
              <a:rPr sz="1050" spc="-5" dirty="0">
                <a:latin typeface="Times New Roman"/>
                <a:cs typeface="Times New Roman"/>
              </a:rPr>
              <a:t>administrator</a:t>
            </a:r>
            <a:r>
              <a:rPr sz="1050" spc="55" dirty="0">
                <a:latin typeface="Times New Roman"/>
                <a:cs typeface="Times New Roman"/>
              </a:rPr>
              <a:t> </a:t>
            </a:r>
            <a:r>
              <a:rPr sz="1050" spc="-5" dirty="0">
                <a:latin typeface="Times New Roman"/>
                <a:cs typeface="Times New Roman"/>
              </a:rPr>
              <a:t>shall</a:t>
            </a:r>
            <a:r>
              <a:rPr sz="1050" spc="40" dirty="0">
                <a:latin typeface="Times New Roman"/>
                <a:cs typeface="Times New Roman"/>
              </a:rPr>
              <a:t> </a:t>
            </a:r>
            <a:r>
              <a:rPr sz="1050" spc="-5" dirty="0">
                <a:latin typeface="Times New Roman"/>
                <a:cs typeface="Times New Roman"/>
              </a:rPr>
              <a:t>also</a:t>
            </a:r>
            <a:r>
              <a:rPr sz="1050" spc="50" dirty="0">
                <a:latin typeface="Times New Roman"/>
                <a:cs typeface="Times New Roman"/>
              </a:rPr>
              <a:t> </a:t>
            </a:r>
            <a:r>
              <a:rPr sz="1050" spc="-5" dirty="0">
                <a:latin typeface="Times New Roman"/>
                <a:cs typeface="Times New Roman"/>
              </a:rPr>
              <a:t>notify</a:t>
            </a:r>
            <a:r>
              <a:rPr sz="1050" spc="25" dirty="0">
                <a:latin typeface="Times New Roman"/>
                <a:cs typeface="Times New Roman"/>
              </a:rPr>
              <a:t> </a:t>
            </a:r>
            <a:r>
              <a:rPr sz="1050" dirty="0">
                <a:latin typeface="Times New Roman"/>
                <a:cs typeface="Times New Roman"/>
              </a:rPr>
              <a:t>a</a:t>
            </a:r>
            <a:r>
              <a:rPr sz="1050" spc="50" dirty="0">
                <a:latin typeface="Times New Roman"/>
                <a:cs typeface="Times New Roman"/>
              </a:rPr>
              <a:t> </a:t>
            </a:r>
            <a:r>
              <a:rPr sz="1050" spc="-5" dirty="0">
                <a:latin typeface="Times New Roman"/>
                <a:cs typeface="Times New Roman"/>
              </a:rPr>
              <a:t>student’s</a:t>
            </a:r>
            <a:r>
              <a:rPr sz="1050" spc="30" dirty="0">
                <a:latin typeface="Times New Roman"/>
                <a:cs typeface="Times New Roman"/>
              </a:rPr>
              <a:t> </a:t>
            </a:r>
            <a:r>
              <a:rPr sz="1050" dirty="0">
                <a:latin typeface="Times New Roman"/>
                <a:cs typeface="Times New Roman"/>
              </a:rPr>
              <a:t>parent</a:t>
            </a:r>
            <a:r>
              <a:rPr sz="1050" spc="40" dirty="0">
                <a:latin typeface="Times New Roman"/>
                <a:cs typeface="Times New Roman"/>
              </a:rPr>
              <a:t> </a:t>
            </a:r>
            <a:r>
              <a:rPr sz="1050" spc="-5" dirty="0">
                <a:latin typeface="Times New Roman"/>
                <a:cs typeface="Times New Roman"/>
              </a:rPr>
              <a:t>if</a:t>
            </a:r>
            <a:r>
              <a:rPr sz="1050" spc="50" dirty="0">
                <a:latin typeface="Times New Roman"/>
                <a:cs typeface="Times New Roman"/>
              </a:rPr>
              <a:t> </a:t>
            </a:r>
            <a:r>
              <a:rPr sz="1050" spc="-5" dirty="0">
                <a:latin typeface="Times New Roman"/>
                <a:cs typeface="Times New Roman"/>
              </a:rPr>
              <a:t>the</a:t>
            </a:r>
            <a:r>
              <a:rPr sz="1050" spc="50" dirty="0">
                <a:latin typeface="Times New Roman"/>
                <a:cs typeface="Times New Roman"/>
              </a:rPr>
              <a:t> </a:t>
            </a:r>
            <a:r>
              <a:rPr sz="1050" spc="-5" dirty="0">
                <a:latin typeface="Times New Roman"/>
                <a:cs typeface="Times New Roman"/>
              </a:rPr>
              <a:t>student</a:t>
            </a:r>
            <a:r>
              <a:rPr sz="1050" spc="40" dirty="0">
                <a:latin typeface="Times New Roman"/>
                <a:cs typeface="Times New Roman"/>
              </a:rPr>
              <a:t> </a:t>
            </a:r>
            <a:r>
              <a:rPr sz="1050" spc="-5" dirty="0">
                <a:latin typeface="Times New Roman"/>
                <a:cs typeface="Times New Roman"/>
              </a:rPr>
              <a:t>is</a:t>
            </a:r>
            <a:r>
              <a:rPr sz="1050" spc="50" dirty="0">
                <a:latin typeface="Times New Roman"/>
                <a:cs typeface="Times New Roman"/>
              </a:rPr>
              <a:t> </a:t>
            </a:r>
            <a:r>
              <a:rPr sz="1050" spc="-5" dirty="0">
                <a:latin typeface="Times New Roman"/>
                <a:cs typeface="Times New Roman"/>
              </a:rPr>
              <a:t>taken</a:t>
            </a:r>
            <a:r>
              <a:rPr sz="1050" spc="35" dirty="0">
                <a:latin typeface="Times New Roman"/>
                <a:cs typeface="Times New Roman"/>
              </a:rPr>
              <a:t> </a:t>
            </a:r>
            <a:r>
              <a:rPr sz="1050" spc="-5" dirty="0">
                <a:latin typeface="Times New Roman"/>
                <a:cs typeface="Times New Roman"/>
              </a:rPr>
              <a:t>into</a:t>
            </a:r>
            <a:r>
              <a:rPr sz="1050" spc="50" dirty="0">
                <a:latin typeface="Times New Roman"/>
                <a:cs typeface="Times New Roman"/>
              </a:rPr>
              <a:t> </a:t>
            </a:r>
            <a:r>
              <a:rPr sz="1050" spc="-20" dirty="0">
                <a:latin typeface="Times New Roman"/>
                <a:cs typeface="Times New Roman"/>
              </a:rPr>
              <a:t>custody </a:t>
            </a:r>
            <a:r>
              <a:rPr sz="1050" spc="0" dirty="0">
                <a:latin typeface="Times New Roman"/>
                <a:cs typeface="Times New Roman"/>
              </a:rPr>
              <a:t>by</a:t>
            </a:r>
            <a:r>
              <a:rPr sz="1050" spc="25" dirty="0">
                <a:latin typeface="Times New Roman"/>
                <a:cs typeface="Times New Roman"/>
              </a:rPr>
              <a:t> </a:t>
            </a:r>
            <a:r>
              <a:rPr sz="1050" dirty="0">
                <a:latin typeface="Times New Roman"/>
                <a:cs typeface="Times New Roman"/>
              </a:rPr>
              <a:t>a</a:t>
            </a:r>
            <a:endParaRPr sz="1050">
              <a:latin typeface="Times New Roman"/>
              <a:cs typeface="Times New Roman"/>
            </a:endParaRPr>
          </a:p>
          <a:p>
            <a:pPr marR="2540" algn="ctr">
              <a:lnSpc>
                <a:spcPct val="100000"/>
              </a:lnSpc>
              <a:spcBef>
                <a:spcPts val="535"/>
              </a:spcBef>
            </a:pPr>
            <a:r>
              <a:rPr sz="1100" dirty="0">
                <a:latin typeface="Times New Roman"/>
                <a:cs typeface="Times New Roman"/>
              </a:rPr>
              <a:t>6</a:t>
            </a:r>
            <a:endParaRPr sz="1100">
              <a:latin typeface="Times New Roman"/>
              <a:cs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2769" y="446963"/>
            <a:ext cx="7258128" cy="6913303"/>
          </a:xfrm>
          <a:prstGeom prst="rect">
            <a:avLst/>
          </a:prstGeom>
        </p:spPr>
        <p:txBody>
          <a:bodyPr vert="horz" wrap="square" lIns="0" tIns="0" rIns="0" bIns="0" rtlCol="0">
            <a:spAutoFit/>
          </a:bodyPr>
          <a:lstStyle/>
          <a:p>
            <a:pPr marL="12700" marR="98425" algn="just">
              <a:lnSpc>
                <a:spcPct val="96000"/>
              </a:lnSpc>
            </a:pPr>
            <a:r>
              <a:rPr sz="1050" spc="-5" dirty="0">
                <a:latin typeface="Times New Roman"/>
                <a:cs typeface="Times New Roman"/>
              </a:rPr>
              <a:t>law </a:t>
            </a:r>
            <a:r>
              <a:rPr sz="1050" spc="-20" dirty="0">
                <a:latin typeface="Times New Roman"/>
                <a:cs typeface="Times New Roman"/>
              </a:rPr>
              <a:t>enforcement </a:t>
            </a:r>
            <a:r>
              <a:rPr sz="1050" spc="-10" dirty="0">
                <a:latin typeface="Times New Roman"/>
                <a:cs typeface="Times New Roman"/>
              </a:rPr>
              <a:t>officer under the disciplinary </a:t>
            </a:r>
            <a:r>
              <a:rPr sz="1050" spc="-5" dirty="0">
                <a:latin typeface="Times New Roman"/>
                <a:cs typeface="Times New Roman"/>
              </a:rPr>
              <a:t>provisions </a:t>
            </a:r>
            <a:r>
              <a:rPr sz="1050" dirty="0">
                <a:latin typeface="Times New Roman"/>
                <a:cs typeface="Times New Roman"/>
              </a:rPr>
              <a:t>of </a:t>
            </a:r>
            <a:r>
              <a:rPr sz="1050" spc="-10" dirty="0">
                <a:latin typeface="Times New Roman"/>
                <a:cs typeface="Times New Roman"/>
              </a:rPr>
              <a:t>the Education </a:t>
            </a:r>
            <a:r>
              <a:rPr sz="1050" spc="-20" dirty="0">
                <a:latin typeface="Times New Roman"/>
                <a:cs typeface="Times New Roman"/>
              </a:rPr>
              <a:t>Code. </a:t>
            </a:r>
            <a:r>
              <a:rPr sz="1050" spc="-5" dirty="0">
                <a:latin typeface="Times New Roman"/>
                <a:cs typeface="Times New Roman"/>
              </a:rPr>
              <a:t>A </a:t>
            </a:r>
            <a:r>
              <a:rPr sz="1050" spc="-15" dirty="0">
                <a:latin typeface="Times New Roman"/>
                <a:cs typeface="Times New Roman"/>
              </a:rPr>
              <a:t>good </a:t>
            </a:r>
            <a:r>
              <a:rPr sz="1050" spc="-20" dirty="0">
                <a:latin typeface="Times New Roman"/>
                <a:cs typeface="Times New Roman"/>
              </a:rPr>
              <a:t>faith </a:t>
            </a:r>
            <a:r>
              <a:rPr sz="1050" spc="-15" dirty="0">
                <a:latin typeface="Times New Roman"/>
                <a:cs typeface="Times New Roman"/>
              </a:rPr>
              <a:t>effort </a:t>
            </a:r>
            <a:r>
              <a:rPr sz="1050" spc="-10" dirty="0">
                <a:latin typeface="Times New Roman"/>
                <a:cs typeface="Times New Roman"/>
              </a:rPr>
              <a:t>shall </a:t>
            </a:r>
            <a:r>
              <a:rPr sz="1050" spc="-5" dirty="0">
                <a:latin typeface="Times New Roman"/>
                <a:cs typeface="Times New Roman"/>
              </a:rPr>
              <a:t>be </a:t>
            </a:r>
            <a:r>
              <a:rPr sz="1050" spc="-20" dirty="0">
                <a:latin typeface="Times New Roman"/>
                <a:cs typeface="Times New Roman"/>
              </a:rPr>
              <a:t>made </a:t>
            </a:r>
            <a:r>
              <a:rPr sz="1050" spc="-5" dirty="0">
                <a:latin typeface="Times New Roman"/>
                <a:cs typeface="Times New Roman"/>
              </a:rPr>
              <a:t>on </a:t>
            </a:r>
            <a:r>
              <a:rPr sz="1050" spc="-10" dirty="0">
                <a:latin typeface="Times New Roman"/>
                <a:cs typeface="Times New Roman"/>
              </a:rPr>
              <a:t>the </a:t>
            </a:r>
            <a:r>
              <a:rPr sz="1050" spc="-15" dirty="0">
                <a:latin typeface="Times New Roman"/>
                <a:cs typeface="Times New Roman"/>
              </a:rPr>
              <a:t>day </a:t>
            </a:r>
            <a:r>
              <a:rPr sz="1050" spc="-5" dirty="0">
                <a:latin typeface="Times New Roman"/>
                <a:cs typeface="Times New Roman"/>
              </a:rPr>
              <a:t>the </a:t>
            </a:r>
            <a:r>
              <a:rPr sz="1050" spc="-25" dirty="0">
                <a:latin typeface="Times New Roman"/>
                <a:cs typeface="Times New Roman"/>
              </a:rPr>
              <a:t>action  </a:t>
            </a:r>
            <a:r>
              <a:rPr sz="1050" spc="-5" dirty="0">
                <a:latin typeface="Times New Roman"/>
                <a:cs typeface="Times New Roman"/>
              </a:rPr>
              <a:t>was </a:t>
            </a:r>
            <a:r>
              <a:rPr sz="1050" spc="-15" dirty="0">
                <a:latin typeface="Times New Roman"/>
                <a:cs typeface="Times New Roman"/>
              </a:rPr>
              <a:t>taken </a:t>
            </a:r>
            <a:r>
              <a:rPr sz="1050" spc="-10" dirty="0">
                <a:latin typeface="Times New Roman"/>
                <a:cs typeface="Times New Roman"/>
              </a:rPr>
              <a:t>to </a:t>
            </a:r>
            <a:r>
              <a:rPr sz="1050" spc="-15" dirty="0">
                <a:latin typeface="Times New Roman"/>
                <a:cs typeface="Times New Roman"/>
              </a:rPr>
              <a:t>provide </a:t>
            </a:r>
            <a:r>
              <a:rPr sz="1050" spc="-10" dirty="0">
                <a:latin typeface="Times New Roman"/>
                <a:cs typeface="Times New Roman"/>
              </a:rPr>
              <a:t>to </a:t>
            </a:r>
            <a:r>
              <a:rPr sz="1050" spc="-5" dirty="0">
                <a:latin typeface="Times New Roman"/>
                <a:cs typeface="Times New Roman"/>
              </a:rPr>
              <a:t>the </a:t>
            </a:r>
            <a:r>
              <a:rPr sz="1050" spc="-15" dirty="0">
                <a:latin typeface="Times New Roman"/>
                <a:cs typeface="Times New Roman"/>
              </a:rPr>
              <a:t>student </a:t>
            </a:r>
            <a:r>
              <a:rPr sz="1050" spc="-5" dirty="0">
                <a:latin typeface="Times New Roman"/>
                <a:cs typeface="Times New Roman"/>
              </a:rPr>
              <a:t>for </a:t>
            </a:r>
            <a:r>
              <a:rPr sz="1050" spc="-10" dirty="0">
                <a:latin typeface="Times New Roman"/>
                <a:cs typeface="Times New Roman"/>
              </a:rPr>
              <a:t>delivery </a:t>
            </a:r>
            <a:r>
              <a:rPr sz="1050" spc="-5" dirty="0">
                <a:latin typeface="Times New Roman"/>
                <a:cs typeface="Times New Roman"/>
              </a:rPr>
              <a:t>to the </a:t>
            </a:r>
            <a:r>
              <a:rPr sz="1050" spc="-10" dirty="0">
                <a:latin typeface="Times New Roman"/>
                <a:cs typeface="Times New Roman"/>
              </a:rPr>
              <a:t>student’s </a:t>
            </a:r>
            <a:r>
              <a:rPr sz="1050" spc="-5" dirty="0">
                <a:latin typeface="Times New Roman"/>
                <a:cs typeface="Times New Roman"/>
              </a:rPr>
              <a:t>parent </a:t>
            </a:r>
            <a:r>
              <a:rPr sz="1050" spc="-20" dirty="0">
                <a:latin typeface="Times New Roman"/>
                <a:cs typeface="Times New Roman"/>
              </a:rPr>
              <a:t>written </a:t>
            </a:r>
            <a:r>
              <a:rPr sz="1050" spc="-25" dirty="0">
                <a:latin typeface="Times New Roman"/>
                <a:cs typeface="Times New Roman"/>
              </a:rPr>
              <a:t>notification </a:t>
            </a:r>
            <a:r>
              <a:rPr sz="1050" dirty="0">
                <a:latin typeface="Times New Roman"/>
                <a:cs typeface="Times New Roman"/>
              </a:rPr>
              <a:t>of </a:t>
            </a:r>
            <a:r>
              <a:rPr sz="1050" spc="-5" dirty="0">
                <a:latin typeface="Times New Roman"/>
                <a:cs typeface="Times New Roman"/>
              </a:rPr>
              <a:t>the </a:t>
            </a:r>
            <a:r>
              <a:rPr sz="1050" spc="-10" dirty="0">
                <a:latin typeface="Times New Roman"/>
                <a:cs typeface="Times New Roman"/>
              </a:rPr>
              <a:t>disciplinary </a:t>
            </a:r>
            <a:r>
              <a:rPr sz="1050" spc="-20" dirty="0">
                <a:latin typeface="Times New Roman"/>
                <a:cs typeface="Times New Roman"/>
              </a:rPr>
              <a:t>action. </a:t>
            </a:r>
            <a:r>
              <a:rPr sz="1050" spc="-10" dirty="0">
                <a:latin typeface="Times New Roman"/>
                <a:cs typeface="Times New Roman"/>
              </a:rPr>
              <a:t>If </a:t>
            </a:r>
            <a:r>
              <a:rPr sz="1050" spc="-5" dirty="0">
                <a:latin typeface="Times New Roman"/>
                <a:cs typeface="Times New Roman"/>
              </a:rPr>
              <a:t>the parent has not  </a:t>
            </a:r>
            <a:r>
              <a:rPr sz="1050" spc="-15" dirty="0">
                <a:latin typeface="Times New Roman"/>
                <a:cs typeface="Times New Roman"/>
              </a:rPr>
              <a:t>been </a:t>
            </a:r>
            <a:r>
              <a:rPr sz="1050" spc="-20" dirty="0">
                <a:latin typeface="Times New Roman"/>
                <a:cs typeface="Times New Roman"/>
              </a:rPr>
              <a:t>reached </a:t>
            </a:r>
            <a:r>
              <a:rPr sz="1050" spc="-5" dirty="0">
                <a:latin typeface="Times New Roman"/>
                <a:cs typeface="Times New Roman"/>
              </a:rPr>
              <a:t>by </a:t>
            </a:r>
            <a:r>
              <a:rPr sz="1050" spc="-20" dirty="0">
                <a:latin typeface="Times New Roman"/>
                <a:cs typeface="Times New Roman"/>
              </a:rPr>
              <a:t>telephone </a:t>
            </a:r>
            <a:r>
              <a:rPr sz="1050" dirty="0">
                <a:latin typeface="Times New Roman"/>
                <a:cs typeface="Times New Roman"/>
              </a:rPr>
              <a:t>or </a:t>
            </a:r>
            <a:r>
              <a:rPr sz="1050" spc="-5" dirty="0">
                <a:latin typeface="Times New Roman"/>
                <a:cs typeface="Times New Roman"/>
              </a:rPr>
              <a:t>in person </a:t>
            </a:r>
            <a:r>
              <a:rPr sz="1050" dirty="0">
                <a:latin typeface="Times New Roman"/>
                <a:cs typeface="Times New Roman"/>
              </a:rPr>
              <a:t>by </a:t>
            </a:r>
            <a:r>
              <a:rPr sz="1050" spc="-5" dirty="0">
                <a:latin typeface="Times New Roman"/>
                <a:cs typeface="Times New Roman"/>
              </a:rPr>
              <a:t>5:00 </a:t>
            </a:r>
            <a:r>
              <a:rPr sz="1050" spc="-20" dirty="0">
                <a:latin typeface="Times New Roman"/>
                <a:cs typeface="Times New Roman"/>
              </a:rPr>
              <a:t>p.m. </a:t>
            </a:r>
            <a:r>
              <a:rPr sz="1050" dirty="0">
                <a:latin typeface="Times New Roman"/>
                <a:cs typeface="Times New Roman"/>
              </a:rPr>
              <a:t>of </a:t>
            </a:r>
            <a:r>
              <a:rPr sz="1050" spc="-10" dirty="0">
                <a:latin typeface="Times New Roman"/>
                <a:cs typeface="Times New Roman"/>
              </a:rPr>
              <a:t>the first business </a:t>
            </a:r>
            <a:r>
              <a:rPr sz="1050" dirty="0">
                <a:latin typeface="Times New Roman"/>
                <a:cs typeface="Times New Roman"/>
              </a:rPr>
              <a:t>day </a:t>
            </a:r>
            <a:r>
              <a:rPr sz="1050" spc="-20" dirty="0">
                <a:latin typeface="Times New Roman"/>
                <a:cs typeface="Times New Roman"/>
              </a:rPr>
              <a:t>after </a:t>
            </a:r>
            <a:r>
              <a:rPr sz="1050" spc="-5" dirty="0">
                <a:latin typeface="Times New Roman"/>
                <a:cs typeface="Times New Roman"/>
              </a:rPr>
              <a:t>the </a:t>
            </a:r>
            <a:r>
              <a:rPr sz="1050" spc="-10" dirty="0">
                <a:latin typeface="Times New Roman"/>
                <a:cs typeface="Times New Roman"/>
              </a:rPr>
              <a:t>day </a:t>
            </a:r>
            <a:r>
              <a:rPr sz="1050" spc="-5" dirty="0">
                <a:latin typeface="Times New Roman"/>
                <a:cs typeface="Times New Roman"/>
              </a:rPr>
              <a:t>the </a:t>
            </a:r>
            <a:r>
              <a:rPr sz="1050" spc="-10" dirty="0">
                <a:latin typeface="Times New Roman"/>
                <a:cs typeface="Times New Roman"/>
              </a:rPr>
              <a:t>disciplinary action was taken, the </a:t>
            </a:r>
            <a:r>
              <a:rPr sz="1050" spc="-20" dirty="0">
                <a:latin typeface="Times New Roman"/>
                <a:cs typeface="Times New Roman"/>
              </a:rPr>
              <a:t>campus  </a:t>
            </a:r>
            <a:r>
              <a:rPr sz="1050" spc="-15" dirty="0">
                <a:latin typeface="Times New Roman"/>
                <a:cs typeface="Times New Roman"/>
              </a:rPr>
              <a:t>behavior </a:t>
            </a:r>
            <a:r>
              <a:rPr sz="1050" spc="-10" dirty="0">
                <a:latin typeface="Times New Roman"/>
                <a:cs typeface="Times New Roman"/>
              </a:rPr>
              <a:t>coordinator </a:t>
            </a:r>
            <a:r>
              <a:rPr sz="1050" dirty="0">
                <a:latin typeface="Times New Roman"/>
                <a:cs typeface="Times New Roman"/>
              </a:rPr>
              <a:t>or </a:t>
            </a:r>
            <a:r>
              <a:rPr sz="1050" spc="-30" dirty="0">
                <a:latin typeface="Times New Roman"/>
                <a:cs typeface="Times New Roman"/>
              </a:rPr>
              <a:t>appropriate </a:t>
            </a:r>
            <a:r>
              <a:rPr sz="1050" spc="-20" dirty="0">
                <a:latin typeface="Times New Roman"/>
                <a:cs typeface="Times New Roman"/>
              </a:rPr>
              <a:t>administrator </a:t>
            </a:r>
            <a:r>
              <a:rPr sz="1050" spc="-10" dirty="0">
                <a:latin typeface="Times New Roman"/>
                <a:cs typeface="Times New Roman"/>
              </a:rPr>
              <a:t>shall </a:t>
            </a:r>
            <a:r>
              <a:rPr sz="1050" spc="-5" dirty="0">
                <a:latin typeface="Times New Roman"/>
                <a:cs typeface="Times New Roman"/>
              </a:rPr>
              <a:t>send </a:t>
            </a:r>
            <a:r>
              <a:rPr sz="1050" spc="-10" dirty="0">
                <a:latin typeface="Times New Roman"/>
                <a:cs typeface="Times New Roman"/>
              </a:rPr>
              <a:t>written </a:t>
            </a:r>
            <a:r>
              <a:rPr sz="1050" spc="-30" dirty="0">
                <a:latin typeface="Times New Roman"/>
                <a:cs typeface="Times New Roman"/>
              </a:rPr>
              <a:t>notification </a:t>
            </a:r>
            <a:r>
              <a:rPr sz="1050" dirty="0">
                <a:latin typeface="Times New Roman"/>
                <a:cs typeface="Times New Roman"/>
              </a:rPr>
              <a:t>by </a:t>
            </a:r>
            <a:r>
              <a:rPr sz="1050" spc="-5" dirty="0">
                <a:latin typeface="Times New Roman"/>
                <a:cs typeface="Times New Roman"/>
              </a:rPr>
              <a:t>U.S. Mail. </a:t>
            </a:r>
            <a:r>
              <a:rPr sz="1050" spc="-10" dirty="0">
                <a:latin typeface="Times New Roman"/>
                <a:cs typeface="Times New Roman"/>
              </a:rPr>
              <a:t>If </a:t>
            </a:r>
            <a:r>
              <a:rPr sz="1050" spc="-5" dirty="0">
                <a:latin typeface="Times New Roman"/>
                <a:cs typeface="Times New Roman"/>
              </a:rPr>
              <a:t>the </a:t>
            </a:r>
            <a:r>
              <a:rPr sz="1050" spc="-20" dirty="0">
                <a:latin typeface="Times New Roman"/>
                <a:cs typeface="Times New Roman"/>
              </a:rPr>
              <a:t>campus </a:t>
            </a:r>
            <a:r>
              <a:rPr sz="1050" spc="-15" dirty="0">
                <a:latin typeface="Times New Roman"/>
                <a:cs typeface="Times New Roman"/>
              </a:rPr>
              <a:t>behavior </a:t>
            </a:r>
            <a:r>
              <a:rPr sz="1050" spc="-10" dirty="0">
                <a:latin typeface="Times New Roman"/>
                <a:cs typeface="Times New Roman"/>
              </a:rPr>
              <a:t>coordinator </a:t>
            </a:r>
            <a:r>
              <a:rPr sz="1050" spc="-5" dirty="0">
                <a:latin typeface="Times New Roman"/>
                <a:cs typeface="Times New Roman"/>
              </a:rPr>
              <a:t>is not  able</a:t>
            </a:r>
            <a:r>
              <a:rPr sz="1050" spc="-30" dirty="0">
                <a:latin typeface="Times New Roman"/>
                <a:cs typeface="Times New Roman"/>
              </a:rPr>
              <a:t> </a:t>
            </a:r>
            <a:r>
              <a:rPr sz="1050" spc="-5" dirty="0">
                <a:latin typeface="Times New Roman"/>
                <a:cs typeface="Times New Roman"/>
              </a:rPr>
              <a:t>to</a:t>
            </a:r>
            <a:r>
              <a:rPr sz="1050" spc="-15" dirty="0">
                <a:latin typeface="Times New Roman"/>
                <a:cs typeface="Times New Roman"/>
              </a:rPr>
              <a:t> </a:t>
            </a:r>
            <a:r>
              <a:rPr sz="1050" spc="-5" dirty="0">
                <a:latin typeface="Times New Roman"/>
                <a:cs typeface="Times New Roman"/>
              </a:rPr>
              <a:t>provide</a:t>
            </a:r>
            <a:r>
              <a:rPr sz="1050" spc="-30" dirty="0">
                <a:latin typeface="Times New Roman"/>
                <a:cs typeface="Times New Roman"/>
              </a:rPr>
              <a:t> </a:t>
            </a:r>
            <a:r>
              <a:rPr sz="1050" spc="-15" dirty="0">
                <a:latin typeface="Times New Roman"/>
                <a:cs typeface="Times New Roman"/>
              </a:rPr>
              <a:t>notice</a:t>
            </a:r>
            <a:r>
              <a:rPr sz="1050" spc="-40" dirty="0">
                <a:latin typeface="Times New Roman"/>
                <a:cs typeface="Times New Roman"/>
              </a:rPr>
              <a:t> </a:t>
            </a:r>
            <a:r>
              <a:rPr sz="1050" spc="-5" dirty="0">
                <a:latin typeface="Times New Roman"/>
                <a:cs typeface="Times New Roman"/>
              </a:rPr>
              <a:t>to</a:t>
            </a:r>
            <a:r>
              <a:rPr sz="1050" spc="-20" dirty="0">
                <a:latin typeface="Times New Roman"/>
                <a:cs typeface="Times New Roman"/>
              </a:rPr>
              <a:t> </a:t>
            </a:r>
            <a:r>
              <a:rPr sz="1050" spc="-5" dirty="0">
                <a:latin typeface="Times New Roman"/>
                <a:cs typeface="Times New Roman"/>
              </a:rPr>
              <a:t>the</a:t>
            </a:r>
            <a:r>
              <a:rPr sz="1050" spc="-25" dirty="0">
                <a:latin typeface="Times New Roman"/>
                <a:cs typeface="Times New Roman"/>
              </a:rPr>
              <a:t> </a:t>
            </a:r>
            <a:r>
              <a:rPr sz="1050" spc="-5" dirty="0">
                <a:latin typeface="Times New Roman"/>
                <a:cs typeface="Times New Roman"/>
              </a:rPr>
              <a:t>parent,</a:t>
            </a:r>
            <a:r>
              <a:rPr sz="1050" spc="-30" dirty="0">
                <a:latin typeface="Times New Roman"/>
                <a:cs typeface="Times New Roman"/>
              </a:rPr>
              <a:t> </a:t>
            </a:r>
            <a:r>
              <a:rPr sz="1050" spc="-5" dirty="0">
                <a:latin typeface="Times New Roman"/>
                <a:cs typeface="Times New Roman"/>
              </a:rPr>
              <a:t>the</a:t>
            </a:r>
            <a:r>
              <a:rPr sz="1050" spc="-25" dirty="0">
                <a:latin typeface="Times New Roman"/>
                <a:cs typeface="Times New Roman"/>
              </a:rPr>
              <a:t> </a:t>
            </a:r>
            <a:r>
              <a:rPr sz="1050" spc="-5" dirty="0">
                <a:latin typeface="Times New Roman"/>
                <a:cs typeface="Times New Roman"/>
              </a:rPr>
              <a:t>principal</a:t>
            </a:r>
            <a:r>
              <a:rPr sz="1050" spc="-35" dirty="0">
                <a:latin typeface="Times New Roman"/>
                <a:cs typeface="Times New Roman"/>
              </a:rPr>
              <a:t> </a:t>
            </a:r>
            <a:r>
              <a:rPr sz="1050" dirty="0">
                <a:latin typeface="Times New Roman"/>
                <a:cs typeface="Times New Roman"/>
              </a:rPr>
              <a:t>or</a:t>
            </a:r>
            <a:r>
              <a:rPr sz="1050" spc="-5" dirty="0">
                <a:latin typeface="Times New Roman"/>
                <a:cs typeface="Times New Roman"/>
              </a:rPr>
              <a:t> </a:t>
            </a:r>
            <a:r>
              <a:rPr sz="1050" spc="-30" dirty="0">
                <a:latin typeface="Times New Roman"/>
                <a:cs typeface="Times New Roman"/>
              </a:rPr>
              <a:t>appropriate</a:t>
            </a:r>
            <a:r>
              <a:rPr sz="1050" spc="-70" dirty="0">
                <a:latin typeface="Times New Roman"/>
                <a:cs typeface="Times New Roman"/>
              </a:rPr>
              <a:t> </a:t>
            </a:r>
            <a:r>
              <a:rPr sz="1050" spc="-20" dirty="0">
                <a:latin typeface="Times New Roman"/>
                <a:cs typeface="Times New Roman"/>
              </a:rPr>
              <a:t>administrator</a:t>
            </a:r>
            <a:r>
              <a:rPr sz="1050" spc="-35" dirty="0">
                <a:latin typeface="Times New Roman"/>
                <a:cs typeface="Times New Roman"/>
              </a:rPr>
              <a:t> </a:t>
            </a:r>
            <a:r>
              <a:rPr sz="1050" spc="-5" dirty="0">
                <a:latin typeface="Times New Roman"/>
                <a:cs typeface="Times New Roman"/>
              </a:rPr>
              <a:t>shall</a:t>
            </a:r>
            <a:r>
              <a:rPr sz="1050" spc="-25" dirty="0">
                <a:latin typeface="Times New Roman"/>
                <a:cs typeface="Times New Roman"/>
              </a:rPr>
              <a:t> </a:t>
            </a:r>
            <a:r>
              <a:rPr sz="1050" spc="-20" dirty="0">
                <a:latin typeface="Times New Roman"/>
                <a:cs typeface="Times New Roman"/>
              </a:rPr>
              <a:t>provide</a:t>
            </a:r>
            <a:r>
              <a:rPr sz="1050" spc="-75" dirty="0">
                <a:latin typeface="Times New Roman"/>
                <a:cs typeface="Times New Roman"/>
              </a:rPr>
              <a:t> </a:t>
            </a:r>
            <a:r>
              <a:rPr sz="1050" spc="-5" dirty="0">
                <a:latin typeface="Times New Roman"/>
                <a:cs typeface="Times New Roman"/>
              </a:rPr>
              <a:t>the</a:t>
            </a:r>
            <a:r>
              <a:rPr sz="1050" spc="-45" dirty="0">
                <a:latin typeface="Times New Roman"/>
                <a:cs typeface="Times New Roman"/>
              </a:rPr>
              <a:t> </a:t>
            </a:r>
            <a:r>
              <a:rPr sz="1050" spc="-20" dirty="0">
                <a:latin typeface="Times New Roman"/>
                <a:cs typeface="Times New Roman"/>
              </a:rPr>
              <a:t>notice.</a:t>
            </a:r>
            <a:endParaRPr sz="1050" dirty="0">
              <a:latin typeface="Times New Roman"/>
              <a:cs typeface="Times New Roman"/>
            </a:endParaRPr>
          </a:p>
          <a:p>
            <a:pPr marL="12700" marR="104775" indent="200025" algn="just">
              <a:lnSpc>
                <a:spcPts val="1200"/>
              </a:lnSpc>
              <a:spcBef>
                <a:spcPts val="30"/>
              </a:spcBef>
            </a:pPr>
            <a:r>
              <a:rPr sz="1050" spc="-5" dirty="0">
                <a:latin typeface="Times New Roman"/>
                <a:cs typeface="Times New Roman"/>
              </a:rPr>
              <a:t>Before the </a:t>
            </a:r>
            <a:r>
              <a:rPr sz="1050" spc="-10" dirty="0">
                <a:latin typeface="Times New Roman"/>
                <a:cs typeface="Times New Roman"/>
              </a:rPr>
              <a:t>campus behavior coordinator </a:t>
            </a:r>
            <a:r>
              <a:rPr sz="1050" dirty="0">
                <a:latin typeface="Times New Roman"/>
                <a:cs typeface="Times New Roman"/>
              </a:rPr>
              <a:t>or </a:t>
            </a:r>
            <a:r>
              <a:rPr sz="1050" spc="-10" dirty="0">
                <a:latin typeface="Times New Roman"/>
                <a:cs typeface="Times New Roman"/>
              </a:rPr>
              <a:t>appropriate administrator assigns </a:t>
            </a:r>
            <a:r>
              <a:rPr sz="1050" dirty="0">
                <a:latin typeface="Times New Roman"/>
                <a:cs typeface="Times New Roman"/>
              </a:rPr>
              <a:t>a </a:t>
            </a:r>
            <a:r>
              <a:rPr sz="1050" spc="-5" dirty="0">
                <a:latin typeface="Times New Roman"/>
                <a:cs typeface="Times New Roman"/>
              </a:rPr>
              <a:t>student under age 18 to </a:t>
            </a:r>
            <a:r>
              <a:rPr sz="1050" spc="-10" dirty="0">
                <a:latin typeface="Times New Roman"/>
                <a:cs typeface="Times New Roman"/>
              </a:rPr>
              <a:t>detention outside </a:t>
            </a:r>
            <a:r>
              <a:rPr sz="1050" spc="-5" dirty="0">
                <a:latin typeface="Times New Roman"/>
                <a:cs typeface="Times New Roman"/>
              </a:rPr>
              <a:t>the </a:t>
            </a:r>
            <a:r>
              <a:rPr sz="1050" spc="-10" dirty="0">
                <a:latin typeface="Times New Roman"/>
                <a:cs typeface="Times New Roman"/>
              </a:rPr>
              <a:t>regular  </a:t>
            </a:r>
            <a:r>
              <a:rPr sz="1050" spc="-5" dirty="0">
                <a:latin typeface="Times New Roman"/>
                <a:cs typeface="Times New Roman"/>
              </a:rPr>
              <a:t>school hours, </a:t>
            </a:r>
            <a:r>
              <a:rPr sz="1050" spc="-10" dirty="0">
                <a:latin typeface="Times New Roman"/>
                <a:cs typeface="Times New Roman"/>
              </a:rPr>
              <a:t>notice shall </a:t>
            </a:r>
            <a:r>
              <a:rPr sz="1050" spc="-5" dirty="0">
                <a:latin typeface="Times New Roman"/>
                <a:cs typeface="Times New Roman"/>
              </a:rPr>
              <a:t>be </a:t>
            </a:r>
            <a:r>
              <a:rPr sz="1050" spc="-10" dirty="0">
                <a:latin typeface="Times New Roman"/>
                <a:cs typeface="Times New Roman"/>
              </a:rPr>
              <a:t>given </a:t>
            </a:r>
            <a:r>
              <a:rPr sz="1050" spc="-5" dirty="0">
                <a:latin typeface="Times New Roman"/>
                <a:cs typeface="Times New Roman"/>
              </a:rPr>
              <a:t>to the </a:t>
            </a:r>
            <a:r>
              <a:rPr sz="1050" spc="-10" dirty="0">
                <a:latin typeface="Times New Roman"/>
                <a:cs typeface="Times New Roman"/>
              </a:rPr>
              <a:t>student’s </a:t>
            </a:r>
            <a:r>
              <a:rPr sz="1050" spc="-5" dirty="0">
                <a:latin typeface="Times New Roman"/>
                <a:cs typeface="Times New Roman"/>
              </a:rPr>
              <a:t>parent to inform </a:t>
            </a:r>
            <a:r>
              <a:rPr sz="1050" dirty="0">
                <a:latin typeface="Times New Roman"/>
                <a:cs typeface="Times New Roman"/>
              </a:rPr>
              <a:t>him or </a:t>
            </a:r>
            <a:r>
              <a:rPr sz="1050" spc="-5" dirty="0">
                <a:latin typeface="Times New Roman"/>
                <a:cs typeface="Times New Roman"/>
              </a:rPr>
              <a:t>her </a:t>
            </a:r>
            <a:r>
              <a:rPr sz="1050" dirty="0">
                <a:latin typeface="Times New Roman"/>
                <a:cs typeface="Times New Roman"/>
              </a:rPr>
              <a:t>of </a:t>
            </a:r>
            <a:r>
              <a:rPr sz="1050" spc="-5" dirty="0">
                <a:latin typeface="Times New Roman"/>
                <a:cs typeface="Times New Roman"/>
              </a:rPr>
              <a:t>the reason for </a:t>
            </a:r>
            <a:r>
              <a:rPr sz="1050" spc="-10" dirty="0">
                <a:latin typeface="Times New Roman"/>
                <a:cs typeface="Times New Roman"/>
              </a:rPr>
              <a:t>the detention </a:t>
            </a:r>
            <a:r>
              <a:rPr sz="1050" spc="-5" dirty="0">
                <a:latin typeface="Times New Roman"/>
                <a:cs typeface="Times New Roman"/>
              </a:rPr>
              <a:t>and </a:t>
            </a:r>
            <a:r>
              <a:rPr sz="1050" spc="-10" dirty="0">
                <a:latin typeface="Times New Roman"/>
                <a:cs typeface="Times New Roman"/>
              </a:rPr>
              <a:t>permit arrangements  </a:t>
            </a:r>
            <a:r>
              <a:rPr sz="1050" spc="-5" dirty="0">
                <a:latin typeface="Times New Roman"/>
                <a:cs typeface="Times New Roman"/>
              </a:rPr>
              <a:t>for necessary</a:t>
            </a:r>
            <a:r>
              <a:rPr sz="1050" spc="-65" dirty="0">
                <a:latin typeface="Times New Roman"/>
                <a:cs typeface="Times New Roman"/>
              </a:rPr>
              <a:t> </a:t>
            </a:r>
            <a:r>
              <a:rPr sz="1050" spc="-10" dirty="0">
                <a:latin typeface="Times New Roman"/>
                <a:cs typeface="Times New Roman"/>
              </a:rPr>
              <a:t>transportation.</a:t>
            </a:r>
            <a:endParaRPr sz="1050" dirty="0">
              <a:latin typeface="Times New Roman"/>
              <a:cs typeface="Times New Roman"/>
            </a:endParaRPr>
          </a:p>
          <a:p>
            <a:pPr marL="25400" algn="just">
              <a:lnSpc>
                <a:spcPts val="1145"/>
              </a:lnSpc>
            </a:pPr>
            <a:r>
              <a:rPr sz="1100" b="1" spc="-15" dirty="0">
                <a:latin typeface="Times New Roman"/>
                <a:cs typeface="Times New Roman"/>
              </a:rPr>
              <a:t>Appeals</a:t>
            </a:r>
            <a:endParaRPr sz="1100" dirty="0">
              <a:latin typeface="Times New Roman"/>
              <a:cs typeface="Times New Roman"/>
            </a:endParaRPr>
          </a:p>
          <a:p>
            <a:pPr marL="12700" marR="97790" indent="167005" algn="just">
              <a:lnSpc>
                <a:spcPct val="95900"/>
              </a:lnSpc>
              <a:spcBef>
                <a:spcPts val="25"/>
              </a:spcBef>
            </a:pPr>
            <a:r>
              <a:rPr sz="1050" spc="-15" dirty="0">
                <a:latin typeface="Times New Roman"/>
                <a:cs typeface="Times New Roman"/>
              </a:rPr>
              <a:t>Questions </a:t>
            </a:r>
            <a:r>
              <a:rPr sz="1050" spc="-5" dirty="0">
                <a:latin typeface="Times New Roman"/>
                <a:cs typeface="Times New Roman"/>
              </a:rPr>
              <a:t>from parents </a:t>
            </a:r>
            <a:r>
              <a:rPr sz="1050" spc="-10" dirty="0">
                <a:latin typeface="Times New Roman"/>
                <a:cs typeface="Times New Roman"/>
              </a:rPr>
              <a:t>regarding disciplinary measures </a:t>
            </a:r>
            <a:r>
              <a:rPr sz="1050" spc="-5" dirty="0">
                <a:latin typeface="Times New Roman"/>
                <a:cs typeface="Times New Roman"/>
              </a:rPr>
              <a:t>should be </a:t>
            </a:r>
            <a:r>
              <a:rPr sz="1050" spc="-20" dirty="0">
                <a:latin typeface="Times New Roman"/>
                <a:cs typeface="Times New Roman"/>
              </a:rPr>
              <a:t>addressed </a:t>
            </a:r>
            <a:r>
              <a:rPr sz="1050" spc="-5" dirty="0">
                <a:latin typeface="Times New Roman"/>
                <a:cs typeface="Times New Roman"/>
              </a:rPr>
              <a:t>to the </a:t>
            </a:r>
            <a:r>
              <a:rPr sz="1050" spc="-20" dirty="0">
                <a:latin typeface="Times New Roman"/>
                <a:cs typeface="Times New Roman"/>
              </a:rPr>
              <a:t>campus behavior </a:t>
            </a:r>
            <a:r>
              <a:rPr sz="1050" spc="-10" dirty="0">
                <a:latin typeface="Times New Roman"/>
                <a:cs typeface="Times New Roman"/>
              </a:rPr>
              <a:t>coordinator </a:t>
            </a:r>
            <a:r>
              <a:rPr sz="1050" dirty="0">
                <a:latin typeface="Times New Roman"/>
                <a:cs typeface="Times New Roman"/>
              </a:rPr>
              <a:t>or </a:t>
            </a:r>
            <a:r>
              <a:rPr sz="1050" spc="-30" dirty="0">
                <a:latin typeface="Times New Roman"/>
                <a:cs typeface="Times New Roman"/>
              </a:rPr>
              <a:t>appropriate  </a:t>
            </a:r>
            <a:r>
              <a:rPr sz="1050" spc="-25" dirty="0">
                <a:latin typeface="Times New Roman"/>
                <a:cs typeface="Times New Roman"/>
              </a:rPr>
              <a:t>administrator. </a:t>
            </a:r>
            <a:r>
              <a:rPr sz="1050" spc="-15" dirty="0">
                <a:latin typeface="Times New Roman"/>
                <a:cs typeface="Times New Roman"/>
              </a:rPr>
              <a:t>Appeals </a:t>
            </a:r>
            <a:r>
              <a:rPr sz="1050" dirty="0">
                <a:latin typeface="Times New Roman"/>
                <a:cs typeface="Times New Roman"/>
              </a:rPr>
              <a:t>or </a:t>
            </a:r>
            <a:r>
              <a:rPr sz="1050" spc="-15" dirty="0">
                <a:latin typeface="Times New Roman"/>
                <a:cs typeface="Times New Roman"/>
              </a:rPr>
              <a:t>complaints </a:t>
            </a:r>
            <a:r>
              <a:rPr sz="1050" spc="-10" dirty="0">
                <a:latin typeface="Times New Roman"/>
                <a:cs typeface="Times New Roman"/>
              </a:rPr>
              <a:t>regarding the </a:t>
            </a:r>
            <a:r>
              <a:rPr sz="1050" spc="-5" dirty="0">
                <a:latin typeface="Times New Roman"/>
                <a:cs typeface="Times New Roman"/>
              </a:rPr>
              <a:t>use of </a:t>
            </a:r>
            <a:r>
              <a:rPr sz="1050" spc="-10" dirty="0">
                <a:latin typeface="Times New Roman"/>
                <a:cs typeface="Times New Roman"/>
              </a:rPr>
              <a:t>specific </a:t>
            </a:r>
            <a:r>
              <a:rPr sz="1050" spc="-30" dirty="0">
                <a:latin typeface="Times New Roman"/>
                <a:cs typeface="Times New Roman"/>
              </a:rPr>
              <a:t>discipline </a:t>
            </a:r>
            <a:r>
              <a:rPr sz="1050" spc="-25" dirty="0">
                <a:latin typeface="Times New Roman"/>
                <a:cs typeface="Times New Roman"/>
              </a:rPr>
              <a:t>management </a:t>
            </a:r>
            <a:r>
              <a:rPr sz="1050" spc="-20" dirty="0">
                <a:latin typeface="Times New Roman"/>
                <a:cs typeface="Times New Roman"/>
              </a:rPr>
              <a:t>techniques </a:t>
            </a:r>
            <a:r>
              <a:rPr sz="1050" spc="-5" dirty="0">
                <a:latin typeface="Times New Roman"/>
                <a:cs typeface="Times New Roman"/>
              </a:rPr>
              <a:t>should be </a:t>
            </a:r>
            <a:r>
              <a:rPr sz="1050" spc="-10" dirty="0">
                <a:latin typeface="Times New Roman"/>
                <a:cs typeface="Times New Roman"/>
              </a:rPr>
              <a:t>addressed </a:t>
            </a:r>
            <a:r>
              <a:rPr sz="1050" spc="-5" dirty="0">
                <a:latin typeface="Times New Roman"/>
                <a:cs typeface="Times New Roman"/>
              </a:rPr>
              <a:t>in </a:t>
            </a:r>
            <a:r>
              <a:rPr sz="1050" spc="-25" dirty="0">
                <a:latin typeface="Times New Roman"/>
                <a:cs typeface="Times New Roman"/>
              </a:rPr>
              <a:t>accordance  </a:t>
            </a:r>
            <a:r>
              <a:rPr sz="1050" spc="-5" dirty="0">
                <a:latin typeface="Times New Roman"/>
                <a:cs typeface="Times New Roman"/>
              </a:rPr>
              <a:t>with policy </a:t>
            </a:r>
            <a:r>
              <a:rPr sz="1050" spc="-15" dirty="0">
                <a:latin typeface="Times New Roman"/>
                <a:cs typeface="Times New Roman"/>
              </a:rPr>
              <a:t>FNG </a:t>
            </a:r>
            <a:r>
              <a:rPr sz="1050" spc="-25" dirty="0">
                <a:latin typeface="Times New Roman"/>
                <a:cs typeface="Times New Roman"/>
              </a:rPr>
              <a:t>(LOCAL). </a:t>
            </a:r>
            <a:r>
              <a:rPr sz="1050" spc="-5" dirty="0">
                <a:latin typeface="Times New Roman"/>
                <a:cs typeface="Times New Roman"/>
              </a:rPr>
              <a:t>A copy </a:t>
            </a:r>
            <a:r>
              <a:rPr sz="1050" dirty="0">
                <a:latin typeface="Times New Roman"/>
                <a:cs typeface="Times New Roman"/>
              </a:rPr>
              <a:t>of </a:t>
            </a:r>
            <a:r>
              <a:rPr sz="1050" spc="-5" dirty="0">
                <a:latin typeface="Times New Roman"/>
                <a:cs typeface="Times New Roman"/>
              </a:rPr>
              <a:t>the policy </a:t>
            </a:r>
            <a:r>
              <a:rPr sz="1050" spc="-10" dirty="0">
                <a:latin typeface="Times New Roman"/>
                <a:cs typeface="Times New Roman"/>
              </a:rPr>
              <a:t>may </a:t>
            </a:r>
            <a:r>
              <a:rPr sz="1050" dirty="0">
                <a:latin typeface="Times New Roman"/>
                <a:cs typeface="Times New Roman"/>
              </a:rPr>
              <a:t>be </a:t>
            </a:r>
            <a:r>
              <a:rPr sz="1050" spc="-10" dirty="0">
                <a:latin typeface="Times New Roman"/>
                <a:cs typeface="Times New Roman"/>
              </a:rPr>
              <a:t>obtained </a:t>
            </a:r>
            <a:r>
              <a:rPr sz="1050" spc="-5" dirty="0">
                <a:latin typeface="Times New Roman"/>
                <a:cs typeface="Times New Roman"/>
              </a:rPr>
              <a:t>from the </a:t>
            </a:r>
            <a:r>
              <a:rPr sz="1050" spc="-10" dirty="0">
                <a:latin typeface="Times New Roman"/>
                <a:cs typeface="Times New Roman"/>
              </a:rPr>
              <a:t>principal’s office, </a:t>
            </a:r>
            <a:r>
              <a:rPr sz="1050" spc="-5" dirty="0">
                <a:latin typeface="Times New Roman"/>
                <a:cs typeface="Times New Roman"/>
              </a:rPr>
              <a:t>the </a:t>
            </a:r>
            <a:r>
              <a:rPr sz="1050" spc="-20" dirty="0">
                <a:latin typeface="Times New Roman"/>
                <a:cs typeface="Times New Roman"/>
              </a:rPr>
              <a:t>campus behavior </a:t>
            </a:r>
            <a:r>
              <a:rPr sz="1050" spc="-25" dirty="0">
                <a:latin typeface="Times New Roman"/>
                <a:cs typeface="Times New Roman"/>
              </a:rPr>
              <a:t>coordinator’s </a:t>
            </a:r>
            <a:r>
              <a:rPr sz="1050" spc="-10" dirty="0">
                <a:latin typeface="Times New Roman"/>
                <a:cs typeface="Times New Roman"/>
              </a:rPr>
              <a:t>office,  </a:t>
            </a:r>
            <a:r>
              <a:rPr sz="1050" dirty="0">
                <a:latin typeface="Times New Roman"/>
                <a:cs typeface="Times New Roman"/>
              </a:rPr>
              <a:t>or </a:t>
            </a:r>
            <a:r>
              <a:rPr sz="1050" spc="-10" dirty="0">
                <a:latin typeface="Times New Roman"/>
                <a:cs typeface="Times New Roman"/>
              </a:rPr>
              <a:t>the</a:t>
            </a:r>
            <a:r>
              <a:rPr sz="1050" spc="-30" dirty="0">
                <a:latin typeface="Times New Roman"/>
                <a:cs typeface="Times New Roman"/>
              </a:rPr>
              <a:t> </a:t>
            </a:r>
            <a:r>
              <a:rPr sz="1050" spc="-5" dirty="0">
                <a:latin typeface="Times New Roman"/>
                <a:cs typeface="Times New Roman"/>
              </a:rPr>
              <a:t>central</a:t>
            </a:r>
            <a:r>
              <a:rPr sz="1050" spc="-30" dirty="0">
                <a:latin typeface="Times New Roman"/>
                <a:cs typeface="Times New Roman"/>
              </a:rPr>
              <a:t> administration</a:t>
            </a:r>
            <a:r>
              <a:rPr sz="1050" spc="-65" dirty="0">
                <a:latin typeface="Times New Roman"/>
                <a:cs typeface="Times New Roman"/>
              </a:rPr>
              <a:t> </a:t>
            </a:r>
            <a:r>
              <a:rPr sz="1050" spc="-10" dirty="0">
                <a:latin typeface="Times New Roman"/>
                <a:cs typeface="Times New Roman"/>
              </a:rPr>
              <a:t>office</a:t>
            </a:r>
            <a:r>
              <a:rPr sz="1050" spc="-20" dirty="0">
                <a:latin typeface="Times New Roman"/>
                <a:cs typeface="Times New Roman"/>
              </a:rPr>
              <a:t> </a:t>
            </a:r>
            <a:r>
              <a:rPr sz="1050" dirty="0">
                <a:latin typeface="Times New Roman"/>
                <a:cs typeface="Times New Roman"/>
              </a:rPr>
              <a:t>or</a:t>
            </a:r>
            <a:r>
              <a:rPr sz="1050" spc="-5" dirty="0">
                <a:latin typeface="Times New Roman"/>
                <a:cs typeface="Times New Roman"/>
              </a:rPr>
              <a:t> </a:t>
            </a:r>
            <a:r>
              <a:rPr sz="1050" spc="-15" dirty="0">
                <a:latin typeface="Times New Roman"/>
                <a:cs typeface="Times New Roman"/>
              </a:rPr>
              <a:t>through</a:t>
            </a:r>
            <a:r>
              <a:rPr sz="1050" spc="-25" dirty="0">
                <a:latin typeface="Times New Roman"/>
                <a:cs typeface="Times New Roman"/>
              </a:rPr>
              <a:t> </a:t>
            </a:r>
            <a:r>
              <a:rPr sz="1050" spc="-5" dirty="0">
                <a:latin typeface="Times New Roman"/>
                <a:cs typeface="Times New Roman"/>
              </a:rPr>
              <a:t>Policy</a:t>
            </a:r>
            <a:r>
              <a:rPr sz="1050" spc="-15" dirty="0">
                <a:latin typeface="Times New Roman"/>
                <a:cs typeface="Times New Roman"/>
              </a:rPr>
              <a:t> </a:t>
            </a:r>
            <a:r>
              <a:rPr sz="1050" dirty="0">
                <a:latin typeface="Times New Roman"/>
                <a:cs typeface="Times New Roman"/>
              </a:rPr>
              <a:t>on</a:t>
            </a:r>
            <a:r>
              <a:rPr sz="1050" spc="-5" dirty="0">
                <a:latin typeface="Times New Roman"/>
                <a:cs typeface="Times New Roman"/>
              </a:rPr>
              <a:t> </a:t>
            </a:r>
            <a:r>
              <a:rPr sz="1050" spc="-15" dirty="0">
                <a:latin typeface="Times New Roman"/>
                <a:cs typeface="Times New Roman"/>
              </a:rPr>
              <a:t>Line</a:t>
            </a:r>
            <a:r>
              <a:rPr sz="1050" spc="-35" dirty="0">
                <a:latin typeface="Times New Roman"/>
                <a:cs typeface="Times New Roman"/>
              </a:rPr>
              <a:t> </a:t>
            </a:r>
            <a:r>
              <a:rPr sz="1050" spc="-5" dirty="0">
                <a:latin typeface="Times New Roman"/>
                <a:cs typeface="Times New Roman"/>
              </a:rPr>
              <a:t>at</a:t>
            </a:r>
            <a:r>
              <a:rPr sz="1050" spc="-10" dirty="0">
                <a:latin typeface="Times New Roman"/>
                <a:cs typeface="Times New Roman"/>
              </a:rPr>
              <a:t> </a:t>
            </a:r>
            <a:r>
              <a:rPr sz="1050" spc="-5" dirty="0">
                <a:latin typeface="Times New Roman"/>
                <a:cs typeface="Times New Roman"/>
              </a:rPr>
              <a:t>the</a:t>
            </a:r>
            <a:r>
              <a:rPr sz="1050" spc="-20" dirty="0">
                <a:latin typeface="Times New Roman"/>
                <a:cs typeface="Times New Roman"/>
              </a:rPr>
              <a:t> </a:t>
            </a:r>
            <a:r>
              <a:rPr sz="1050" spc="-30" dirty="0">
                <a:latin typeface="Times New Roman"/>
                <a:cs typeface="Times New Roman"/>
              </a:rPr>
              <a:t>following</a:t>
            </a:r>
            <a:r>
              <a:rPr sz="1050" spc="-65" dirty="0">
                <a:latin typeface="Times New Roman"/>
                <a:cs typeface="Times New Roman"/>
              </a:rPr>
              <a:t> </a:t>
            </a:r>
            <a:r>
              <a:rPr sz="1050" spc="-20" dirty="0">
                <a:latin typeface="Times New Roman"/>
                <a:cs typeface="Times New Roman"/>
              </a:rPr>
              <a:t>address</a:t>
            </a:r>
            <a:r>
              <a:rPr sz="1050" spc="-125" dirty="0">
                <a:latin typeface="Times New Roman"/>
                <a:cs typeface="Times New Roman"/>
              </a:rPr>
              <a:t> </a:t>
            </a:r>
            <a:r>
              <a:rPr sz="1050" u="sng" spc="-20" dirty="0">
                <a:solidFill>
                  <a:srgbClr val="0000FF"/>
                </a:solidFill>
                <a:latin typeface="Times New Roman"/>
                <a:cs typeface="Times New Roman"/>
                <a:hlinkClick r:id="rId2"/>
              </a:rPr>
              <a:t>www.bisd.us</a:t>
            </a:r>
            <a:r>
              <a:rPr sz="1050" spc="-20" dirty="0">
                <a:solidFill>
                  <a:srgbClr val="0000FF"/>
                </a:solidFill>
                <a:latin typeface="Times New Roman"/>
                <a:cs typeface="Times New Roman"/>
                <a:hlinkClick r:id="rId2"/>
              </a:rPr>
              <a:t>.</a:t>
            </a:r>
            <a:endParaRPr sz="1050" dirty="0">
              <a:latin typeface="Times New Roman"/>
              <a:cs typeface="Times New Roman"/>
            </a:endParaRPr>
          </a:p>
          <a:p>
            <a:pPr marL="180340" algn="just">
              <a:lnSpc>
                <a:spcPts val="1200"/>
              </a:lnSpc>
            </a:pPr>
            <a:r>
              <a:rPr sz="1050" spc="-10" dirty="0">
                <a:latin typeface="Times New Roman"/>
                <a:cs typeface="Times New Roman"/>
              </a:rPr>
              <a:t>The</a:t>
            </a:r>
            <a:r>
              <a:rPr sz="1050" spc="-50" dirty="0">
                <a:latin typeface="Times New Roman"/>
                <a:cs typeface="Times New Roman"/>
              </a:rPr>
              <a:t> </a:t>
            </a:r>
            <a:r>
              <a:rPr sz="1050" spc="-20" dirty="0">
                <a:latin typeface="Times New Roman"/>
                <a:cs typeface="Times New Roman"/>
              </a:rPr>
              <a:t>district</a:t>
            </a:r>
            <a:r>
              <a:rPr sz="1050" spc="-65" dirty="0">
                <a:latin typeface="Times New Roman"/>
                <a:cs typeface="Times New Roman"/>
              </a:rPr>
              <a:t> </a:t>
            </a:r>
            <a:r>
              <a:rPr sz="1050" spc="-20" dirty="0">
                <a:latin typeface="Times New Roman"/>
                <a:cs typeface="Times New Roman"/>
              </a:rPr>
              <a:t>shall</a:t>
            </a:r>
            <a:r>
              <a:rPr sz="1050" spc="-35" dirty="0">
                <a:latin typeface="Times New Roman"/>
                <a:cs typeface="Times New Roman"/>
              </a:rPr>
              <a:t> </a:t>
            </a:r>
            <a:r>
              <a:rPr sz="1050" spc="-20" dirty="0">
                <a:latin typeface="Times New Roman"/>
                <a:cs typeface="Times New Roman"/>
              </a:rPr>
              <a:t>delay</a:t>
            </a:r>
            <a:r>
              <a:rPr sz="1050" spc="-70" dirty="0">
                <a:latin typeface="Times New Roman"/>
                <a:cs typeface="Times New Roman"/>
              </a:rPr>
              <a:t> </a:t>
            </a:r>
            <a:r>
              <a:rPr sz="1050" dirty="0">
                <a:latin typeface="Times New Roman"/>
                <a:cs typeface="Times New Roman"/>
              </a:rPr>
              <a:t>a</a:t>
            </a:r>
            <a:r>
              <a:rPr sz="1050" spc="-25" dirty="0">
                <a:latin typeface="Times New Roman"/>
                <a:cs typeface="Times New Roman"/>
              </a:rPr>
              <a:t> disciplinary</a:t>
            </a:r>
            <a:r>
              <a:rPr sz="1050" spc="-85" dirty="0">
                <a:latin typeface="Times New Roman"/>
                <a:cs typeface="Times New Roman"/>
              </a:rPr>
              <a:t> </a:t>
            </a:r>
            <a:r>
              <a:rPr sz="1050" spc="-20" dirty="0">
                <a:latin typeface="Times New Roman"/>
                <a:cs typeface="Times New Roman"/>
              </a:rPr>
              <a:t>consequence</a:t>
            </a:r>
            <a:r>
              <a:rPr sz="1050" spc="-35" dirty="0">
                <a:latin typeface="Times New Roman"/>
                <a:cs typeface="Times New Roman"/>
              </a:rPr>
              <a:t> </a:t>
            </a:r>
            <a:r>
              <a:rPr sz="1050" spc="-20" dirty="0">
                <a:latin typeface="Times New Roman"/>
                <a:cs typeface="Times New Roman"/>
              </a:rPr>
              <a:t>while</a:t>
            </a:r>
            <a:r>
              <a:rPr sz="1050" spc="-70" dirty="0">
                <a:latin typeface="Times New Roman"/>
                <a:cs typeface="Times New Roman"/>
              </a:rPr>
              <a:t> </a:t>
            </a:r>
            <a:r>
              <a:rPr sz="1050" dirty="0">
                <a:latin typeface="Times New Roman"/>
                <a:cs typeface="Times New Roman"/>
              </a:rPr>
              <a:t>a</a:t>
            </a:r>
            <a:r>
              <a:rPr sz="1050" spc="-30" dirty="0">
                <a:latin typeface="Times New Roman"/>
                <a:cs typeface="Times New Roman"/>
              </a:rPr>
              <a:t> </a:t>
            </a:r>
            <a:r>
              <a:rPr sz="1050" spc="-20" dirty="0">
                <a:latin typeface="Times New Roman"/>
                <a:cs typeface="Times New Roman"/>
              </a:rPr>
              <a:t>student</a:t>
            </a:r>
            <a:r>
              <a:rPr sz="1050" spc="-60" dirty="0">
                <a:latin typeface="Times New Roman"/>
                <a:cs typeface="Times New Roman"/>
              </a:rPr>
              <a:t> </a:t>
            </a:r>
            <a:r>
              <a:rPr sz="1050" spc="-5" dirty="0">
                <a:latin typeface="Times New Roman"/>
                <a:cs typeface="Times New Roman"/>
              </a:rPr>
              <a:t>or</a:t>
            </a:r>
            <a:r>
              <a:rPr sz="1050" spc="-45" dirty="0">
                <a:latin typeface="Times New Roman"/>
                <a:cs typeface="Times New Roman"/>
              </a:rPr>
              <a:t> </a:t>
            </a:r>
            <a:r>
              <a:rPr sz="1050" spc="-20" dirty="0">
                <a:latin typeface="Times New Roman"/>
                <a:cs typeface="Times New Roman"/>
              </a:rPr>
              <a:t>parent</a:t>
            </a:r>
            <a:r>
              <a:rPr sz="1050" spc="-60" dirty="0">
                <a:latin typeface="Times New Roman"/>
                <a:cs typeface="Times New Roman"/>
              </a:rPr>
              <a:t> </a:t>
            </a:r>
            <a:r>
              <a:rPr sz="1050" spc="-20" dirty="0">
                <a:latin typeface="Times New Roman"/>
                <a:cs typeface="Times New Roman"/>
              </a:rPr>
              <a:t>pursues</a:t>
            </a:r>
            <a:r>
              <a:rPr sz="1050" spc="-35" dirty="0">
                <a:latin typeface="Times New Roman"/>
                <a:cs typeface="Times New Roman"/>
              </a:rPr>
              <a:t> </a:t>
            </a:r>
            <a:r>
              <a:rPr sz="1050" dirty="0">
                <a:latin typeface="Times New Roman"/>
                <a:cs typeface="Times New Roman"/>
              </a:rPr>
              <a:t>a</a:t>
            </a:r>
            <a:r>
              <a:rPr sz="1050" spc="-20" dirty="0">
                <a:latin typeface="Times New Roman"/>
                <a:cs typeface="Times New Roman"/>
              </a:rPr>
              <a:t> </a:t>
            </a:r>
            <a:r>
              <a:rPr sz="1050" spc="-25" dirty="0">
                <a:latin typeface="Times New Roman"/>
                <a:cs typeface="Times New Roman"/>
              </a:rPr>
              <a:t>grievance.</a:t>
            </a:r>
            <a:endParaRPr sz="1050" dirty="0">
              <a:latin typeface="Times New Roman"/>
              <a:cs typeface="Times New Roman"/>
            </a:endParaRPr>
          </a:p>
          <a:p>
            <a:pPr>
              <a:spcBef>
                <a:spcPts val="50"/>
              </a:spcBef>
            </a:pPr>
            <a:endParaRPr sz="1050" dirty="0">
              <a:latin typeface="Times New Roman"/>
              <a:cs typeface="Times New Roman"/>
            </a:endParaRPr>
          </a:p>
          <a:p>
            <a:pPr marR="41910" algn="ctr">
              <a:spcBef>
                <a:spcPts val="5"/>
              </a:spcBef>
            </a:pPr>
            <a:r>
              <a:rPr sz="1100" b="1" u="heavy" spc="-10" dirty="0">
                <a:latin typeface="Times New Roman"/>
                <a:cs typeface="Times New Roman"/>
              </a:rPr>
              <a:t>REMOVAL FROM THE SCHOOL</a:t>
            </a:r>
            <a:r>
              <a:rPr sz="1100" b="1" u="heavy" spc="-50" dirty="0">
                <a:latin typeface="Times New Roman"/>
                <a:cs typeface="Times New Roman"/>
              </a:rPr>
              <a:t> </a:t>
            </a:r>
            <a:r>
              <a:rPr sz="1100" b="1" u="heavy" spc="-15" dirty="0">
                <a:latin typeface="Times New Roman"/>
                <a:cs typeface="Times New Roman"/>
              </a:rPr>
              <a:t>BUS</a:t>
            </a:r>
            <a:endParaRPr sz="1100" dirty="0">
              <a:latin typeface="Times New Roman"/>
              <a:cs typeface="Times New Roman"/>
            </a:endParaRPr>
          </a:p>
          <a:p>
            <a:pPr>
              <a:spcBef>
                <a:spcPts val="50"/>
              </a:spcBef>
            </a:pPr>
            <a:endParaRPr sz="950" dirty="0">
              <a:latin typeface="Times New Roman"/>
              <a:cs typeface="Times New Roman"/>
            </a:endParaRPr>
          </a:p>
          <a:p>
            <a:pPr marL="13335" marR="99060" indent="167005" algn="just">
              <a:lnSpc>
                <a:spcPct val="96000"/>
              </a:lnSpc>
            </a:pPr>
            <a:r>
              <a:rPr sz="1050" spc="-5" dirty="0">
                <a:latin typeface="Times New Roman"/>
                <a:cs typeface="Times New Roman"/>
              </a:rPr>
              <a:t>A </a:t>
            </a:r>
            <a:r>
              <a:rPr sz="1050" dirty="0">
                <a:latin typeface="Times New Roman"/>
                <a:cs typeface="Times New Roman"/>
              </a:rPr>
              <a:t>bus </a:t>
            </a:r>
            <a:r>
              <a:rPr sz="1050" spc="-25" dirty="0">
                <a:latin typeface="Times New Roman"/>
                <a:cs typeface="Times New Roman"/>
              </a:rPr>
              <a:t>driver </a:t>
            </a:r>
            <a:r>
              <a:rPr sz="1050" spc="-10" dirty="0">
                <a:latin typeface="Times New Roman"/>
                <a:cs typeface="Times New Roman"/>
              </a:rPr>
              <a:t>may </a:t>
            </a:r>
            <a:r>
              <a:rPr sz="1050" spc="-5" dirty="0">
                <a:latin typeface="Times New Roman"/>
                <a:cs typeface="Times New Roman"/>
              </a:rPr>
              <a:t>refer </a:t>
            </a:r>
            <a:r>
              <a:rPr sz="1050" dirty="0">
                <a:latin typeface="Times New Roman"/>
                <a:cs typeface="Times New Roman"/>
              </a:rPr>
              <a:t>a </a:t>
            </a:r>
            <a:r>
              <a:rPr sz="1050" spc="-5" dirty="0">
                <a:latin typeface="Times New Roman"/>
                <a:cs typeface="Times New Roman"/>
              </a:rPr>
              <a:t>student to the </a:t>
            </a:r>
            <a:r>
              <a:rPr sz="1050" spc="-20" dirty="0">
                <a:latin typeface="Times New Roman"/>
                <a:cs typeface="Times New Roman"/>
              </a:rPr>
              <a:t>campus </a:t>
            </a:r>
            <a:r>
              <a:rPr sz="1050" spc="-15" dirty="0">
                <a:latin typeface="Times New Roman"/>
                <a:cs typeface="Times New Roman"/>
              </a:rPr>
              <a:t>behavior </a:t>
            </a:r>
            <a:r>
              <a:rPr sz="1050" spc="-10" dirty="0">
                <a:latin typeface="Times New Roman"/>
                <a:cs typeface="Times New Roman"/>
              </a:rPr>
              <a:t>coordinator’s office </a:t>
            </a:r>
            <a:r>
              <a:rPr sz="1050" dirty="0">
                <a:latin typeface="Times New Roman"/>
                <a:cs typeface="Times New Roman"/>
              </a:rPr>
              <a:t>or </a:t>
            </a:r>
            <a:r>
              <a:rPr sz="1050" spc="-30" dirty="0">
                <a:latin typeface="Times New Roman"/>
                <a:cs typeface="Times New Roman"/>
              </a:rPr>
              <a:t>appropriate </a:t>
            </a:r>
            <a:r>
              <a:rPr sz="1050" spc="-25" dirty="0">
                <a:latin typeface="Times New Roman"/>
                <a:cs typeface="Times New Roman"/>
              </a:rPr>
              <a:t>administrator </a:t>
            </a:r>
            <a:r>
              <a:rPr sz="1050" spc="-5" dirty="0">
                <a:latin typeface="Times New Roman"/>
                <a:cs typeface="Times New Roman"/>
              </a:rPr>
              <a:t>to </a:t>
            </a:r>
            <a:r>
              <a:rPr sz="1050" spc="-10" dirty="0">
                <a:latin typeface="Times New Roman"/>
                <a:cs typeface="Times New Roman"/>
              </a:rPr>
              <a:t>maintain </a:t>
            </a:r>
            <a:r>
              <a:rPr sz="1050" spc="-30" dirty="0">
                <a:latin typeface="Times New Roman"/>
                <a:cs typeface="Times New Roman"/>
              </a:rPr>
              <a:t>effective  </a:t>
            </a:r>
            <a:r>
              <a:rPr sz="1050" spc="-10" dirty="0">
                <a:latin typeface="Times New Roman"/>
                <a:cs typeface="Times New Roman"/>
              </a:rPr>
              <a:t>discipline </a:t>
            </a:r>
            <a:r>
              <a:rPr sz="1050" spc="-5" dirty="0">
                <a:latin typeface="Times New Roman"/>
                <a:cs typeface="Times New Roman"/>
              </a:rPr>
              <a:t>on the bus. The </a:t>
            </a:r>
            <a:r>
              <a:rPr sz="1050" spc="-20" dirty="0">
                <a:latin typeface="Times New Roman"/>
                <a:cs typeface="Times New Roman"/>
              </a:rPr>
              <a:t>campus </a:t>
            </a:r>
            <a:r>
              <a:rPr sz="1050" spc="-15" dirty="0">
                <a:latin typeface="Times New Roman"/>
                <a:cs typeface="Times New Roman"/>
              </a:rPr>
              <a:t>behavior </a:t>
            </a:r>
            <a:r>
              <a:rPr sz="1050" spc="-10" dirty="0">
                <a:latin typeface="Times New Roman"/>
                <a:cs typeface="Times New Roman"/>
              </a:rPr>
              <a:t>coordinator’s </a:t>
            </a:r>
            <a:r>
              <a:rPr sz="1050" spc="-5" dirty="0">
                <a:latin typeface="Times New Roman"/>
                <a:cs typeface="Times New Roman"/>
              </a:rPr>
              <a:t>office </a:t>
            </a:r>
            <a:r>
              <a:rPr sz="1050" dirty="0">
                <a:latin typeface="Times New Roman"/>
                <a:cs typeface="Times New Roman"/>
              </a:rPr>
              <a:t>or </a:t>
            </a:r>
            <a:r>
              <a:rPr sz="1050" spc="-25" dirty="0">
                <a:latin typeface="Times New Roman"/>
                <a:cs typeface="Times New Roman"/>
              </a:rPr>
              <a:t>appropriate </a:t>
            </a:r>
            <a:r>
              <a:rPr sz="1050" spc="-20" dirty="0">
                <a:latin typeface="Times New Roman"/>
                <a:cs typeface="Times New Roman"/>
              </a:rPr>
              <a:t>administrator must </a:t>
            </a:r>
            <a:r>
              <a:rPr sz="1050" spc="-10" dirty="0">
                <a:latin typeface="Times New Roman"/>
                <a:cs typeface="Times New Roman"/>
              </a:rPr>
              <a:t>employ </a:t>
            </a:r>
            <a:r>
              <a:rPr sz="1050" spc="-20" dirty="0">
                <a:latin typeface="Times New Roman"/>
                <a:cs typeface="Times New Roman"/>
              </a:rPr>
              <a:t>additional </a:t>
            </a:r>
            <a:r>
              <a:rPr sz="1050" spc="-25" dirty="0">
                <a:latin typeface="Times New Roman"/>
                <a:cs typeface="Times New Roman"/>
              </a:rPr>
              <a:t>discipline  </a:t>
            </a:r>
            <a:r>
              <a:rPr sz="1050" spc="-20" dirty="0">
                <a:latin typeface="Times New Roman"/>
                <a:cs typeface="Times New Roman"/>
              </a:rPr>
              <a:t>management techniques, </a:t>
            </a:r>
            <a:r>
              <a:rPr sz="1050" spc="-5" dirty="0">
                <a:latin typeface="Times New Roman"/>
                <a:cs typeface="Times New Roman"/>
              </a:rPr>
              <a:t>as </a:t>
            </a:r>
            <a:r>
              <a:rPr sz="1050" spc="-30" dirty="0">
                <a:latin typeface="Times New Roman"/>
                <a:cs typeface="Times New Roman"/>
              </a:rPr>
              <a:t>appropriate, </a:t>
            </a:r>
            <a:r>
              <a:rPr sz="1050" spc="-15" dirty="0">
                <a:latin typeface="Times New Roman"/>
                <a:cs typeface="Times New Roman"/>
              </a:rPr>
              <a:t>which </a:t>
            </a:r>
            <a:r>
              <a:rPr sz="1050" spc="-5" dirty="0">
                <a:latin typeface="Times New Roman"/>
                <a:cs typeface="Times New Roman"/>
              </a:rPr>
              <a:t>can </a:t>
            </a:r>
            <a:r>
              <a:rPr sz="1050" spc="-10" dirty="0">
                <a:latin typeface="Times New Roman"/>
                <a:cs typeface="Times New Roman"/>
              </a:rPr>
              <a:t>include </a:t>
            </a:r>
            <a:r>
              <a:rPr sz="1050" spc="-30" dirty="0">
                <a:latin typeface="Times New Roman"/>
                <a:cs typeface="Times New Roman"/>
              </a:rPr>
              <a:t>restricting </a:t>
            </a:r>
            <a:r>
              <a:rPr sz="1050" spc="-5" dirty="0">
                <a:latin typeface="Times New Roman"/>
                <a:cs typeface="Times New Roman"/>
              </a:rPr>
              <a:t>or </a:t>
            </a:r>
            <a:r>
              <a:rPr sz="1050" spc="-25" dirty="0">
                <a:latin typeface="Times New Roman"/>
                <a:cs typeface="Times New Roman"/>
              </a:rPr>
              <a:t>revoking </a:t>
            </a:r>
            <a:r>
              <a:rPr sz="1050" dirty="0">
                <a:latin typeface="Times New Roman"/>
                <a:cs typeface="Times New Roman"/>
              </a:rPr>
              <a:t>a </a:t>
            </a:r>
            <a:r>
              <a:rPr sz="1050" spc="-10" dirty="0">
                <a:latin typeface="Times New Roman"/>
                <a:cs typeface="Times New Roman"/>
              </a:rPr>
              <a:t>student’s </a:t>
            </a:r>
            <a:r>
              <a:rPr sz="1050" dirty="0">
                <a:latin typeface="Times New Roman"/>
                <a:cs typeface="Times New Roman"/>
              </a:rPr>
              <a:t>bus </a:t>
            </a:r>
            <a:r>
              <a:rPr sz="1050" spc="-10" dirty="0">
                <a:latin typeface="Times New Roman"/>
                <a:cs typeface="Times New Roman"/>
              </a:rPr>
              <a:t>riding </a:t>
            </a:r>
            <a:r>
              <a:rPr sz="1050" spc="-30" dirty="0">
                <a:latin typeface="Times New Roman"/>
                <a:cs typeface="Times New Roman"/>
              </a:rPr>
              <a:t>privileges. </a:t>
            </a:r>
            <a:r>
              <a:rPr sz="1050" spc="-5" dirty="0">
                <a:latin typeface="Times New Roman"/>
                <a:cs typeface="Times New Roman"/>
              </a:rPr>
              <a:t>Exception: A </a:t>
            </a:r>
            <a:r>
              <a:rPr sz="1050" spc="-10" dirty="0">
                <a:latin typeface="Times New Roman"/>
                <a:cs typeface="Times New Roman"/>
              </a:rPr>
              <a:t>student  </a:t>
            </a:r>
            <a:r>
              <a:rPr sz="1050" spc="-20" dirty="0">
                <a:latin typeface="Times New Roman"/>
                <a:cs typeface="Times New Roman"/>
              </a:rPr>
              <a:t>with </a:t>
            </a:r>
            <a:r>
              <a:rPr sz="1050" dirty="0">
                <a:latin typeface="Times New Roman"/>
                <a:cs typeface="Times New Roman"/>
              </a:rPr>
              <a:t>a </a:t>
            </a:r>
            <a:r>
              <a:rPr sz="1050" spc="-10" dirty="0">
                <a:latin typeface="Times New Roman"/>
                <a:cs typeface="Times New Roman"/>
              </a:rPr>
              <a:t>disability </a:t>
            </a:r>
            <a:r>
              <a:rPr sz="1050" spc="-5" dirty="0">
                <a:latin typeface="Times New Roman"/>
                <a:cs typeface="Times New Roman"/>
              </a:rPr>
              <a:t>who has </a:t>
            </a:r>
            <a:r>
              <a:rPr sz="1050" spc="-10" dirty="0">
                <a:latin typeface="Times New Roman"/>
                <a:cs typeface="Times New Roman"/>
              </a:rPr>
              <a:t>transportation designated </a:t>
            </a:r>
            <a:r>
              <a:rPr sz="1050" spc="-5" dirty="0">
                <a:latin typeface="Times New Roman"/>
                <a:cs typeface="Times New Roman"/>
              </a:rPr>
              <a:t>as </a:t>
            </a:r>
            <a:r>
              <a:rPr sz="1050" dirty="0">
                <a:latin typeface="Times New Roman"/>
                <a:cs typeface="Times New Roman"/>
              </a:rPr>
              <a:t>a </a:t>
            </a:r>
            <a:r>
              <a:rPr sz="1050" spc="-15" dirty="0">
                <a:latin typeface="Times New Roman"/>
                <a:cs typeface="Times New Roman"/>
              </a:rPr>
              <a:t>related </a:t>
            </a:r>
            <a:r>
              <a:rPr sz="1050" spc="-25" dirty="0">
                <a:latin typeface="Times New Roman"/>
                <a:cs typeface="Times New Roman"/>
              </a:rPr>
              <a:t>service </a:t>
            </a:r>
            <a:r>
              <a:rPr sz="1050" spc="-5" dirty="0">
                <a:latin typeface="Times New Roman"/>
                <a:cs typeface="Times New Roman"/>
              </a:rPr>
              <a:t>in the </a:t>
            </a:r>
            <a:r>
              <a:rPr sz="1050" spc="-10" dirty="0">
                <a:latin typeface="Times New Roman"/>
                <a:cs typeface="Times New Roman"/>
              </a:rPr>
              <a:t>student’s IEP. </a:t>
            </a:r>
            <a:r>
              <a:rPr sz="1050" spc="-15" dirty="0">
                <a:latin typeface="Times New Roman"/>
                <a:cs typeface="Times New Roman"/>
              </a:rPr>
              <a:t>(For </a:t>
            </a:r>
            <a:r>
              <a:rPr sz="1050" spc="-25" dirty="0">
                <a:latin typeface="Times New Roman"/>
                <a:cs typeface="Times New Roman"/>
              </a:rPr>
              <a:t>more information, </a:t>
            </a:r>
            <a:r>
              <a:rPr sz="1050" spc="-10" dirty="0">
                <a:latin typeface="Times New Roman"/>
                <a:cs typeface="Times New Roman"/>
              </a:rPr>
              <a:t>see </a:t>
            </a:r>
            <a:r>
              <a:rPr sz="1050" spc="-15" dirty="0">
                <a:latin typeface="Times New Roman"/>
                <a:cs typeface="Times New Roman"/>
              </a:rPr>
              <a:t>the </a:t>
            </a:r>
            <a:r>
              <a:rPr sz="1050" spc="-5" dirty="0">
                <a:latin typeface="Times New Roman"/>
                <a:cs typeface="Times New Roman"/>
              </a:rPr>
              <a:t>Code </a:t>
            </a:r>
            <a:r>
              <a:rPr sz="1050" dirty="0">
                <a:latin typeface="Times New Roman"/>
                <a:cs typeface="Times New Roman"/>
              </a:rPr>
              <a:t>of  </a:t>
            </a:r>
            <a:r>
              <a:rPr sz="1050" spc="-20" dirty="0">
                <a:latin typeface="Times New Roman"/>
                <a:cs typeface="Times New Roman"/>
              </a:rPr>
              <a:t>Conduct</a:t>
            </a:r>
            <a:r>
              <a:rPr sz="1050" spc="-60" dirty="0">
                <a:latin typeface="Times New Roman"/>
                <a:cs typeface="Times New Roman"/>
              </a:rPr>
              <a:t> </a:t>
            </a:r>
            <a:r>
              <a:rPr sz="1050" spc="-5" dirty="0">
                <a:latin typeface="Times New Roman"/>
                <a:cs typeface="Times New Roman"/>
              </a:rPr>
              <a:t>section</a:t>
            </a:r>
            <a:r>
              <a:rPr sz="1050" spc="-15" dirty="0">
                <a:latin typeface="Times New Roman"/>
                <a:cs typeface="Times New Roman"/>
              </a:rPr>
              <a:t> </a:t>
            </a:r>
            <a:r>
              <a:rPr sz="1050" dirty="0">
                <a:latin typeface="Times New Roman"/>
                <a:cs typeface="Times New Roman"/>
              </a:rPr>
              <a:t>on</a:t>
            </a:r>
            <a:r>
              <a:rPr sz="1050" spc="-15" dirty="0">
                <a:latin typeface="Times New Roman"/>
                <a:cs typeface="Times New Roman"/>
              </a:rPr>
              <a:t> </a:t>
            </a:r>
            <a:r>
              <a:rPr sz="1050" spc="-10" dirty="0">
                <a:latin typeface="Times New Roman"/>
                <a:cs typeface="Times New Roman"/>
              </a:rPr>
              <a:t>Discipline</a:t>
            </a:r>
            <a:r>
              <a:rPr sz="1050" spc="-25" dirty="0">
                <a:latin typeface="Times New Roman"/>
                <a:cs typeface="Times New Roman"/>
              </a:rPr>
              <a:t> </a:t>
            </a:r>
            <a:r>
              <a:rPr sz="1050" dirty="0">
                <a:latin typeface="Times New Roman"/>
                <a:cs typeface="Times New Roman"/>
              </a:rPr>
              <a:t>and</a:t>
            </a:r>
            <a:r>
              <a:rPr sz="1050" spc="-15" dirty="0">
                <a:latin typeface="Times New Roman"/>
                <a:cs typeface="Times New Roman"/>
              </a:rPr>
              <a:t> </a:t>
            </a:r>
            <a:r>
              <a:rPr sz="1050" spc="-20" dirty="0">
                <a:latin typeface="Times New Roman"/>
                <a:cs typeface="Times New Roman"/>
              </a:rPr>
              <a:t>Behavioral</a:t>
            </a:r>
            <a:r>
              <a:rPr sz="1050" spc="-65" dirty="0">
                <a:latin typeface="Times New Roman"/>
                <a:cs typeface="Times New Roman"/>
              </a:rPr>
              <a:t> </a:t>
            </a:r>
            <a:r>
              <a:rPr sz="1050" spc="-25" dirty="0">
                <a:latin typeface="Times New Roman"/>
                <a:cs typeface="Times New Roman"/>
              </a:rPr>
              <a:t>Expectations</a:t>
            </a:r>
            <a:r>
              <a:rPr sz="1050" spc="-60" dirty="0">
                <a:latin typeface="Times New Roman"/>
                <a:cs typeface="Times New Roman"/>
              </a:rPr>
              <a:t> </a:t>
            </a:r>
            <a:r>
              <a:rPr sz="1050" dirty="0">
                <a:latin typeface="Times New Roman"/>
                <a:cs typeface="Times New Roman"/>
              </a:rPr>
              <a:t>under</a:t>
            </a:r>
            <a:r>
              <a:rPr sz="1050" spc="-30" dirty="0">
                <a:latin typeface="Times New Roman"/>
                <a:cs typeface="Times New Roman"/>
              </a:rPr>
              <a:t> </a:t>
            </a:r>
            <a:r>
              <a:rPr sz="1050" spc="-5" dirty="0">
                <a:latin typeface="Times New Roman"/>
                <a:cs typeface="Times New Roman"/>
              </a:rPr>
              <a:t>School</a:t>
            </a:r>
            <a:r>
              <a:rPr sz="1050" spc="-20" dirty="0">
                <a:latin typeface="Times New Roman"/>
                <a:cs typeface="Times New Roman"/>
              </a:rPr>
              <a:t> </a:t>
            </a:r>
            <a:r>
              <a:rPr sz="1050" dirty="0">
                <a:latin typeface="Times New Roman"/>
                <a:cs typeface="Times New Roman"/>
              </a:rPr>
              <a:t>Bus</a:t>
            </a:r>
            <a:r>
              <a:rPr sz="1050" spc="-10" dirty="0">
                <a:latin typeface="Times New Roman"/>
                <a:cs typeface="Times New Roman"/>
              </a:rPr>
              <a:t> </a:t>
            </a:r>
            <a:r>
              <a:rPr sz="1050" spc="-20" dirty="0">
                <a:latin typeface="Times New Roman"/>
                <a:cs typeface="Times New Roman"/>
              </a:rPr>
              <a:t>Behavior</a:t>
            </a:r>
            <a:r>
              <a:rPr sz="1050" spc="-65" dirty="0">
                <a:latin typeface="Times New Roman"/>
                <a:cs typeface="Times New Roman"/>
              </a:rPr>
              <a:t> </a:t>
            </a:r>
            <a:r>
              <a:rPr sz="1050" dirty="0">
                <a:latin typeface="Times New Roman"/>
                <a:cs typeface="Times New Roman"/>
              </a:rPr>
              <a:t>and</a:t>
            </a:r>
            <a:r>
              <a:rPr sz="1050" spc="-155" dirty="0">
                <a:latin typeface="Times New Roman"/>
                <a:cs typeface="Times New Roman"/>
              </a:rPr>
              <a:t> </a:t>
            </a:r>
            <a:r>
              <a:rPr sz="1050" spc="-20" dirty="0">
                <a:latin typeface="Times New Roman"/>
                <a:cs typeface="Times New Roman"/>
              </a:rPr>
              <a:t>Procedures).</a:t>
            </a:r>
            <a:endParaRPr sz="1050" dirty="0">
              <a:latin typeface="Times New Roman"/>
              <a:cs typeface="Times New Roman"/>
            </a:endParaRPr>
          </a:p>
          <a:p>
            <a:pPr marL="13335" marR="99060" indent="316865" algn="just">
              <a:lnSpc>
                <a:spcPct val="96000"/>
              </a:lnSpc>
            </a:pPr>
            <a:r>
              <a:rPr sz="1050" spc="-5" dirty="0">
                <a:latin typeface="Times New Roman"/>
                <a:cs typeface="Times New Roman"/>
              </a:rPr>
              <a:t>Since the </a:t>
            </a:r>
            <a:r>
              <a:rPr sz="1050" spc="-25" dirty="0">
                <a:latin typeface="Times New Roman"/>
                <a:cs typeface="Times New Roman"/>
              </a:rPr>
              <a:t>district’s </a:t>
            </a:r>
            <a:r>
              <a:rPr sz="1050" spc="-10" dirty="0">
                <a:latin typeface="Times New Roman"/>
                <a:cs typeface="Times New Roman"/>
              </a:rPr>
              <a:t>primary responsibility </a:t>
            </a:r>
            <a:r>
              <a:rPr sz="1050" spc="-5" dirty="0">
                <a:latin typeface="Times New Roman"/>
                <a:cs typeface="Times New Roman"/>
              </a:rPr>
              <a:t>in </a:t>
            </a:r>
            <a:r>
              <a:rPr sz="1050" spc="-10" dirty="0">
                <a:latin typeface="Times New Roman"/>
                <a:cs typeface="Times New Roman"/>
              </a:rPr>
              <a:t>transporting students </a:t>
            </a:r>
            <a:r>
              <a:rPr sz="1050" spc="-5" dirty="0">
                <a:latin typeface="Times New Roman"/>
                <a:cs typeface="Times New Roman"/>
              </a:rPr>
              <a:t>in </a:t>
            </a:r>
            <a:r>
              <a:rPr sz="1050" spc="-25" dirty="0">
                <a:latin typeface="Times New Roman"/>
                <a:cs typeface="Times New Roman"/>
              </a:rPr>
              <a:t>district </a:t>
            </a:r>
            <a:r>
              <a:rPr sz="1050" spc="-10" dirty="0">
                <a:latin typeface="Times New Roman"/>
                <a:cs typeface="Times New Roman"/>
              </a:rPr>
              <a:t>vehicles </a:t>
            </a:r>
            <a:r>
              <a:rPr sz="1050" spc="-5" dirty="0">
                <a:latin typeface="Times New Roman"/>
                <a:cs typeface="Times New Roman"/>
              </a:rPr>
              <a:t>is </a:t>
            </a:r>
            <a:r>
              <a:rPr sz="1050" dirty="0">
                <a:latin typeface="Times New Roman"/>
                <a:cs typeface="Times New Roman"/>
              </a:rPr>
              <a:t>to </a:t>
            </a:r>
            <a:r>
              <a:rPr sz="1050" spc="-5" dirty="0">
                <a:latin typeface="Times New Roman"/>
                <a:cs typeface="Times New Roman"/>
              </a:rPr>
              <a:t>do so as safely as </a:t>
            </a:r>
            <a:r>
              <a:rPr sz="1050" spc="-15" dirty="0">
                <a:latin typeface="Times New Roman"/>
                <a:cs typeface="Times New Roman"/>
              </a:rPr>
              <a:t>possible, </a:t>
            </a:r>
            <a:r>
              <a:rPr sz="1050" spc="-10" dirty="0">
                <a:latin typeface="Times New Roman"/>
                <a:cs typeface="Times New Roman"/>
              </a:rPr>
              <a:t>the operator  </a:t>
            </a:r>
            <a:r>
              <a:rPr sz="1050" dirty="0">
                <a:latin typeface="Times New Roman"/>
                <a:cs typeface="Times New Roman"/>
              </a:rPr>
              <a:t>of </a:t>
            </a:r>
            <a:r>
              <a:rPr sz="1050" spc="-5" dirty="0">
                <a:latin typeface="Times New Roman"/>
                <a:cs typeface="Times New Roman"/>
              </a:rPr>
              <a:t>the </a:t>
            </a:r>
            <a:r>
              <a:rPr sz="1050" spc="-25" dirty="0">
                <a:latin typeface="Times New Roman"/>
                <a:cs typeface="Times New Roman"/>
              </a:rPr>
              <a:t>vehicle </a:t>
            </a:r>
            <a:r>
              <a:rPr sz="1050" spc="-15" dirty="0">
                <a:latin typeface="Times New Roman"/>
                <a:cs typeface="Times New Roman"/>
              </a:rPr>
              <a:t>must </a:t>
            </a:r>
            <a:r>
              <a:rPr sz="1050" spc="-5" dirty="0">
                <a:latin typeface="Times New Roman"/>
                <a:cs typeface="Times New Roman"/>
              </a:rPr>
              <a:t>focus </a:t>
            </a:r>
            <a:r>
              <a:rPr sz="1050" dirty="0">
                <a:latin typeface="Times New Roman"/>
                <a:cs typeface="Times New Roman"/>
              </a:rPr>
              <a:t>on </a:t>
            </a:r>
            <a:r>
              <a:rPr sz="1050" spc="-20" dirty="0">
                <a:latin typeface="Times New Roman"/>
                <a:cs typeface="Times New Roman"/>
              </a:rPr>
              <a:t>driving </a:t>
            </a:r>
            <a:r>
              <a:rPr sz="1050" spc="-5" dirty="0">
                <a:latin typeface="Times New Roman"/>
                <a:cs typeface="Times New Roman"/>
              </a:rPr>
              <a:t>and not </a:t>
            </a:r>
            <a:r>
              <a:rPr sz="1050" spc="-15" dirty="0">
                <a:latin typeface="Times New Roman"/>
                <a:cs typeface="Times New Roman"/>
              </a:rPr>
              <a:t>have </a:t>
            </a:r>
            <a:r>
              <a:rPr sz="1050" spc="-5" dirty="0">
                <a:latin typeface="Times New Roman"/>
                <a:cs typeface="Times New Roman"/>
              </a:rPr>
              <a:t>his </a:t>
            </a:r>
            <a:r>
              <a:rPr sz="1050" dirty="0">
                <a:latin typeface="Times New Roman"/>
                <a:cs typeface="Times New Roman"/>
              </a:rPr>
              <a:t>or </a:t>
            </a:r>
            <a:r>
              <a:rPr sz="1050" spc="-5" dirty="0">
                <a:latin typeface="Times New Roman"/>
                <a:cs typeface="Times New Roman"/>
              </a:rPr>
              <a:t>her </a:t>
            </a:r>
            <a:r>
              <a:rPr sz="1050" spc="-10" dirty="0">
                <a:latin typeface="Times New Roman"/>
                <a:cs typeface="Times New Roman"/>
              </a:rPr>
              <a:t>attention distracted </a:t>
            </a:r>
            <a:r>
              <a:rPr sz="1050" dirty="0">
                <a:latin typeface="Times New Roman"/>
                <a:cs typeface="Times New Roman"/>
              </a:rPr>
              <a:t>by </a:t>
            </a:r>
            <a:r>
              <a:rPr sz="1050" spc="-5" dirty="0">
                <a:latin typeface="Times New Roman"/>
                <a:cs typeface="Times New Roman"/>
              </a:rPr>
              <a:t>student </a:t>
            </a:r>
            <a:r>
              <a:rPr sz="1050" spc="-30" dirty="0">
                <a:latin typeface="Times New Roman"/>
                <a:cs typeface="Times New Roman"/>
              </a:rPr>
              <a:t>misbehavior. </a:t>
            </a:r>
            <a:r>
              <a:rPr sz="1050" spc="-20" dirty="0">
                <a:latin typeface="Times New Roman"/>
                <a:cs typeface="Times New Roman"/>
              </a:rPr>
              <a:t>Therefore, </a:t>
            </a:r>
            <a:r>
              <a:rPr sz="1050" spc="-15" dirty="0">
                <a:latin typeface="Times New Roman"/>
                <a:cs typeface="Times New Roman"/>
              </a:rPr>
              <a:t>when </a:t>
            </a:r>
            <a:r>
              <a:rPr sz="1050" spc="-30" dirty="0">
                <a:latin typeface="Times New Roman"/>
                <a:cs typeface="Times New Roman"/>
              </a:rPr>
              <a:t>appropriate  </a:t>
            </a:r>
            <a:r>
              <a:rPr sz="1050" spc="-10" dirty="0">
                <a:latin typeface="Times New Roman"/>
                <a:cs typeface="Times New Roman"/>
              </a:rPr>
              <a:t>disciplinary </a:t>
            </a:r>
            <a:r>
              <a:rPr sz="1050" spc="-20" dirty="0">
                <a:latin typeface="Times New Roman"/>
                <a:cs typeface="Times New Roman"/>
              </a:rPr>
              <a:t>management </a:t>
            </a:r>
            <a:r>
              <a:rPr sz="1050" spc="-10" dirty="0">
                <a:latin typeface="Times New Roman"/>
                <a:cs typeface="Times New Roman"/>
              </a:rPr>
              <a:t>techniques </a:t>
            </a:r>
            <a:r>
              <a:rPr sz="1050" spc="-15" dirty="0">
                <a:latin typeface="Times New Roman"/>
                <a:cs typeface="Times New Roman"/>
              </a:rPr>
              <a:t>fail </a:t>
            </a:r>
            <a:r>
              <a:rPr sz="1050" spc="-10" dirty="0">
                <a:latin typeface="Times New Roman"/>
                <a:cs typeface="Times New Roman"/>
              </a:rPr>
              <a:t>to </a:t>
            </a:r>
            <a:r>
              <a:rPr sz="1050" spc="-25" dirty="0">
                <a:latin typeface="Times New Roman"/>
                <a:cs typeface="Times New Roman"/>
              </a:rPr>
              <a:t>improve </a:t>
            </a:r>
            <a:r>
              <a:rPr sz="1050" spc="-10" dirty="0">
                <a:latin typeface="Times New Roman"/>
                <a:cs typeface="Times New Roman"/>
              </a:rPr>
              <a:t>student </a:t>
            </a:r>
            <a:r>
              <a:rPr sz="1050" spc="-20" dirty="0">
                <a:latin typeface="Times New Roman"/>
                <a:cs typeface="Times New Roman"/>
              </a:rPr>
              <a:t>behavior </a:t>
            </a:r>
            <a:r>
              <a:rPr sz="1050" dirty="0">
                <a:latin typeface="Times New Roman"/>
                <a:cs typeface="Times New Roman"/>
              </a:rPr>
              <a:t>or </a:t>
            </a:r>
            <a:r>
              <a:rPr sz="1050" spc="-10" dirty="0">
                <a:latin typeface="Times New Roman"/>
                <a:cs typeface="Times New Roman"/>
              </a:rPr>
              <a:t>when </a:t>
            </a:r>
            <a:r>
              <a:rPr sz="1050" spc="-25" dirty="0">
                <a:latin typeface="Times New Roman"/>
                <a:cs typeface="Times New Roman"/>
              </a:rPr>
              <a:t>specific </a:t>
            </a:r>
            <a:r>
              <a:rPr sz="1050" spc="-20" dirty="0">
                <a:latin typeface="Times New Roman"/>
                <a:cs typeface="Times New Roman"/>
              </a:rPr>
              <a:t>misconduct </a:t>
            </a:r>
            <a:r>
              <a:rPr sz="1050" spc="-10" dirty="0">
                <a:latin typeface="Times New Roman"/>
                <a:cs typeface="Times New Roman"/>
              </a:rPr>
              <a:t>warrants </a:t>
            </a:r>
            <a:r>
              <a:rPr sz="1050" spc="-25" dirty="0">
                <a:latin typeface="Times New Roman"/>
                <a:cs typeface="Times New Roman"/>
              </a:rPr>
              <a:t>immediate </a:t>
            </a:r>
            <a:r>
              <a:rPr sz="1050" spc="-20" dirty="0">
                <a:latin typeface="Times New Roman"/>
                <a:cs typeface="Times New Roman"/>
              </a:rPr>
              <a:t>removal, </a:t>
            </a:r>
            <a:r>
              <a:rPr sz="1050" spc="-10" dirty="0">
                <a:latin typeface="Times New Roman"/>
                <a:cs typeface="Times New Roman"/>
              </a:rPr>
              <a:t>the  </a:t>
            </a:r>
            <a:r>
              <a:rPr sz="1050" spc="-20" dirty="0">
                <a:latin typeface="Times New Roman"/>
                <a:cs typeface="Times New Roman"/>
              </a:rPr>
              <a:t>campus behavior </a:t>
            </a:r>
            <a:r>
              <a:rPr sz="1050" spc="-10" dirty="0">
                <a:latin typeface="Times New Roman"/>
                <a:cs typeface="Times New Roman"/>
              </a:rPr>
              <a:t>coordinator </a:t>
            </a:r>
            <a:r>
              <a:rPr sz="1050" dirty="0">
                <a:latin typeface="Times New Roman"/>
                <a:cs typeface="Times New Roman"/>
              </a:rPr>
              <a:t>or </a:t>
            </a:r>
            <a:r>
              <a:rPr sz="1050" spc="-10" dirty="0">
                <a:latin typeface="Times New Roman"/>
                <a:cs typeface="Times New Roman"/>
              </a:rPr>
              <a:t>appropriate </a:t>
            </a:r>
            <a:r>
              <a:rPr sz="1050" spc="-30" dirty="0">
                <a:latin typeface="Times New Roman"/>
                <a:cs typeface="Times New Roman"/>
              </a:rPr>
              <a:t>administrator </a:t>
            </a:r>
            <a:r>
              <a:rPr sz="1050" spc="-10" dirty="0">
                <a:latin typeface="Times New Roman"/>
                <a:cs typeface="Times New Roman"/>
              </a:rPr>
              <a:t>may </a:t>
            </a:r>
            <a:r>
              <a:rPr sz="1050" spc="-5" dirty="0">
                <a:latin typeface="Times New Roman"/>
                <a:cs typeface="Times New Roman"/>
              </a:rPr>
              <a:t>restrict or revoke </a:t>
            </a:r>
            <a:r>
              <a:rPr sz="1050" dirty="0">
                <a:latin typeface="Times New Roman"/>
                <a:cs typeface="Times New Roman"/>
              </a:rPr>
              <a:t>a </a:t>
            </a:r>
            <a:r>
              <a:rPr sz="1050" spc="-20" dirty="0">
                <a:latin typeface="Times New Roman"/>
                <a:cs typeface="Times New Roman"/>
              </a:rPr>
              <a:t>student’s </a:t>
            </a:r>
            <a:r>
              <a:rPr sz="1050" spc="-10" dirty="0">
                <a:latin typeface="Times New Roman"/>
                <a:cs typeface="Times New Roman"/>
              </a:rPr>
              <a:t>transportation </a:t>
            </a:r>
            <a:r>
              <a:rPr sz="1050" spc="-30" dirty="0">
                <a:latin typeface="Times New Roman"/>
                <a:cs typeface="Times New Roman"/>
              </a:rPr>
              <a:t>privileges, </a:t>
            </a:r>
            <a:r>
              <a:rPr sz="1050" spc="-5" dirty="0">
                <a:latin typeface="Times New Roman"/>
                <a:cs typeface="Times New Roman"/>
              </a:rPr>
              <a:t>in </a:t>
            </a:r>
            <a:r>
              <a:rPr sz="1050" spc="-20" dirty="0">
                <a:latin typeface="Times New Roman"/>
                <a:cs typeface="Times New Roman"/>
              </a:rPr>
              <a:t>accordance with  </a:t>
            </a:r>
            <a:r>
              <a:rPr sz="1050" spc="-15" dirty="0">
                <a:latin typeface="Times New Roman"/>
                <a:cs typeface="Times New Roman"/>
              </a:rPr>
              <a:t>law.</a:t>
            </a:r>
            <a:endParaRPr sz="1050" dirty="0">
              <a:latin typeface="Times New Roman"/>
              <a:cs typeface="Times New Roman"/>
            </a:endParaRPr>
          </a:p>
          <a:p>
            <a:pPr>
              <a:spcBef>
                <a:spcPts val="50"/>
              </a:spcBef>
            </a:pPr>
            <a:endParaRPr sz="1050" dirty="0">
              <a:latin typeface="Times New Roman"/>
              <a:cs typeface="Times New Roman"/>
            </a:endParaRPr>
          </a:p>
          <a:p>
            <a:pPr marR="40640" algn="ctr"/>
            <a:r>
              <a:rPr sz="1100" b="1" u="heavy" spc="-15" dirty="0">
                <a:latin typeface="Times New Roman"/>
                <a:cs typeface="Times New Roman"/>
              </a:rPr>
              <a:t>REMOVAL </a:t>
            </a:r>
            <a:r>
              <a:rPr sz="1100" b="1" u="heavy" spc="-10" dirty="0">
                <a:latin typeface="Times New Roman"/>
                <a:cs typeface="Times New Roman"/>
              </a:rPr>
              <a:t>FROM THE REGULAR EDUCATIONAL</a:t>
            </a:r>
            <a:r>
              <a:rPr sz="1100" b="1" u="heavy" spc="85" dirty="0">
                <a:latin typeface="Times New Roman"/>
                <a:cs typeface="Times New Roman"/>
              </a:rPr>
              <a:t> </a:t>
            </a:r>
            <a:r>
              <a:rPr sz="1100" b="1" u="heavy" spc="-15" dirty="0">
                <a:latin typeface="Times New Roman"/>
                <a:cs typeface="Times New Roman"/>
              </a:rPr>
              <a:t>SETTING</a:t>
            </a:r>
            <a:endParaRPr sz="1100" dirty="0">
              <a:latin typeface="Times New Roman"/>
              <a:cs typeface="Times New Roman"/>
            </a:endParaRPr>
          </a:p>
          <a:p>
            <a:pPr>
              <a:spcBef>
                <a:spcPts val="50"/>
              </a:spcBef>
            </a:pPr>
            <a:endParaRPr sz="1000" dirty="0">
              <a:latin typeface="Times New Roman"/>
              <a:cs typeface="Times New Roman"/>
            </a:endParaRPr>
          </a:p>
          <a:p>
            <a:pPr marL="13335" marR="160020" indent="199390" algn="just">
              <a:lnSpc>
                <a:spcPct val="96000"/>
              </a:lnSpc>
            </a:pPr>
            <a:r>
              <a:rPr sz="1050" spc="-10" dirty="0">
                <a:latin typeface="Times New Roman"/>
                <a:cs typeface="Times New Roman"/>
              </a:rPr>
              <a:t>In addition </a:t>
            </a:r>
            <a:r>
              <a:rPr sz="1050" spc="-5" dirty="0">
                <a:latin typeface="Times New Roman"/>
                <a:cs typeface="Times New Roman"/>
              </a:rPr>
              <a:t>to other </a:t>
            </a:r>
            <a:r>
              <a:rPr sz="1050" spc="-10" dirty="0">
                <a:latin typeface="Times New Roman"/>
                <a:cs typeface="Times New Roman"/>
              </a:rPr>
              <a:t>discipline management techniques, misconduct may result </a:t>
            </a:r>
            <a:r>
              <a:rPr sz="1050" spc="-5" dirty="0">
                <a:latin typeface="Times New Roman"/>
                <a:cs typeface="Times New Roman"/>
              </a:rPr>
              <a:t>in </a:t>
            </a:r>
            <a:r>
              <a:rPr sz="1050" spc="-10" dirty="0">
                <a:latin typeface="Times New Roman"/>
                <a:cs typeface="Times New Roman"/>
              </a:rPr>
              <a:t>removal </a:t>
            </a:r>
            <a:r>
              <a:rPr sz="1050" spc="-5" dirty="0">
                <a:latin typeface="Times New Roman"/>
                <a:cs typeface="Times New Roman"/>
              </a:rPr>
              <a:t>from the </a:t>
            </a:r>
            <a:r>
              <a:rPr sz="1050" spc="-10" dirty="0">
                <a:latin typeface="Times New Roman"/>
                <a:cs typeface="Times New Roman"/>
              </a:rPr>
              <a:t>regular educational setting in  </a:t>
            </a:r>
            <a:r>
              <a:rPr sz="1050" spc="-5" dirty="0">
                <a:latin typeface="Times New Roman"/>
                <a:cs typeface="Times New Roman"/>
              </a:rPr>
              <a:t>the form </a:t>
            </a:r>
            <a:r>
              <a:rPr sz="1050" dirty="0">
                <a:latin typeface="Times New Roman"/>
                <a:cs typeface="Times New Roman"/>
              </a:rPr>
              <a:t>of a </a:t>
            </a:r>
            <a:r>
              <a:rPr sz="1050" spc="-10" dirty="0">
                <a:latin typeface="Times New Roman"/>
                <a:cs typeface="Times New Roman"/>
              </a:rPr>
              <a:t>routine referral </a:t>
            </a:r>
            <a:r>
              <a:rPr sz="1050" dirty="0">
                <a:latin typeface="Times New Roman"/>
                <a:cs typeface="Times New Roman"/>
              </a:rPr>
              <a:t>or a </a:t>
            </a:r>
            <a:r>
              <a:rPr sz="1050" spc="-10" dirty="0">
                <a:latin typeface="Times New Roman"/>
                <a:cs typeface="Times New Roman"/>
              </a:rPr>
              <a:t>formal removal. Terms </a:t>
            </a:r>
            <a:r>
              <a:rPr sz="1050" dirty="0">
                <a:latin typeface="Times New Roman"/>
                <a:cs typeface="Times New Roman"/>
              </a:rPr>
              <a:t>of </a:t>
            </a:r>
            <a:r>
              <a:rPr sz="1050" spc="-10" dirty="0">
                <a:latin typeface="Times New Roman"/>
                <a:cs typeface="Times New Roman"/>
              </a:rPr>
              <a:t>placement </a:t>
            </a:r>
            <a:r>
              <a:rPr sz="1050" spc="-5" dirty="0">
                <a:latin typeface="Times New Roman"/>
                <a:cs typeface="Times New Roman"/>
              </a:rPr>
              <a:t>under this </a:t>
            </a:r>
            <a:r>
              <a:rPr sz="1050" spc="-10" dirty="0">
                <a:latin typeface="Times New Roman"/>
                <a:cs typeface="Times New Roman"/>
              </a:rPr>
              <a:t>section must prohibit students </a:t>
            </a:r>
            <a:r>
              <a:rPr sz="1050" spc="-5" dirty="0">
                <a:latin typeface="Times New Roman"/>
                <a:cs typeface="Times New Roman"/>
              </a:rPr>
              <a:t>from </a:t>
            </a:r>
            <a:r>
              <a:rPr sz="1050" spc="-10" dirty="0">
                <a:latin typeface="Times New Roman"/>
                <a:cs typeface="Times New Roman"/>
              </a:rPr>
              <a:t>attending </a:t>
            </a:r>
            <a:r>
              <a:rPr sz="1050" dirty="0">
                <a:latin typeface="Times New Roman"/>
                <a:cs typeface="Times New Roman"/>
              </a:rPr>
              <a:t>or  </a:t>
            </a:r>
            <a:r>
              <a:rPr sz="1050" spc="-5" dirty="0">
                <a:latin typeface="Times New Roman"/>
                <a:cs typeface="Times New Roman"/>
              </a:rPr>
              <a:t>participating in </a:t>
            </a:r>
            <a:r>
              <a:rPr sz="1050" spc="-10" dirty="0">
                <a:latin typeface="Times New Roman"/>
                <a:cs typeface="Times New Roman"/>
              </a:rPr>
              <a:t>school-sponsored </a:t>
            </a:r>
            <a:r>
              <a:rPr sz="1050" dirty="0">
                <a:latin typeface="Times New Roman"/>
                <a:cs typeface="Times New Roman"/>
              </a:rPr>
              <a:t>or </a:t>
            </a:r>
            <a:r>
              <a:rPr sz="1050" spc="-10" dirty="0">
                <a:latin typeface="Times New Roman"/>
                <a:cs typeface="Times New Roman"/>
              </a:rPr>
              <a:t>school-related</a:t>
            </a:r>
            <a:r>
              <a:rPr sz="1050" spc="-80" dirty="0">
                <a:latin typeface="Times New Roman"/>
                <a:cs typeface="Times New Roman"/>
              </a:rPr>
              <a:t> </a:t>
            </a:r>
            <a:r>
              <a:rPr sz="1050" spc="-10" dirty="0">
                <a:latin typeface="Times New Roman"/>
                <a:cs typeface="Times New Roman"/>
              </a:rPr>
              <a:t>activities.</a:t>
            </a:r>
            <a:endParaRPr sz="1050" dirty="0">
              <a:latin typeface="Times New Roman"/>
              <a:cs typeface="Times New Roman"/>
            </a:endParaRPr>
          </a:p>
          <a:p>
            <a:pPr marL="101600">
              <a:lnSpc>
                <a:spcPts val="1235"/>
              </a:lnSpc>
              <a:spcBef>
                <a:spcPts val="235"/>
              </a:spcBef>
            </a:pPr>
            <a:r>
              <a:rPr sz="1050" b="1" spc="-5" dirty="0">
                <a:latin typeface="Times New Roman"/>
                <a:cs typeface="Times New Roman"/>
              </a:rPr>
              <a:t>Routine)</a:t>
            </a:r>
            <a:r>
              <a:rPr lang="en-US" sz="1050" b="1" spc="-5" dirty="0">
                <a:latin typeface="Times New Roman"/>
                <a:cs typeface="Times New Roman"/>
              </a:rPr>
              <a:t> Referral </a:t>
            </a:r>
            <a:endParaRPr sz="1050" dirty="0">
              <a:latin typeface="Times New Roman"/>
              <a:cs typeface="Times New Roman"/>
            </a:endParaRPr>
          </a:p>
          <a:p>
            <a:pPr marL="100965" marR="114300" indent="200025" algn="just">
              <a:lnSpc>
                <a:spcPts val="1210"/>
              </a:lnSpc>
              <a:spcBef>
                <a:spcPts val="50"/>
              </a:spcBef>
            </a:pPr>
            <a:r>
              <a:rPr sz="1050" spc="-5" dirty="0">
                <a:latin typeface="Times New Roman"/>
                <a:cs typeface="Times New Roman"/>
              </a:rPr>
              <a:t>A </a:t>
            </a:r>
            <a:r>
              <a:rPr sz="1050" spc="-10" dirty="0">
                <a:latin typeface="Times New Roman"/>
                <a:cs typeface="Times New Roman"/>
              </a:rPr>
              <a:t>routine referral </a:t>
            </a:r>
            <a:r>
              <a:rPr sz="1050" spc="-5" dirty="0">
                <a:latin typeface="Times New Roman"/>
                <a:cs typeface="Times New Roman"/>
              </a:rPr>
              <a:t>occurs when </a:t>
            </a:r>
            <a:r>
              <a:rPr sz="1050" dirty="0">
                <a:latin typeface="Times New Roman"/>
                <a:cs typeface="Times New Roman"/>
              </a:rPr>
              <a:t>a </a:t>
            </a:r>
            <a:r>
              <a:rPr sz="1050" spc="-10" dirty="0">
                <a:latin typeface="Times New Roman"/>
                <a:cs typeface="Times New Roman"/>
              </a:rPr>
              <a:t>teacher </a:t>
            </a:r>
            <a:r>
              <a:rPr sz="1050" dirty="0">
                <a:latin typeface="Times New Roman"/>
                <a:cs typeface="Times New Roman"/>
              </a:rPr>
              <a:t>sends a </a:t>
            </a:r>
            <a:r>
              <a:rPr sz="1050" spc="-10" dirty="0">
                <a:latin typeface="Times New Roman"/>
                <a:cs typeface="Times New Roman"/>
              </a:rPr>
              <a:t>student </a:t>
            </a:r>
            <a:r>
              <a:rPr sz="1050" spc="-5" dirty="0">
                <a:latin typeface="Times New Roman"/>
                <a:cs typeface="Times New Roman"/>
              </a:rPr>
              <a:t>to the </a:t>
            </a:r>
            <a:r>
              <a:rPr sz="1050" spc="-20" dirty="0">
                <a:latin typeface="Times New Roman"/>
                <a:cs typeface="Times New Roman"/>
              </a:rPr>
              <a:t>campus behavior </a:t>
            </a:r>
            <a:r>
              <a:rPr sz="1050" spc="-10" dirty="0">
                <a:latin typeface="Times New Roman"/>
                <a:cs typeface="Times New Roman"/>
              </a:rPr>
              <a:t>coordinator’s office </a:t>
            </a:r>
            <a:r>
              <a:rPr sz="1050" dirty="0">
                <a:latin typeface="Times New Roman"/>
                <a:cs typeface="Times New Roman"/>
              </a:rPr>
              <a:t>or </a:t>
            </a:r>
            <a:r>
              <a:rPr sz="1050" spc="-10" dirty="0">
                <a:latin typeface="Times New Roman"/>
                <a:cs typeface="Times New Roman"/>
              </a:rPr>
              <a:t>appropriate administrator  </a:t>
            </a:r>
            <a:r>
              <a:rPr sz="1050" spc="-5" dirty="0">
                <a:latin typeface="Times New Roman"/>
                <a:cs typeface="Times New Roman"/>
              </a:rPr>
              <a:t>as </a:t>
            </a:r>
            <a:r>
              <a:rPr sz="1050" dirty="0">
                <a:latin typeface="Times New Roman"/>
                <a:cs typeface="Times New Roman"/>
              </a:rPr>
              <a:t>a </a:t>
            </a:r>
            <a:r>
              <a:rPr sz="1050" spc="-10" dirty="0">
                <a:latin typeface="Times New Roman"/>
                <a:cs typeface="Times New Roman"/>
              </a:rPr>
              <a:t>discipline </a:t>
            </a:r>
            <a:r>
              <a:rPr sz="1050" spc="-25" dirty="0">
                <a:latin typeface="Times New Roman"/>
                <a:cs typeface="Times New Roman"/>
              </a:rPr>
              <a:t>management </a:t>
            </a:r>
            <a:r>
              <a:rPr sz="1050" spc="-10" dirty="0">
                <a:latin typeface="Times New Roman"/>
                <a:cs typeface="Times New Roman"/>
              </a:rPr>
              <a:t>technique. </a:t>
            </a:r>
            <a:r>
              <a:rPr sz="1050" spc="-5" dirty="0">
                <a:latin typeface="Times New Roman"/>
                <a:cs typeface="Times New Roman"/>
              </a:rPr>
              <a:t>The </a:t>
            </a:r>
            <a:r>
              <a:rPr sz="1050" spc="-20" dirty="0">
                <a:latin typeface="Times New Roman"/>
                <a:cs typeface="Times New Roman"/>
              </a:rPr>
              <a:t>campus behavior </a:t>
            </a:r>
            <a:r>
              <a:rPr sz="1050" spc="-10" dirty="0">
                <a:latin typeface="Times New Roman"/>
                <a:cs typeface="Times New Roman"/>
              </a:rPr>
              <a:t>coordinator </a:t>
            </a:r>
            <a:r>
              <a:rPr sz="1050" spc="-5" dirty="0">
                <a:latin typeface="Times New Roman"/>
                <a:cs typeface="Times New Roman"/>
              </a:rPr>
              <a:t>or </a:t>
            </a:r>
            <a:r>
              <a:rPr sz="1050" spc="-30" dirty="0">
                <a:latin typeface="Times New Roman"/>
                <a:cs typeface="Times New Roman"/>
              </a:rPr>
              <a:t>appropriate </a:t>
            </a:r>
            <a:r>
              <a:rPr sz="1050" spc="-20" dirty="0">
                <a:latin typeface="Times New Roman"/>
                <a:cs typeface="Times New Roman"/>
              </a:rPr>
              <a:t>administrator </a:t>
            </a:r>
            <a:r>
              <a:rPr sz="1050" spc="-10" dirty="0">
                <a:latin typeface="Times New Roman"/>
                <a:cs typeface="Times New Roman"/>
              </a:rPr>
              <a:t>shall employ </a:t>
            </a:r>
            <a:r>
              <a:rPr sz="1050" spc="-20" dirty="0">
                <a:latin typeface="Times New Roman"/>
                <a:cs typeface="Times New Roman"/>
              </a:rPr>
              <a:t>alternative </a:t>
            </a:r>
            <a:r>
              <a:rPr sz="1050" spc="-10" dirty="0">
                <a:latin typeface="Times New Roman"/>
                <a:cs typeface="Times New Roman"/>
              </a:rPr>
              <a:t>discipline  </a:t>
            </a:r>
            <a:r>
              <a:rPr sz="1050" spc="-20" dirty="0">
                <a:latin typeface="Times New Roman"/>
                <a:cs typeface="Times New Roman"/>
              </a:rPr>
              <a:t>management </a:t>
            </a:r>
            <a:r>
              <a:rPr sz="1050" spc="-25" dirty="0">
                <a:latin typeface="Times New Roman"/>
                <a:cs typeface="Times New Roman"/>
              </a:rPr>
              <a:t>techniques including progressive </a:t>
            </a:r>
            <a:r>
              <a:rPr sz="1050" spc="-10" dirty="0">
                <a:latin typeface="Times New Roman"/>
                <a:cs typeface="Times New Roman"/>
              </a:rPr>
              <a:t>interventions. </a:t>
            </a:r>
            <a:r>
              <a:rPr sz="1050" spc="-5" dirty="0">
                <a:latin typeface="Times New Roman"/>
                <a:cs typeface="Times New Roman"/>
              </a:rPr>
              <a:t>A </a:t>
            </a:r>
            <a:r>
              <a:rPr sz="1050" spc="-10" dirty="0">
                <a:latin typeface="Times New Roman"/>
                <a:cs typeface="Times New Roman"/>
              </a:rPr>
              <a:t>teacher </a:t>
            </a:r>
            <a:r>
              <a:rPr sz="1050" spc="-5" dirty="0">
                <a:latin typeface="Times New Roman"/>
                <a:cs typeface="Times New Roman"/>
              </a:rPr>
              <a:t>or </a:t>
            </a:r>
            <a:r>
              <a:rPr sz="1050" spc="-25" dirty="0">
                <a:latin typeface="Times New Roman"/>
                <a:cs typeface="Times New Roman"/>
              </a:rPr>
              <a:t>administrator </a:t>
            </a:r>
            <a:r>
              <a:rPr sz="1050" b="1" spc="-15" dirty="0">
                <a:latin typeface="Times New Roman"/>
                <a:cs typeface="Times New Roman"/>
              </a:rPr>
              <a:t>may </a:t>
            </a:r>
            <a:r>
              <a:rPr sz="1050" spc="-25" dirty="0">
                <a:latin typeface="Times New Roman"/>
                <a:cs typeface="Times New Roman"/>
              </a:rPr>
              <a:t>remove </a:t>
            </a:r>
            <a:r>
              <a:rPr sz="1050" dirty="0">
                <a:latin typeface="Times New Roman"/>
                <a:cs typeface="Times New Roman"/>
              </a:rPr>
              <a:t>a </a:t>
            </a:r>
            <a:r>
              <a:rPr sz="1050" spc="-10" dirty="0">
                <a:latin typeface="Times New Roman"/>
                <a:cs typeface="Times New Roman"/>
              </a:rPr>
              <a:t>student </a:t>
            </a:r>
            <a:r>
              <a:rPr sz="1050" spc="-5" dirty="0">
                <a:latin typeface="Times New Roman"/>
                <a:cs typeface="Times New Roman"/>
              </a:rPr>
              <a:t>from </a:t>
            </a:r>
            <a:r>
              <a:rPr sz="1050" spc="-10" dirty="0">
                <a:latin typeface="Times New Roman"/>
                <a:cs typeface="Times New Roman"/>
              </a:rPr>
              <a:t>class </a:t>
            </a:r>
            <a:r>
              <a:rPr sz="1050" spc="-5" dirty="0">
                <a:latin typeface="Times New Roman"/>
                <a:cs typeface="Times New Roman"/>
              </a:rPr>
              <a:t>for </a:t>
            </a:r>
            <a:r>
              <a:rPr sz="1050" dirty="0">
                <a:latin typeface="Times New Roman"/>
                <a:cs typeface="Times New Roman"/>
              </a:rPr>
              <a:t>a </a:t>
            </a:r>
            <a:r>
              <a:rPr sz="1050" spc="-25" dirty="0">
                <a:latin typeface="Times New Roman"/>
                <a:cs typeface="Times New Roman"/>
              </a:rPr>
              <a:t>behavior  </a:t>
            </a:r>
            <a:r>
              <a:rPr sz="1050" spc="-5" dirty="0">
                <a:latin typeface="Times New Roman"/>
                <a:cs typeface="Times New Roman"/>
              </a:rPr>
              <a:t>that</a:t>
            </a:r>
            <a:r>
              <a:rPr sz="1050" spc="-40" dirty="0">
                <a:latin typeface="Times New Roman"/>
                <a:cs typeface="Times New Roman"/>
              </a:rPr>
              <a:t> </a:t>
            </a:r>
            <a:r>
              <a:rPr sz="1050" spc="-5" dirty="0">
                <a:latin typeface="Times New Roman"/>
                <a:cs typeface="Times New Roman"/>
              </a:rPr>
              <a:t>violates</a:t>
            </a:r>
            <a:r>
              <a:rPr sz="1050" spc="-70" dirty="0">
                <a:latin typeface="Times New Roman"/>
                <a:cs typeface="Times New Roman"/>
              </a:rPr>
              <a:t> </a:t>
            </a:r>
            <a:r>
              <a:rPr sz="1050" spc="-5" dirty="0">
                <a:latin typeface="Times New Roman"/>
                <a:cs typeface="Times New Roman"/>
              </a:rPr>
              <a:t>this</a:t>
            </a:r>
            <a:r>
              <a:rPr sz="1050" spc="-30" dirty="0">
                <a:latin typeface="Times New Roman"/>
                <a:cs typeface="Times New Roman"/>
              </a:rPr>
              <a:t> </a:t>
            </a:r>
            <a:r>
              <a:rPr sz="1050" spc="-5" dirty="0">
                <a:latin typeface="Times New Roman"/>
                <a:cs typeface="Times New Roman"/>
              </a:rPr>
              <a:t>Code</a:t>
            </a:r>
            <a:r>
              <a:rPr sz="1050" spc="-20" dirty="0">
                <a:latin typeface="Times New Roman"/>
                <a:cs typeface="Times New Roman"/>
              </a:rPr>
              <a:t> </a:t>
            </a:r>
            <a:r>
              <a:rPr sz="1050" spc="-5" dirty="0">
                <a:latin typeface="Times New Roman"/>
                <a:cs typeface="Times New Roman"/>
              </a:rPr>
              <a:t>to</a:t>
            </a:r>
            <a:r>
              <a:rPr sz="1050" spc="-30" dirty="0">
                <a:latin typeface="Times New Roman"/>
                <a:cs typeface="Times New Roman"/>
              </a:rPr>
              <a:t> </a:t>
            </a:r>
            <a:r>
              <a:rPr sz="1050" spc="-5" dirty="0">
                <a:latin typeface="Times New Roman"/>
                <a:cs typeface="Times New Roman"/>
              </a:rPr>
              <a:t>maintain</a:t>
            </a:r>
            <a:r>
              <a:rPr sz="1050" spc="-45" dirty="0">
                <a:latin typeface="Times New Roman"/>
                <a:cs typeface="Times New Roman"/>
              </a:rPr>
              <a:t> </a:t>
            </a:r>
            <a:r>
              <a:rPr sz="1050" spc="-5" dirty="0">
                <a:latin typeface="Times New Roman"/>
                <a:cs typeface="Times New Roman"/>
              </a:rPr>
              <a:t>effective</a:t>
            </a:r>
            <a:r>
              <a:rPr sz="1050" spc="-40" dirty="0">
                <a:latin typeface="Times New Roman"/>
                <a:cs typeface="Times New Roman"/>
              </a:rPr>
              <a:t> </a:t>
            </a:r>
            <a:r>
              <a:rPr sz="1050" spc="-5" dirty="0">
                <a:latin typeface="Times New Roman"/>
                <a:cs typeface="Times New Roman"/>
              </a:rPr>
              <a:t>discipline</a:t>
            </a:r>
            <a:r>
              <a:rPr sz="1050" spc="-45" dirty="0">
                <a:latin typeface="Times New Roman"/>
                <a:cs typeface="Times New Roman"/>
              </a:rPr>
              <a:t> </a:t>
            </a:r>
            <a:r>
              <a:rPr sz="1050" spc="-5" dirty="0">
                <a:latin typeface="Times New Roman"/>
                <a:cs typeface="Times New Roman"/>
              </a:rPr>
              <a:t>in</a:t>
            </a:r>
            <a:r>
              <a:rPr sz="1050" spc="-25" dirty="0">
                <a:latin typeface="Times New Roman"/>
                <a:cs typeface="Times New Roman"/>
              </a:rPr>
              <a:t> </a:t>
            </a:r>
            <a:r>
              <a:rPr sz="1050" dirty="0">
                <a:latin typeface="Times New Roman"/>
                <a:cs typeface="Times New Roman"/>
              </a:rPr>
              <a:t>theclassroom.</a:t>
            </a:r>
          </a:p>
          <a:p>
            <a:pPr marL="100965">
              <a:lnSpc>
                <a:spcPts val="1145"/>
              </a:lnSpc>
            </a:pPr>
            <a:r>
              <a:rPr sz="1050" b="1" spc="-5" dirty="0">
                <a:latin typeface="Times New Roman"/>
                <a:cs typeface="Times New Roman"/>
              </a:rPr>
              <a:t>Formal</a:t>
            </a:r>
            <a:r>
              <a:rPr sz="1050" b="1" spc="-135" dirty="0">
                <a:latin typeface="Times New Roman"/>
                <a:cs typeface="Times New Roman"/>
              </a:rPr>
              <a:t> </a:t>
            </a:r>
            <a:r>
              <a:rPr sz="1050" b="1" spc="-5" dirty="0">
                <a:latin typeface="Times New Roman"/>
                <a:cs typeface="Times New Roman"/>
              </a:rPr>
              <a:t>Removal</a:t>
            </a:r>
            <a:endParaRPr sz="1050" dirty="0">
              <a:latin typeface="Times New Roman"/>
              <a:cs typeface="Times New Roman"/>
            </a:endParaRPr>
          </a:p>
          <a:p>
            <a:pPr marL="272415">
              <a:lnSpc>
                <a:spcPts val="1200"/>
              </a:lnSpc>
            </a:pPr>
            <a:r>
              <a:rPr sz="1050" spc="-5" dirty="0">
                <a:latin typeface="Times New Roman"/>
                <a:cs typeface="Times New Roman"/>
              </a:rPr>
              <a:t>A teacher </a:t>
            </a:r>
            <a:r>
              <a:rPr sz="1050" b="1" spc="-5" dirty="0">
                <a:latin typeface="Times New Roman"/>
                <a:cs typeface="Times New Roman"/>
              </a:rPr>
              <a:t>may </a:t>
            </a:r>
            <a:r>
              <a:rPr sz="1050" spc="-5" dirty="0">
                <a:latin typeface="Times New Roman"/>
                <a:cs typeface="Times New Roman"/>
              </a:rPr>
              <a:t>also </a:t>
            </a:r>
            <a:r>
              <a:rPr sz="1050" spc="-10" dirty="0">
                <a:latin typeface="Times New Roman"/>
                <a:cs typeface="Times New Roman"/>
              </a:rPr>
              <a:t>initiate </a:t>
            </a:r>
            <a:r>
              <a:rPr sz="1050" dirty="0">
                <a:latin typeface="Times New Roman"/>
                <a:cs typeface="Times New Roman"/>
              </a:rPr>
              <a:t>a </a:t>
            </a:r>
            <a:r>
              <a:rPr sz="1050" spc="-10" dirty="0">
                <a:latin typeface="Times New Roman"/>
                <a:cs typeface="Times New Roman"/>
              </a:rPr>
              <a:t>formal removal </a:t>
            </a:r>
            <a:r>
              <a:rPr sz="1050" spc="-5" dirty="0">
                <a:latin typeface="Times New Roman"/>
                <a:cs typeface="Times New Roman"/>
              </a:rPr>
              <a:t>from class</a:t>
            </a:r>
            <a:r>
              <a:rPr sz="1050" spc="-80" dirty="0">
                <a:latin typeface="Times New Roman"/>
                <a:cs typeface="Times New Roman"/>
              </a:rPr>
              <a:t> </a:t>
            </a:r>
            <a:r>
              <a:rPr sz="1050" spc="-5" dirty="0">
                <a:latin typeface="Times New Roman"/>
                <a:cs typeface="Times New Roman"/>
              </a:rPr>
              <a:t>if:</a:t>
            </a:r>
            <a:endParaRPr sz="1050" dirty="0">
              <a:latin typeface="Times New Roman"/>
              <a:cs typeface="Times New Roman"/>
            </a:endParaRPr>
          </a:p>
          <a:p>
            <a:pPr marL="681355" marR="722630" indent="-228600">
              <a:lnSpc>
                <a:spcPts val="1200"/>
              </a:lnSpc>
              <a:spcBef>
                <a:spcPts val="55"/>
              </a:spcBef>
              <a:buAutoNum type="arabicPeriod"/>
              <a:tabLst>
                <a:tab pos="681355" algn="l"/>
                <a:tab pos="681990" algn="l"/>
              </a:tabLst>
            </a:pPr>
            <a:r>
              <a:rPr sz="1050" spc="-5" dirty="0">
                <a:latin typeface="Times New Roman"/>
                <a:cs typeface="Times New Roman"/>
              </a:rPr>
              <a:t>The student’s </a:t>
            </a:r>
            <a:r>
              <a:rPr sz="1050" spc="-15" dirty="0">
                <a:latin typeface="Times New Roman"/>
                <a:cs typeface="Times New Roman"/>
              </a:rPr>
              <a:t>behavior </a:t>
            </a:r>
            <a:r>
              <a:rPr sz="1050" dirty="0">
                <a:latin typeface="Times New Roman"/>
                <a:cs typeface="Times New Roman"/>
              </a:rPr>
              <a:t>has </a:t>
            </a:r>
            <a:r>
              <a:rPr sz="1050" spc="-5" dirty="0">
                <a:latin typeface="Times New Roman"/>
                <a:cs typeface="Times New Roman"/>
              </a:rPr>
              <a:t>been </a:t>
            </a:r>
            <a:r>
              <a:rPr sz="1050" spc="-30" dirty="0">
                <a:latin typeface="Times New Roman"/>
                <a:cs typeface="Times New Roman"/>
              </a:rPr>
              <a:t>documented </a:t>
            </a:r>
            <a:r>
              <a:rPr sz="1050" dirty="0">
                <a:latin typeface="Times New Roman"/>
                <a:cs typeface="Times New Roman"/>
              </a:rPr>
              <a:t>by </a:t>
            </a:r>
            <a:r>
              <a:rPr sz="1050" spc="-5" dirty="0">
                <a:latin typeface="Times New Roman"/>
                <a:cs typeface="Times New Roman"/>
              </a:rPr>
              <a:t>the teacher as </a:t>
            </a:r>
            <a:r>
              <a:rPr sz="1050" spc="-20" dirty="0">
                <a:latin typeface="Times New Roman"/>
                <a:cs typeface="Times New Roman"/>
              </a:rPr>
              <a:t>repeatedly </a:t>
            </a:r>
            <a:r>
              <a:rPr sz="1050" spc="-10" dirty="0">
                <a:latin typeface="Times New Roman"/>
                <a:cs typeface="Times New Roman"/>
              </a:rPr>
              <a:t>interfering </a:t>
            </a:r>
            <a:r>
              <a:rPr sz="1050" spc="-20" dirty="0">
                <a:latin typeface="Times New Roman"/>
                <a:cs typeface="Times New Roman"/>
              </a:rPr>
              <a:t>with </a:t>
            </a:r>
            <a:r>
              <a:rPr sz="1050" spc="-5" dirty="0">
                <a:latin typeface="Times New Roman"/>
                <a:cs typeface="Times New Roman"/>
              </a:rPr>
              <a:t>the </a:t>
            </a:r>
            <a:r>
              <a:rPr sz="1050" spc="-20" dirty="0">
                <a:latin typeface="Times New Roman"/>
                <a:cs typeface="Times New Roman"/>
              </a:rPr>
              <a:t>teacher’s </a:t>
            </a:r>
            <a:r>
              <a:rPr sz="1050" spc="-10" dirty="0">
                <a:latin typeface="Times New Roman"/>
                <a:cs typeface="Times New Roman"/>
              </a:rPr>
              <a:t>ability </a:t>
            </a:r>
            <a:r>
              <a:rPr sz="1050" spc="-5" dirty="0">
                <a:latin typeface="Times New Roman"/>
                <a:cs typeface="Times New Roman"/>
              </a:rPr>
              <a:t>to  teach</a:t>
            </a:r>
            <a:r>
              <a:rPr sz="1050" spc="-75" dirty="0">
                <a:latin typeface="Times New Roman"/>
                <a:cs typeface="Times New Roman"/>
              </a:rPr>
              <a:t> </a:t>
            </a:r>
            <a:r>
              <a:rPr sz="1050" spc="-5" dirty="0">
                <a:latin typeface="Times New Roman"/>
                <a:cs typeface="Times New Roman"/>
              </a:rPr>
              <a:t>his</a:t>
            </a:r>
            <a:r>
              <a:rPr sz="1050" spc="-50" dirty="0">
                <a:latin typeface="Times New Roman"/>
                <a:cs typeface="Times New Roman"/>
              </a:rPr>
              <a:t> </a:t>
            </a:r>
            <a:r>
              <a:rPr sz="1050" dirty="0">
                <a:latin typeface="Times New Roman"/>
                <a:cs typeface="Times New Roman"/>
              </a:rPr>
              <a:t>or</a:t>
            </a:r>
            <a:r>
              <a:rPr sz="1050" spc="-55" dirty="0">
                <a:latin typeface="Times New Roman"/>
                <a:cs typeface="Times New Roman"/>
              </a:rPr>
              <a:t> </a:t>
            </a:r>
            <a:r>
              <a:rPr sz="1050" dirty="0">
                <a:latin typeface="Times New Roman"/>
                <a:cs typeface="Times New Roman"/>
              </a:rPr>
              <a:t>her</a:t>
            </a:r>
            <a:r>
              <a:rPr sz="1050" spc="-50" dirty="0">
                <a:latin typeface="Times New Roman"/>
                <a:cs typeface="Times New Roman"/>
              </a:rPr>
              <a:t> </a:t>
            </a:r>
            <a:r>
              <a:rPr sz="1050" spc="-5" dirty="0">
                <a:latin typeface="Times New Roman"/>
                <a:cs typeface="Times New Roman"/>
              </a:rPr>
              <a:t>class</a:t>
            </a:r>
            <a:r>
              <a:rPr sz="1050" spc="-60" dirty="0">
                <a:latin typeface="Times New Roman"/>
                <a:cs typeface="Times New Roman"/>
              </a:rPr>
              <a:t> </a:t>
            </a:r>
            <a:r>
              <a:rPr sz="1050" dirty="0">
                <a:latin typeface="Times New Roman"/>
                <a:cs typeface="Times New Roman"/>
              </a:rPr>
              <a:t>or</a:t>
            </a:r>
            <a:r>
              <a:rPr sz="1050" spc="-45" dirty="0">
                <a:latin typeface="Times New Roman"/>
                <a:cs typeface="Times New Roman"/>
              </a:rPr>
              <a:t> </a:t>
            </a:r>
            <a:r>
              <a:rPr sz="1050" spc="-5" dirty="0">
                <a:latin typeface="Times New Roman"/>
                <a:cs typeface="Times New Roman"/>
              </a:rPr>
              <a:t>with</a:t>
            </a:r>
            <a:r>
              <a:rPr sz="1050" spc="-65" dirty="0">
                <a:latin typeface="Times New Roman"/>
                <a:cs typeface="Times New Roman"/>
              </a:rPr>
              <a:t> </a:t>
            </a:r>
            <a:r>
              <a:rPr sz="1050" spc="-5" dirty="0">
                <a:latin typeface="Times New Roman"/>
                <a:cs typeface="Times New Roman"/>
              </a:rPr>
              <a:t>the</a:t>
            </a:r>
            <a:r>
              <a:rPr sz="1050" spc="-60" dirty="0">
                <a:latin typeface="Times New Roman"/>
                <a:cs typeface="Times New Roman"/>
              </a:rPr>
              <a:t> </a:t>
            </a:r>
            <a:r>
              <a:rPr sz="1050" spc="-20" dirty="0">
                <a:latin typeface="Times New Roman"/>
                <a:cs typeface="Times New Roman"/>
              </a:rPr>
              <a:t>student’s</a:t>
            </a:r>
            <a:r>
              <a:rPr sz="1050" spc="-75" dirty="0">
                <a:latin typeface="Times New Roman"/>
                <a:cs typeface="Times New Roman"/>
              </a:rPr>
              <a:t> </a:t>
            </a:r>
            <a:r>
              <a:rPr sz="1050" spc="-10" dirty="0">
                <a:latin typeface="Times New Roman"/>
                <a:cs typeface="Times New Roman"/>
              </a:rPr>
              <a:t>classmates’</a:t>
            </a:r>
            <a:r>
              <a:rPr sz="1050" spc="-50" dirty="0">
                <a:latin typeface="Times New Roman"/>
                <a:cs typeface="Times New Roman"/>
              </a:rPr>
              <a:t> </a:t>
            </a:r>
            <a:r>
              <a:rPr sz="1050" spc="-10" dirty="0">
                <a:latin typeface="Times New Roman"/>
                <a:cs typeface="Times New Roman"/>
              </a:rPr>
              <a:t>ability</a:t>
            </a:r>
            <a:r>
              <a:rPr sz="1050" spc="-100" dirty="0">
                <a:latin typeface="Times New Roman"/>
                <a:cs typeface="Times New Roman"/>
              </a:rPr>
              <a:t> </a:t>
            </a:r>
            <a:r>
              <a:rPr sz="1050" spc="-5" dirty="0">
                <a:latin typeface="Times New Roman"/>
                <a:cs typeface="Times New Roman"/>
              </a:rPr>
              <a:t>to</a:t>
            </a:r>
            <a:r>
              <a:rPr sz="1050" spc="-35" dirty="0">
                <a:latin typeface="Times New Roman"/>
                <a:cs typeface="Times New Roman"/>
              </a:rPr>
              <a:t> </a:t>
            </a:r>
            <a:r>
              <a:rPr sz="1050" spc="-5" dirty="0">
                <a:latin typeface="Times New Roman"/>
                <a:cs typeface="Times New Roman"/>
              </a:rPr>
              <a:t>learn;</a:t>
            </a:r>
            <a:r>
              <a:rPr sz="1050" spc="-70" dirty="0">
                <a:latin typeface="Times New Roman"/>
                <a:cs typeface="Times New Roman"/>
              </a:rPr>
              <a:t> </a:t>
            </a:r>
            <a:r>
              <a:rPr sz="1050" spc="-5" dirty="0">
                <a:latin typeface="Times New Roman"/>
                <a:cs typeface="Times New Roman"/>
              </a:rPr>
              <a:t>or</a:t>
            </a:r>
            <a:endParaRPr sz="1050" dirty="0">
              <a:latin typeface="Times New Roman"/>
              <a:cs typeface="Times New Roman"/>
            </a:endParaRPr>
          </a:p>
          <a:p>
            <a:pPr marL="681990" marR="480059" indent="-230504">
              <a:lnSpc>
                <a:spcPts val="1200"/>
              </a:lnSpc>
              <a:buAutoNum type="arabicPeriod"/>
              <a:tabLst>
                <a:tab pos="681990" algn="l"/>
                <a:tab pos="682625" algn="l"/>
              </a:tabLst>
            </a:pPr>
            <a:r>
              <a:rPr sz="1050" spc="-5" dirty="0">
                <a:latin typeface="Times New Roman"/>
                <a:cs typeface="Times New Roman"/>
              </a:rPr>
              <a:t>The</a:t>
            </a:r>
            <a:r>
              <a:rPr sz="1050" spc="-60" dirty="0">
                <a:latin typeface="Times New Roman"/>
                <a:cs typeface="Times New Roman"/>
              </a:rPr>
              <a:t> </a:t>
            </a:r>
            <a:r>
              <a:rPr sz="1050" spc="-15" dirty="0">
                <a:latin typeface="Times New Roman"/>
                <a:cs typeface="Times New Roman"/>
              </a:rPr>
              <a:t>behavior</a:t>
            </a:r>
            <a:r>
              <a:rPr sz="1050" spc="-85" dirty="0">
                <a:latin typeface="Times New Roman"/>
                <a:cs typeface="Times New Roman"/>
              </a:rPr>
              <a:t> </a:t>
            </a:r>
            <a:r>
              <a:rPr sz="1050" spc="-5" dirty="0">
                <a:latin typeface="Times New Roman"/>
                <a:cs typeface="Times New Roman"/>
              </a:rPr>
              <a:t>is</a:t>
            </a:r>
            <a:r>
              <a:rPr sz="1050" spc="-35" dirty="0">
                <a:latin typeface="Times New Roman"/>
                <a:cs typeface="Times New Roman"/>
              </a:rPr>
              <a:t> </a:t>
            </a:r>
            <a:r>
              <a:rPr sz="1050" spc="-5" dirty="0">
                <a:latin typeface="Times New Roman"/>
                <a:cs typeface="Times New Roman"/>
              </a:rPr>
              <a:t>so</a:t>
            </a:r>
            <a:r>
              <a:rPr sz="1050" spc="-20" dirty="0">
                <a:latin typeface="Times New Roman"/>
                <a:cs typeface="Times New Roman"/>
              </a:rPr>
              <a:t> </a:t>
            </a:r>
            <a:r>
              <a:rPr sz="1050" spc="-25" dirty="0">
                <a:latin typeface="Times New Roman"/>
                <a:cs typeface="Times New Roman"/>
              </a:rPr>
              <a:t>unruly,</a:t>
            </a:r>
            <a:r>
              <a:rPr sz="1050" spc="-100" dirty="0">
                <a:latin typeface="Times New Roman"/>
                <a:cs typeface="Times New Roman"/>
              </a:rPr>
              <a:t> </a:t>
            </a:r>
            <a:r>
              <a:rPr sz="1050" spc="-20" dirty="0">
                <a:latin typeface="Times New Roman"/>
                <a:cs typeface="Times New Roman"/>
              </a:rPr>
              <a:t>disruptive,</a:t>
            </a:r>
            <a:r>
              <a:rPr sz="1050" spc="-70" dirty="0">
                <a:latin typeface="Times New Roman"/>
                <a:cs typeface="Times New Roman"/>
              </a:rPr>
              <a:t> </a:t>
            </a:r>
            <a:r>
              <a:rPr sz="1050" dirty="0">
                <a:latin typeface="Times New Roman"/>
                <a:cs typeface="Times New Roman"/>
              </a:rPr>
              <a:t>or</a:t>
            </a:r>
            <a:r>
              <a:rPr sz="1050" spc="-35" dirty="0">
                <a:latin typeface="Times New Roman"/>
                <a:cs typeface="Times New Roman"/>
              </a:rPr>
              <a:t> </a:t>
            </a:r>
            <a:r>
              <a:rPr sz="1050" spc="-15" dirty="0">
                <a:latin typeface="Times New Roman"/>
                <a:cs typeface="Times New Roman"/>
              </a:rPr>
              <a:t>abusive</a:t>
            </a:r>
            <a:r>
              <a:rPr sz="1050" spc="-65" dirty="0">
                <a:latin typeface="Times New Roman"/>
                <a:cs typeface="Times New Roman"/>
              </a:rPr>
              <a:t> </a:t>
            </a:r>
            <a:r>
              <a:rPr sz="1050" spc="-5" dirty="0">
                <a:latin typeface="Times New Roman"/>
                <a:cs typeface="Times New Roman"/>
              </a:rPr>
              <a:t>that</a:t>
            </a:r>
            <a:r>
              <a:rPr sz="1050" spc="-75" dirty="0">
                <a:latin typeface="Times New Roman"/>
                <a:cs typeface="Times New Roman"/>
              </a:rPr>
              <a:t> </a:t>
            </a:r>
            <a:r>
              <a:rPr sz="1050" spc="-5" dirty="0">
                <a:latin typeface="Times New Roman"/>
                <a:cs typeface="Times New Roman"/>
              </a:rPr>
              <a:t>the</a:t>
            </a:r>
            <a:r>
              <a:rPr sz="1050" spc="-45" dirty="0">
                <a:latin typeface="Times New Roman"/>
                <a:cs typeface="Times New Roman"/>
              </a:rPr>
              <a:t> </a:t>
            </a:r>
            <a:r>
              <a:rPr sz="1050" spc="-5" dirty="0">
                <a:latin typeface="Times New Roman"/>
                <a:cs typeface="Times New Roman"/>
              </a:rPr>
              <a:t>teacher</a:t>
            </a:r>
            <a:r>
              <a:rPr sz="1050" spc="-55" dirty="0">
                <a:latin typeface="Times New Roman"/>
                <a:cs typeface="Times New Roman"/>
              </a:rPr>
              <a:t> </a:t>
            </a:r>
            <a:r>
              <a:rPr sz="1050" spc="-20" dirty="0">
                <a:latin typeface="Times New Roman"/>
                <a:cs typeface="Times New Roman"/>
              </a:rPr>
              <a:t>cannot</a:t>
            </a:r>
            <a:r>
              <a:rPr sz="1050" spc="-114" dirty="0">
                <a:latin typeface="Times New Roman"/>
                <a:cs typeface="Times New Roman"/>
              </a:rPr>
              <a:t> </a:t>
            </a:r>
            <a:r>
              <a:rPr sz="1050" spc="-5" dirty="0">
                <a:latin typeface="Times New Roman"/>
                <a:cs typeface="Times New Roman"/>
              </a:rPr>
              <a:t>teach,</a:t>
            </a:r>
            <a:r>
              <a:rPr sz="1050" spc="-55" dirty="0">
                <a:latin typeface="Times New Roman"/>
                <a:cs typeface="Times New Roman"/>
              </a:rPr>
              <a:t> </a:t>
            </a:r>
            <a:r>
              <a:rPr sz="1050" dirty="0">
                <a:latin typeface="Times New Roman"/>
                <a:cs typeface="Times New Roman"/>
              </a:rPr>
              <a:t>and</a:t>
            </a:r>
            <a:r>
              <a:rPr sz="1050" spc="-65" dirty="0">
                <a:latin typeface="Times New Roman"/>
                <a:cs typeface="Times New Roman"/>
              </a:rPr>
              <a:t> </a:t>
            </a:r>
            <a:r>
              <a:rPr sz="1050" spc="-5" dirty="0">
                <a:latin typeface="Times New Roman"/>
                <a:cs typeface="Times New Roman"/>
              </a:rPr>
              <a:t>the</a:t>
            </a:r>
            <a:r>
              <a:rPr sz="1050" spc="-45" dirty="0">
                <a:latin typeface="Times New Roman"/>
                <a:cs typeface="Times New Roman"/>
              </a:rPr>
              <a:t> </a:t>
            </a:r>
            <a:r>
              <a:rPr sz="1050" spc="-25" dirty="0">
                <a:latin typeface="Times New Roman"/>
                <a:cs typeface="Times New Roman"/>
              </a:rPr>
              <a:t>students</a:t>
            </a:r>
            <a:r>
              <a:rPr sz="1050" spc="-100" dirty="0">
                <a:latin typeface="Times New Roman"/>
                <a:cs typeface="Times New Roman"/>
              </a:rPr>
              <a:t> </a:t>
            </a:r>
            <a:r>
              <a:rPr sz="1050" spc="-5" dirty="0">
                <a:latin typeface="Times New Roman"/>
                <a:cs typeface="Times New Roman"/>
              </a:rPr>
              <a:t>in</a:t>
            </a:r>
            <a:r>
              <a:rPr sz="1050" spc="-40" dirty="0">
                <a:latin typeface="Times New Roman"/>
                <a:cs typeface="Times New Roman"/>
              </a:rPr>
              <a:t> </a:t>
            </a:r>
            <a:r>
              <a:rPr sz="1050" spc="-5" dirty="0">
                <a:latin typeface="Times New Roman"/>
                <a:cs typeface="Times New Roman"/>
              </a:rPr>
              <a:t>the</a:t>
            </a:r>
            <a:r>
              <a:rPr sz="1050" spc="-45" dirty="0">
                <a:latin typeface="Times New Roman"/>
                <a:cs typeface="Times New Roman"/>
              </a:rPr>
              <a:t> </a:t>
            </a:r>
            <a:r>
              <a:rPr sz="1050" spc="-5" dirty="0">
                <a:latin typeface="Times New Roman"/>
                <a:cs typeface="Times New Roman"/>
              </a:rPr>
              <a:t>classroom</a:t>
            </a:r>
            <a:r>
              <a:rPr sz="1050" spc="-85" dirty="0">
                <a:latin typeface="Times New Roman"/>
                <a:cs typeface="Times New Roman"/>
              </a:rPr>
              <a:t> </a:t>
            </a:r>
            <a:r>
              <a:rPr sz="1050" spc="-20" dirty="0">
                <a:latin typeface="Times New Roman"/>
                <a:cs typeface="Times New Roman"/>
              </a:rPr>
              <a:t>cannot  </a:t>
            </a:r>
            <a:r>
              <a:rPr sz="1050" spc="-5" dirty="0">
                <a:latin typeface="Times New Roman"/>
                <a:cs typeface="Times New Roman"/>
              </a:rPr>
              <a:t>learn.</a:t>
            </a:r>
            <a:endParaRPr sz="1050" dirty="0">
              <a:latin typeface="Times New Roman"/>
              <a:cs typeface="Times New Roman"/>
            </a:endParaRPr>
          </a:p>
        </p:txBody>
      </p:sp>
      <p:sp>
        <p:nvSpPr>
          <p:cNvPr id="3" name="object 3"/>
          <p:cNvSpPr txBox="1"/>
          <p:nvPr/>
        </p:nvSpPr>
        <p:spPr>
          <a:xfrm>
            <a:off x="378722" y="8014845"/>
            <a:ext cx="7169784" cy="471805"/>
          </a:xfrm>
          <a:prstGeom prst="rect">
            <a:avLst/>
          </a:prstGeom>
        </p:spPr>
        <p:txBody>
          <a:bodyPr vert="horz" wrap="square" lIns="0" tIns="0" rIns="0" bIns="0" rtlCol="0">
            <a:spAutoFit/>
          </a:bodyPr>
          <a:lstStyle/>
          <a:p>
            <a:pPr marL="12700" marR="5080">
              <a:lnSpc>
                <a:spcPts val="1210"/>
              </a:lnSpc>
            </a:pPr>
            <a:r>
              <a:rPr sz="1050" spc="-10" dirty="0">
                <a:latin typeface="Times New Roman"/>
                <a:cs typeface="Times New Roman"/>
              </a:rPr>
              <a:t>other administrator must consider whether the student acted </a:t>
            </a:r>
            <a:r>
              <a:rPr sz="1050" spc="-5" dirty="0">
                <a:latin typeface="Times New Roman"/>
                <a:cs typeface="Times New Roman"/>
              </a:rPr>
              <a:t>in </a:t>
            </a:r>
            <a:r>
              <a:rPr sz="1050" spc="-10" dirty="0">
                <a:latin typeface="Times New Roman"/>
                <a:cs typeface="Times New Roman"/>
              </a:rPr>
              <a:t>self-defense </a:t>
            </a:r>
            <a:r>
              <a:rPr sz="1050" spc="-5" dirty="0">
                <a:latin typeface="Times New Roman"/>
                <a:cs typeface="Times New Roman"/>
              </a:rPr>
              <a:t>and the other mitigating (consideration) factors </a:t>
            </a:r>
            <a:r>
              <a:rPr sz="1050" b="1" spc="-5" dirty="0">
                <a:latin typeface="Times New Roman"/>
                <a:cs typeface="Times New Roman"/>
              </a:rPr>
              <a:t>(factors on  pg.8) </a:t>
            </a:r>
            <a:r>
              <a:rPr sz="1050" spc="-5" dirty="0">
                <a:latin typeface="Times New Roman"/>
                <a:cs typeface="Times New Roman"/>
              </a:rPr>
              <a:t>before  placing the</a:t>
            </a:r>
            <a:r>
              <a:rPr sz="1050" spc="-145" dirty="0">
                <a:latin typeface="Times New Roman"/>
                <a:cs typeface="Times New Roman"/>
              </a:rPr>
              <a:t> </a:t>
            </a:r>
            <a:r>
              <a:rPr sz="1050" dirty="0">
                <a:latin typeface="Times New Roman"/>
                <a:cs typeface="Times New Roman"/>
              </a:rPr>
              <a:t>studentin:</a:t>
            </a:r>
          </a:p>
          <a:p>
            <a:pPr marL="474980">
              <a:lnSpc>
                <a:spcPts val="1175"/>
              </a:lnSpc>
            </a:pPr>
            <a:r>
              <a:rPr sz="1050" spc="-5" dirty="0">
                <a:latin typeface="Times New Roman"/>
                <a:cs typeface="Times New Roman"/>
              </a:rPr>
              <a:t>Another appropriate</a:t>
            </a:r>
            <a:r>
              <a:rPr sz="1050" spc="-195" dirty="0">
                <a:latin typeface="Times New Roman"/>
                <a:cs typeface="Times New Roman"/>
              </a:rPr>
              <a:t> </a:t>
            </a:r>
            <a:r>
              <a:rPr sz="1050" spc="-25" dirty="0">
                <a:latin typeface="Times New Roman"/>
                <a:cs typeface="Times New Roman"/>
              </a:rPr>
              <a:t>classroom,</a:t>
            </a:r>
            <a:endParaRPr sz="1050" dirty="0">
              <a:latin typeface="Times New Roman"/>
              <a:cs typeface="Times New Roman"/>
            </a:endParaRPr>
          </a:p>
        </p:txBody>
      </p:sp>
      <p:sp>
        <p:nvSpPr>
          <p:cNvPr id="4" name="object 4"/>
          <p:cNvSpPr txBox="1"/>
          <p:nvPr/>
        </p:nvSpPr>
        <p:spPr>
          <a:xfrm>
            <a:off x="853697" y="8491296"/>
            <a:ext cx="1384300" cy="523240"/>
          </a:xfrm>
          <a:prstGeom prst="rect">
            <a:avLst/>
          </a:prstGeom>
        </p:spPr>
        <p:txBody>
          <a:bodyPr vert="horz" wrap="square" lIns="0" tIns="0" rIns="0" bIns="0" rtlCol="0">
            <a:spAutoFit/>
          </a:bodyPr>
          <a:lstStyle/>
          <a:p>
            <a:pPr marL="13335"/>
            <a:r>
              <a:rPr sz="1050" spc="-20" dirty="0">
                <a:latin typeface="Times New Roman"/>
                <a:cs typeface="Times New Roman"/>
              </a:rPr>
              <a:t>In-school</a:t>
            </a:r>
            <a:r>
              <a:rPr sz="1050" spc="-100" dirty="0">
                <a:latin typeface="Times New Roman"/>
                <a:cs typeface="Times New Roman"/>
              </a:rPr>
              <a:t> </a:t>
            </a:r>
            <a:r>
              <a:rPr sz="1050" spc="-10" dirty="0">
                <a:latin typeface="Times New Roman"/>
                <a:cs typeface="Times New Roman"/>
              </a:rPr>
              <a:t>suspension,</a:t>
            </a:r>
            <a:endParaRPr sz="1050">
              <a:latin typeface="Times New Roman"/>
              <a:cs typeface="Times New Roman"/>
            </a:endParaRPr>
          </a:p>
          <a:p>
            <a:pPr marL="13335" marR="5080" indent="-1270">
              <a:lnSpc>
                <a:spcPts val="1390"/>
              </a:lnSpc>
              <a:spcBef>
                <a:spcPts val="30"/>
              </a:spcBef>
            </a:pPr>
            <a:r>
              <a:rPr sz="1050" spc="-20" dirty="0">
                <a:latin typeface="Times New Roman"/>
                <a:cs typeface="Times New Roman"/>
              </a:rPr>
              <a:t>Out-of-school</a:t>
            </a:r>
            <a:r>
              <a:rPr sz="1050" spc="-120" dirty="0">
                <a:latin typeface="Times New Roman"/>
                <a:cs typeface="Times New Roman"/>
              </a:rPr>
              <a:t> </a:t>
            </a:r>
            <a:r>
              <a:rPr sz="1050" spc="-10" dirty="0">
                <a:latin typeface="Times New Roman"/>
                <a:cs typeface="Times New Roman"/>
              </a:rPr>
              <a:t>suspension,  DAEP.</a:t>
            </a:r>
            <a:endParaRPr sz="1050">
              <a:latin typeface="Times New Roman"/>
              <a:cs typeface="Times New Roman"/>
            </a:endParaRPr>
          </a:p>
        </p:txBody>
      </p:sp>
      <p:sp>
        <p:nvSpPr>
          <p:cNvPr id="5" name="object 5"/>
          <p:cNvSpPr/>
          <p:nvPr/>
        </p:nvSpPr>
        <p:spPr>
          <a:xfrm>
            <a:off x="640841" y="8376794"/>
            <a:ext cx="108204" cy="10667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640841" y="8539099"/>
            <a:ext cx="108204" cy="107441"/>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640841" y="8716645"/>
            <a:ext cx="108204" cy="10820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640841" y="8891144"/>
            <a:ext cx="108204" cy="108203"/>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399642" y="9041461"/>
            <a:ext cx="7047865" cy="913765"/>
          </a:xfrm>
          <a:prstGeom prst="rect">
            <a:avLst/>
          </a:prstGeom>
        </p:spPr>
        <p:txBody>
          <a:bodyPr vert="horz" wrap="square" lIns="0" tIns="0" rIns="0" bIns="0" rtlCol="0">
            <a:spAutoFit/>
          </a:bodyPr>
          <a:lstStyle/>
          <a:p>
            <a:pPr marL="12700" marR="5080" indent="233045">
              <a:lnSpc>
                <a:spcPts val="1200"/>
              </a:lnSpc>
            </a:pPr>
            <a:r>
              <a:rPr sz="1050" spc="-10" dirty="0">
                <a:latin typeface="Times New Roman"/>
                <a:cs typeface="Times New Roman"/>
              </a:rPr>
              <a:t>Placement</a:t>
            </a:r>
            <a:r>
              <a:rPr sz="1050" spc="-35" dirty="0">
                <a:latin typeface="Times New Roman"/>
                <a:cs typeface="Times New Roman"/>
              </a:rPr>
              <a:t> </a:t>
            </a:r>
            <a:r>
              <a:rPr sz="1050" dirty="0">
                <a:latin typeface="Times New Roman"/>
                <a:cs typeface="Times New Roman"/>
              </a:rPr>
              <a:t>of</a:t>
            </a:r>
            <a:r>
              <a:rPr sz="1050" spc="-35" dirty="0">
                <a:latin typeface="Times New Roman"/>
                <a:cs typeface="Times New Roman"/>
              </a:rPr>
              <a:t> </a:t>
            </a:r>
            <a:r>
              <a:rPr sz="1050" spc="-5" dirty="0">
                <a:latin typeface="Times New Roman"/>
                <a:cs typeface="Times New Roman"/>
              </a:rPr>
              <a:t>the</a:t>
            </a:r>
            <a:r>
              <a:rPr sz="1050" spc="-30" dirty="0">
                <a:latin typeface="Times New Roman"/>
                <a:cs typeface="Times New Roman"/>
              </a:rPr>
              <a:t> </a:t>
            </a:r>
            <a:r>
              <a:rPr sz="1050" spc="-5" dirty="0">
                <a:latin typeface="Times New Roman"/>
                <a:cs typeface="Times New Roman"/>
              </a:rPr>
              <a:t>student</a:t>
            </a:r>
            <a:r>
              <a:rPr sz="1050" spc="-30" dirty="0">
                <a:latin typeface="Times New Roman"/>
                <a:cs typeface="Times New Roman"/>
              </a:rPr>
              <a:t> </a:t>
            </a:r>
            <a:r>
              <a:rPr sz="1050" spc="-10" dirty="0">
                <a:latin typeface="Times New Roman"/>
                <a:cs typeface="Times New Roman"/>
              </a:rPr>
              <a:t>must</a:t>
            </a:r>
            <a:r>
              <a:rPr sz="1050" spc="-30" dirty="0">
                <a:latin typeface="Times New Roman"/>
                <a:cs typeface="Times New Roman"/>
              </a:rPr>
              <a:t> </a:t>
            </a:r>
            <a:r>
              <a:rPr sz="1050" dirty="0">
                <a:latin typeface="Times New Roman"/>
                <a:cs typeface="Times New Roman"/>
              </a:rPr>
              <a:t>be</a:t>
            </a:r>
            <a:r>
              <a:rPr sz="1050" spc="-30" dirty="0">
                <a:latin typeface="Times New Roman"/>
                <a:cs typeface="Times New Roman"/>
              </a:rPr>
              <a:t> </a:t>
            </a:r>
            <a:r>
              <a:rPr sz="1050" spc="-10" dirty="0">
                <a:latin typeface="Times New Roman"/>
                <a:cs typeface="Times New Roman"/>
              </a:rPr>
              <a:t>separated</a:t>
            </a:r>
            <a:r>
              <a:rPr sz="1050" spc="-35" dirty="0">
                <a:latin typeface="Times New Roman"/>
                <a:cs typeface="Times New Roman"/>
              </a:rPr>
              <a:t> </a:t>
            </a:r>
            <a:r>
              <a:rPr sz="1050" spc="-5" dirty="0">
                <a:latin typeface="Times New Roman"/>
                <a:cs typeface="Times New Roman"/>
              </a:rPr>
              <a:t>from</a:t>
            </a:r>
            <a:r>
              <a:rPr sz="1050" spc="-40" dirty="0">
                <a:latin typeface="Times New Roman"/>
                <a:cs typeface="Times New Roman"/>
              </a:rPr>
              <a:t> </a:t>
            </a:r>
            <a:r>
              <a:rPr sz="1050" spc="-5" dirty="0">
                <a:latin typeface="Times New Roman"/>
                <a:cs typeface="Times New Roman"/>
              </a:rPr>
              <a:t>other</a:t>
            </a:r>
            <a:r>
              <a:rPr sz="1050" spc="-35" dirty="0">
                <a:latin typeface="Times New Roman"/>
                <a:cs typeface="Times New Roman"/>
              </a:rPr>
              <a:t> </a:t>
            </a:r>
            <a:r>
              <a:rPr sz="1050" spc="-5" dirty="0">
                <a:latin typeface="Times New Roman"/>
                <a:cs typeface="Times New Roman"/>
              </a:rPr>
              <a:t>students</a:t>
            </a:r>
            <a:r>
              <a:rPr sz="1050" spc="-30" dirty="0">
                <a:latin typeface="Times New Roman"/>
                <a:cs typeface="Times New Roman"/>
              </a:rPr>
              <a:t> </a:t>
            </a:r>
            <a:r>
              <a:rPr sz="1050" spc="-5" dirty="0">
                <a:latin typeface="Times New Roman"/>
                <a:cs typeface="Times New Roman"/>
              </a:rPr>
              <a:t>for</a:t>
            </a:r>
            <a:r>
              <a:rPr sz="1050" spc="-30" dirty="0">
                <a:latin typeface="Times New Roman"/>
                <a:cs typeface="Times New Roman"/>
              </a:rPr>
              <a:t> </a:t>
            </a:r>
            <a:r>
              <a:rPr sz="1050" spc="-5" dirty="0">
                <a:latin typeface="Times New Roman"/>
                <a:cs typeface="Times New Roman"/>
              </a:rPr>
              <a:t>the</a:t>
            </a:r>
            <a:r>
              <a:rPr sz="1050" spc="-35" dirty="0">
                <a:latin typeface="Times New Roman"/>
                <a:cs typeface="Times New Roman"/>
              </a:rPr>
              <a:t> </a:t>
            </a:r>
            <a:r>
              <a:rPr sz="1050" spc="-10" dirty="0">
                <a:latin typeface="Times New Roman"/>
                <a:cs typeface="Times New Roman"/>
              </a:rPr>
              <a:t>entire</a:t>
            </a:r>
            <a:r>
              <a:rPr sz="1050" spc="-30" dirty="0">
                <a:latin typeface="Times New Roman"/>
                <a:cs typeface="Times New Roman"/>
              </a:rPr>
              <a:t> </a:t>
            </a:r>
            <a:r>
              <a:rPr sz="1050" spc="-5" dirty="0">
                <a:latin typeface="Times New Roman"/>
                <a:cs typeface="Times New Roman"/>
              </a:rPr>
              <a:t>school</a:t>
            </a:r>
            <a:r>
              <a:rPr sz="1050" spc="-30" dirty="0">
                <a:latin typeface="Times New Roman"/>
                <a:cs typeface="Times New Roman"/>
              </a:rPr>
              <a:t> </a:t>
            </a:r>
            <a:r>
              <a:rPr sz="1050" spc="-5" dirty="0">
                <a:latin typeface="Times New Roman"/>
                <a:cs typeface="Times New Roman"/>
              </a:rPr>
              <a:t>program</a:t>
            </a:r>
            <a:r>
              <a:rPr sz="1050" spc="-40" dirty="0">
                <a:latin typeface="Times New Roman"/>
                <a:cs typeface="Times New Roman"/>
              </a:rPr>
              <a:t> </a:t>
            </a:r>
            <a:r>
              <a:rPr sz="1050" dirty="0">
                <a:latin typeface="Times New Roman"/>
                <a:cs typeface="Times New Roman"/>
              </a:rPr>
              <a:t>day</a:t>
            </a:r>
            <a:r>
              <a:rPr sz="1050" spc="-30" dirty="0">
                <a:latin typeface="Times New Roman"/>
                <a:cs typeface="Times New Roman"/>
              </a:rPr>
              <a:t> </a:t>
            </a:r>
            <a:r>
              <a:rPr sz="1050" spc="-5" dirty="0">
                <a:latin typeface="Times New Roman"/>
                <a:cs typeface="Times New Roman"/>
              </a:rPr>
              <a:t>and</a:t>
            </a:r>
            <a:r>
              <a:rPr sz="1050" spc="-25" dirty="0">
                <a:latin typeface="Times New Roman"/>
                <a:cs typeface="Times New Roman"/>
              </a:rPr>
              <a:t> </a:t>
            </a:r>
            <a:r>
              <a:rPr sz="1050" spc="-5" dirty="0">
                <a:latin typeface="Times New Roman"/>
                <a:cs typeface="Times New Roman"/>
              </a:rPr>
              <a:t>will</a:t>
            </a:r>
            <a:r>
              <a:rPr sz="1050" spc="-30" dirty="0">
                <a:latin typeface="Times New Roman"/>
                <a:cs typeface="Times New Roman"/>
              </a:rPr>
              <a:t> </a:t>
            </a:r>
            <a:r>
              <a:rPr sz="1050" spc="-5" dirty="0">
                <a:latin typeface="Times New Roman"/>
                <a:cs typeface="Times New Roman"/>
              </a:rPr>
              <a:t>be</a:t>
            </a:r>
            <a:r>
              <a:rPr sz="1050" spc="-30" dirty="0">
                <a:latin typeface="Times New Roman"/>
                <a:cs typeface="Times New Roman"/>
              </a:rPr>
              <a:t> </a:t>
            </a:r>
            <a:r>
              <a:rPr sz="1050" spc="-5" dirty="0">
                <a:latin typeface="Times New Roman"/>
                <a:cs typeface="Times New Roman"/>
              </a:rPr>
              <a:t>provided</a:t>
            </a:r>
            <a:r>
              <a:rPr sz="1050" spc="-30" dirty="0">
                <a:latin typeface="Times New Roman"/>
                <a:cs typeface="Times New Roman"/>
              </a:rPr>
              <a:t> </a:t>
            </a:r>
            <a:r>
              <a:rPr sz="1050" spc="-10" dirty="0">
                <a:latin typeface="Times New Roman"/>
                <a:cs typeface="Times New Roman"/>
              </a:rPr>
              <a:t>instruction  </a:t>
            </a:r>
            <a:r>
              <a:rPr sz="1050" spc="-5" dirty="0">
                <a:latin typeface="Times New Roman"/>
                <a:cs typeface="Times New Roman"/>
              </a:rPr>
              <a:t>in</a:t>
            </a:r>
            <a:r>
              <a:rPr sz="1050" spc="-20" dirty="0">
                <a:latin typeface="Times New Roman"/>
                <a:cs typeface="Times New Roman"/>
              </a:rPr>
              <a:t> </a:t>
            </a:r>
            <a:r>
              <a:rPr sz="1050" spc="-5" dirty="0">
                <a:latin typeface="Times New Roman"/>
                <a:cs typeface="Times New Roman"/>
              </a:rPr>
              <a:t>the</a:t>
            </a:r>
            <a:r>
              <a:rPr sz="1050" spc="-30" dirty="0">
                <a:latin typeface="Times New Roman"/>
                <a:cs typeface="Times New Roman"/>
              </a:rPr>
              <a:t> </a:t>
            </a:r>
            <a:r>
              <a:rPr sz="1050" spc="-5" dirty="0">
                <a:latin typeface="Times New Roman"/>
                <a:cs typeface="Times New Roman"/>
              </a:rPr>
              <a:t>core</a:t>
            </a:r>
            <a:r>
              <a:rPr sz="1050" spc="-20" dirty="0">
                <a:latin typeface="Times New Roman"/>
                <a:cs typeface="Times New Roman"/>
              </a:rPr>
              <a:t> </a:t>
            </a:r>
            <a:r>
              <a:rPr sz="1050" spc="-5" dirty="0">
                <a:latin typeface="Times New Roman"/>
                <a:cs typeface="Times New Roman"/>
              </a:rPr>
              <a:t>subjects.</a:t>
            </a:r>
            <a:r>
              <a:rPr sz="1050" spc="-30" dirty="0">
                <a:latin typeface="Times New Roman"/>
                <a:cs typeface="Times New Roman"/>
              </a:rPr>
              <a:t> </a:t>
            </a:r>
            <a:r>
              <a:rPr sz="1050" spc="-5" dirty="0">
                <a:latin typeface="Times New Roman"/>
                <a:cs typeface="Times New Roman"/>
              </a:rPr>
              <a:t>Counseling</a:t>
            </a:r>
            <a:r>
              <a:rPr sz="1050" spc="-40" dirty="0">
                <a:latin typeface="Times New Roman"/>
                <a:cs typeface="Times New Roman"/>
              </a:rPr>
              <a:t> </a:t>
            </a:r>
            <a:r>
              <a:rPr sz="1050" spc="-10" dirty="0">
                <a:latin typeface="Times New Roman"/>
                <a:cs typeface="Times New Roman"/>
              </a:rPr>
              <a:t>will</a:t>
            </a:r>
            <a:r>
              <a:rPr sz="1050" spc="-30" dirty="0">
                <a:latin typeface="Times New Roman"/>
                <a:cs typeface="Times New Roman"/>
              </a:rPr>
              <a:t> </a:t>
            </a:r>
            <a:r>
              <a:rPr sz="1050" spc="-5" dirty="0">
                <a:latin typeface="Times New Roman"/>
                <a:cs typeface="Times New Roman"/>
              </a:rPr>
              <a:t>also</a:t>
            </a:r>
            <a:r>
              <a:rPr sz="1050" spc="-20" dirty="0">
                <a:latin typeface="Times New Roman"/>
                <a:cs typeface="Times New Roman"/>
              </a:rPr>
              <a:t> </a:t>
            </a:r>
            <a:r>
              <a:rPr sz="1050" dirty="0">
                <a:latin typeface="Times New Roman"/>
                <a:cs typeface="Times New Roman"/>
              </a:rPr>
              <a:t>be</a:t>
            </a:r>
            <a:r>
              <a:rPr sz="1050" spc="-15" dirty="0">
                <a:latin typeface="Times New Roman"/>
                <a:cs typeface="Times New Roman"/>
              </a:rPr>
              <a:t> </a:t>
            </a:r>
            <a:r>
              <a:rPr sz="1050" spc="-5" dirty="0">
                <a:latin typeface="Times New Roman"/>
                <a:cs typeface="Times New Roman"/>
              </a:rPr>
              <a:t>provided</a:t>
            </a:r>
            <a:r>
              <a:rPr sz="1050" spc="-35" dirty="0">
                <a:latin typeface="Times New Roman"/>
                <a:cs typeface="Times New Roman"/>
              </a:rPr>
              <a:t> </a:t>
            </a:r>
            <a:r>
              <a:rPr sz="1050" spc="-5" dirty="0">
                <a:latin typeface="Times New Roman"/>
                <a:cs typeface="Times New Roman"/>
              </a:rPr>
              <a:t>to</a:t>
            </a:r>
            <a:r>
              <a:rPr sz="1050" spc="-20" dirty="0">
                <a:latin typeface="Times New Roman"/>
                <a:cs typeface="Times New Roman"/>
              </a:rPr>
              <a:t> </a:t>
            </a:r>
            <a:r>
              <a:rPr sz="1050" spc="-5" dirty="0">
                <a:latin typeface="Times New Roman"/>
                <a:cs typeface="Times New Roman"/>
              </a:rPr>
              <a:t>the</a:t>
            </a:r>
            <a:r>
              <a:rPr sz="1050" dirty="0">
                <a:latin typeface="Times New Roman"/>
                <a:cs typeface="Times New Roman"/>
              </a:rPr>
              <a:t> </a:t>
            </a:r>
            <a:r>
              <a:rPr sz="1050" spc="-5" dirty="0">
                <a:latin typeface="Times New Roman"/>
                <a:cs typeface="Times New Roman"/>
              </a:rPr>
              <a:t>student.</a:t>
            </a:r>
            <a:endParaRPr sz="1050">
              <a:latin typeface="Times New Roman"/>
              <a:cs typeface="Times New Roman"/>
            </a:endParaRPr>
          </a:p>
          <a:p>
            <a:pPr marL="172720">
              <a:lnSpc>
                <a:spcPts val="1145"/>
              </a:lnSpc>
            </a:pPr>
            <a:r>
              <a:rPr sz="1050" spc="-5" dirty="0">
                <a:latin typeface="Times New Roman"/>
                <a:cs typeface="Times New Roman"/>
              </a:rPr>
              <a:t>A teacher </a:t>
            </a:r>
            <a:r>
              <a:rPr sz="1050" dirty="0">
                <a:latin typeface="Times New Roman"/>
                <a:cs typeface="Times New Roman"/>
              </a:rPr>
              <a:t>or </a:t>
            </a:r>
            <a:r>
              <a:rPr sz="1050" spc="-10" dirty="0">
                <a:latin typeface="Times New Roman"/>
                <a:cs typeface="Times New Roman"/>
              </a:rPr>
              <a:t>administrator </a:t>
            </a:r>
            <a:r>
              <a:rPr sz="1050" b="1" spc="-15" dirty="0">
                <a:latin typeface="Times New Roman"/>
                <a:cs typeface="Times New Roman"/>
              </a:rPr>
              <a:t>must </a:t>
            </a:r>
            <a:r>
              <a:rPr sz="1050" spc="-20" dirty="0">
                <a:latin typeface="Times New Roman"/>
                <a:cs typeface="Times New Roman"/>
              </a:rPr>
              <a:t>remove </a:t>
            </a:r>
            <a:r>
              <a:rPr sz="1050" dirty="0">
                <a:latin typeface="Times New Roman"/>
                <a:cs typeface="Times New Roman"/>
              </a:rPr>
              <a:t>a </a:t>
            </a:r>
            <a:r>
              <a:rPr sz="1050" spc="-5" dirty="0">
                <a:latin typeface="Times New Roman"/>
                <a:cs typeface="Times New Roman"/>
              </a:rPr>
              <a:t>student from class if the student </a:t>
            </a:r>
            <a:r>
              <a:rPr sz="1050" spc="-15" dirty="0">
                <a:latin typeface="Times New Roman"/>
                <a:cs typeface="Times New Roman"/>
              </a:rPr>
              <a:t>engages </a:t>
            </a:r>
            <a:r>
              <a:rPr sz="1050" spc="-5" dirty="0">
                <a:latin typeface="Times New Roman"/>
                <a:cs typeface="Times New Roman"/>
              </a:rPr>
              <a:t>in </a:t>
            </a:r>
            <a:r>
              <a:rPr sz="1050" spc="-15" dirty="0">
                <a:latin typeface="Times New Roman"/>
                <a:cs typeface="Times New Roman"/>
              </a:rPr>
              <a:t>behavior </a:t>
            </a:r>
            <a:r>
              <a:rPr sz="1050" spc="-5" dirty="0">
                <a:latin typeface="Times New Roman"/>
                <a:cs typeface="Times New Roman"/>
              </a:rPr>
              <a:t>that </a:t>
            </a:r>
            <a:r>
              <a:rPr sz="1050" dirty="0">
                <a:latin typeface="Times New Roman"/>
                <a:cs typeface="Times New Roman"/>
              </a:rPr>
              <a:t>under </a:t>
            </a:r>
            <a:r>
              <a:rPr sz="1050" spc="-15" dirty="0">
                <a:latin typeface="Times New Roman"/>
                <a:cs typeface="Times New Roman"/>
              </a:rPr>
              <a:t>the </a:t>
            </a:r>
            <a:r>
              <a:rPr sz="1050" spc="-10" dirty="0">
                <a:latin typeface="Times New Roman"/>
                <a:cs typeface="Times New Roman"/>
              </a:rPr>
              <a:t>Education</a:t>
            </a:r>
            <a:r>
              <a:rPr sz="1050" spc="20" dirty="0">
                <a:latin typeface="Times New Roman"/>
                <a:cs typeface="Times New Roman"/>
              </a:rPr>
              <a:t> </a:t>
            </a:r>
            <a:r>
              <a:rPr sz="1050" spc="-15" dirty="0">
                <a:latin typeface="Times New Roman"/>
                <a:cs typeface="Times New Roman"/>
              </a:rPr>
              <a:t>code</a:t>
            </a:r>
            <a:endParaRPr sz="1050">
              <a:latin typeface="Times New Roman"/>
              <a:cs typeface="Times New Roman"/>
            </a:endParaRPr>
          </a:p>
          <a:p>
            <a:pPr marL="41910">
              <a:lnSpc>
                <a:spcPts val="1235"/>
              </a:lnSpc>
            </a:pPr>
            <a:r>
              <a:rPr sz="1050" spc="-5" dirty="0">
                <a:latin typeface="Times New Roman"/>
                <a:cs typeface="Times New Roman"/>
              </a:rPr>
              <a:t>requires </a:t>
            </a:r>
            <a:r>
              <a:rPr sz="1050" dirty="0">
                <a:latin typeface="Times New Roman"/>
                <a:cs typeface="Times New Roman"/>
              </a:rPr>
              <a:t>or </a:t>
            </a:r>
            <a:r>
              <a:rPr sz="1050" spc="-25" dirty="0">
                <a:latin typeface="Times New Roman"/>
                <a:cs typeface="Times New Roman"/>
              </a:rPr>
              <a:t>permits </a:t>
            </a:r>
            <a:r>
              <a:rPr sz="1050" spc="-5" dirty="0">
                <a:latin typeface="Times New Roman"/>
                <a:cs typeface="Times New Roman"/>
              </a:rPr>
              <a:t>the student to </a:t>
            </a:r>
            <a:r>
              <a:rPr sz="1050" dirty="0">
                <a:latin typeface="Times New Roman"/>
                <a:cs typeface="Times New Roman"/>
              </a:rPr>
              <a:t>be </a:t>
            </a:r>
            <a:r>
              <a:rPr sz="1050" spc="-5" dirty="0">
                <a:latin typeface="Times New Roman"/>
                <a:cs typeface="Times New Roman"/>
              </a:rPr>
              <a:t>placed in </a:t>
            </a:r>
            <a:r>
              <a:rPr sz="1050" dirty="0">
                <a:latin typeface="Times New Roman"/>
                <a:cs typeface="Times New Roman"/>
              </a:rPr>
              <a:t>a </a:t>
            </a:r>
            <a:r>
              <a:rPr sz="1050" spc="-5" dirty="0">
                <a:latin typeface="Times New Roman"/>
                <a:cs typeface="Times New Roman"/>
              </a:rPr>
              <a:t>DAEP. </a:t>
            </a:r>
            <a:r>
              <a:rPr sz="1050" spc="-15" dirty="0">
                <a:latin typeface="Times New Roman"/>
                <a:cs typeface="Times New Roman"/>
              </a:rPr>
              <a:t>When </a:t>
            </a:r>
            <a:r>
              <a:rPr sz="1050" spc="-25" dirty="0">
                <a:latin typeface="Times New Roman"/>
                <a:cs typeface="Times New Roman"/>
              </a:rPr>
              <a:t>removing </a:t>
            </a:r>
            <a:r>
              <a:rPr sz="1050" spc="-5" dirty="0">
                <a:latin typeface="Times New Roman"/>
                <a:cs typeface="Times New Roman"/>
              </a:rPr>
              <a:t>for </a:t>
            </a:r>
            <a:r>
              <a:rPr sz="1050" spc="-10" dirty="0">
                <a:latin typeface="Times New Roman"/>
                <a:cs typeface="Times New Roman"/>
              </a:rPr>
              <a:t>those reasons, </a:t>
            </a:r>
            <a:r>
              <a:rPr sz="1050" spc="-15" dirty="0">
                <a:latin typeface="Times New Roman"/>
                <a:cs typeface="Times New Roman"/>
              </a:rPr>
              <a:t>the </a:t>
            </a:r>
            <a:r>
              <a:rPr sz="1050" spc="-20" dirty="0">
                <a:latin typeface="Times New Roman"/>
                <a:cs typeface="Times New Roman"/>
              </a:rPr>
              <a:t>procedures </a:t>
            </a:r>
            <a:r>
              <a:rPr sz="1050" spc="-5" dirty="0">
                <a:latin typeface="Times New Roman"/>
                <a:cs typeface="Times New Roman"/>
              </a:rPr>
              <a:t>in </a:t>
            </a:r>
            <a:r>
              <a:rPr sz="1050" spc="-15" dirty="0">
                <a:latin typeface="Times New Roman"/>
                <a:cs typeface="Times New Roman"/>
              </a:rPr>
              <a:t>the </a:t>
            </a:r>
            <a:r>
              <a:rPr sz="1050" spc="-20" dirty="0">
                <a:latin typeface="Times New Roman"/>
                <a:cs typeface="Times New Roman"/>
              </a:rPr>
              <a:t>subsequent </a:t>
            </a:r>
            <a:r>
              <a:rPr sz="1050" spc="140" dirty="0">
                <a:latin typeface="Times New Roman"/>
                <a:cs typeface="Times New Roman"/>
              </a:rPr>
              <a:t> </a:t>
            </a:r>
            <a:r>
              <a:rPr sz="1050" spc="-5" dirty="0">
                <a:latin typeface="Times New Roman"/>
                <a:cs typeface="Times New Roman"/>
              </a:rPr>
              <a:t>sections</a:t>
            </a:r>
            <a:endParaRPr sz="1050">
              <a:latin typeface="Times New Roman"/>
              <a:cs typeface="Times New Roman"/>
            </a:endParaRPr>
          </a:p>
          <a:p>
            <a:pPr marR="86995" algn="ctr">
              <a:spcBef>
                <a:spcPts val="975"/>
              </a:spcBef>
            </a:pPr>
            <a:r>
              <a:rPr sz="1100" spc="-5" dirty="0">
                <a:latin typeface="Times New Roman"/>
                <a:cs typeface="Times New Roman"/>
              </a:rPr>
              <a:t>7</a:t>
            </a:r>
            <a:endParaRPr sz="1100">
              <a:latin typeface="Times New Roman"/>
              <a:cs typeface="Times New Roman"/>
            </a:endParaRPr>
          </a:p>
        </p:txBody>
      </p:sp>
      <p:sp>
        <p:nvSpPr>
          <p:cNvPr id="10" name="object 10"/>
          <p:cNvSpPr txBox="1"/>
          <p:nvPr/>
        </p:nvSpPr>
        <p:spPr>
          <a:xfrm>
            <a:off x="3729882" y="8376539"/>
            <a:ext cx="2588895" cy="430887"/>
          </a:xfrm>
          <a:prstGeom prst="rect">
            <a:avLst/>
          </a:prstGeom>
        </p:spPr>
        <p:txBody>
          <a:bodyPr vert="horz" wrap="square" lIns="0" tIns="0" rIns="0" bIns="0" rtlCol="0">
            <a:spAutoFit/>
          </a:bodyPr>
          <a:lstStyle/>
          <a:p>
            <a:pPr algn="ctr">
              <a:lnSpc>
                <a:spcPct val="100000"/>
              </a:lnSpc>
            </a:pPr>
            <a:r>
              <a:rPr sz="1400" spc="-5" dirty="0">
                <a:latin typeface="Calibri"/>
                <a:cs typeface="Calibri"/>
              </a:rPr>
              <a:t>No </a:t>
            </a:r>
            <a:r>
              <a:rPr sz="1400" b="1" i="1" spc="-10" dirty="0">
                <a:latin typeface="Calibri"/>
                <a:cs typeface="Calibri"/>
              </a:rPr>
              <a:t>Students </a:t>
            </a:r>
            <a:r>
              <a:rPr sz="1400" spc="-5" dirty="0">
                <a:latin typeface="Calibri"/>
                <a:cs typeface="Calibri"/>
              </a:rPr>
              <a:t>coded</a:t>
            </a:r>
            <a:r>
              <a:rPr sz="1400" spc="-50" dirty="0">
                <a:latin typeface="Calibri"/>
                <a:cs typeface="Calibri"/>
              </a:rPr>
              <a:t> </a:t>
            </a:r>
            <a:r>
              <a:rPr sz="1400" spc="-5" dirty="0">
                <a:latin typeface="Calibri"/>
                <a:cs typeface="Calibri"/>
              </a:rPr>
              <a:t>as</a:t>
            </a:r>
            <a:endParaRPr sz="1400" dirty="0">
              <a:latin typeface="Calibri"/>
              <a:cs typeface="Calibri"/>
            </a:endParaRPr>
          </a:p>
          <a:p>
            <a:pPr algn="ctr">
              <a:lnSpc>
                <a:spcPct val="100000"/>
              </a:lnSpc>
            </a:pPr>
            <a:r>
              <a:rPr sz="1400" b="1" spc="-10" dirty="0">
                <a:latin typeface="Calibri"/>
                <a:cs typeface="Calibri"/>
              </a:rPr>
              <a:t>Homeless </a:t>
            </a:r>
            <a:r>
              <a:rPr sz="1400" spc="-5" dirty="0">
                <a:latin typeface="Calibri"/>
                <a:cs typeface="Calibri"/>
              </a:rPr>
              <a:t>or in </a:t>
            </a:r>
            <a:r>
              <a:rPr sz="1400" b="1" spc="10" dirty="0">
                <a:latin typeface="Calibri"/>
                <a:cs typeface="Calibri"/>
              </a:rPr>
              <a:t>2</a:t>
            </a:r>
            <a:r>
              <a:rPr sz="1350" b="1" spc="15" baseline="24691" dirty="0">
                <a:latin typeface="Calibri"/>
                <a:cs typeface="Calibri"/>
              </a:rPr>
              <a:t>nd </a:t>
            </a:r>
            <a:r>
              <a:rPr sz="1400" b="1" spc="-10" dirty="0">
                <a:latin typeface="Calibri"/>
                <a:cs typeface="Calibri"/>
              </a:rPr>
              <a:t>Grade </a:t>
            </a:r>
            <a:r>
              <a:rPr sz="1400" spc="-5" dirty="0">
                <a:latin typeface="Calibri"/>
                <a:cs typeface="Calibri"/>
              </a:rPr>
              <a:t>or</a:t>
            </a:r>
            <a:r>
              <a:rPr sz="1400" spc="-35" dirty="0">
                <a:latin typeface="Calibri"/>
                <a:cs typeface="Calibri"/>
              </a:rPr>
              <a:t> </a:t>
            </a:r>
            <a:r>
              <a:rPr sz="1400" b="1" spc="-5" dirty="0">
                <a:latin typeface="Calibri"/>
                <a:cs typeface="Calibri"/>
              </a:rPr>
              <a:t>below</a:t>
            </a:r>
            <a:r>
              <a:rPr sz="1400" spc="-5" dirty="0">
                <a:latin typeface="Calibri"/>
                <a:cs typeface="Calibri"/>
              </a:rPr>
              <a:t>.</a:t>
            </a:r>
            <a:endParaRPr sz="1400" dirty="0">
              <a:latin typeface="Calibri"/>
              <a:cs typeface="Calibri"/>
            </a:endParaRPr>
          </a:p>
        </p:txBody>
      </p:sp>
      <p:sp>
        <p:nvSpPr>
          <p:cNvPr id="12" name="Right Arrow 11"/>
          <p:cNvSpPr/>
          <p:nvPr/>
        </p:nvSpPr>
        <p:spPr>
          <a:xfrm rot="10800000">
            <a:off x="2532835" y="839231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bject 12"/>
          <p:cNvSpPr txBox="1"/>
          <p:nvPr/>
        </p:nvSpPr>
        <p:spPr>
          <a:xfrm>
            <a:off x="388024" y="8008299"/>
            <a:ext cx="7087617" cy="307777"/>
          </a:xfrm>
          <a:prstGeom prst="rect">
            <a:avLst/>
          </a:prstGeom>
          <a:solidFill>
            <a:srgbClr val="FFFF00"/>
          </a:solidFill>
        </p:spPr>
        <p:txBody>
          <a:bodyPr vert="horz" wrap="square" lIns="0" tIns="0" rIns="0" bIns="0" rtlCol="0">
            <a:spAutoFit/>
          </a:bodyPr>
          <a:lstStyle/>
          <a:p>
            <a:pPr marL="12700" marR="5080">
              <a:lnSpc>
                <a:spcPts val="1210"/>
              </a:lnSpc>
            </a:pPr>
            <a:r>
              <a:rPr lang="en-US" sz="1050" spc="-10" dirty="0">
                <a:latin typeface="Times New Roman"/>
                <a:cs typeface="Times New Roman"/>
              </a:rPr>
              <a:t>other administrator must consider whether the student acted </a:t>
            </a:r>
            <a:r>
              <a:rPr lang="en-US" sz="1050" spc="-5" dirty="0">
                <a:latin typeface="Times New Roman"/>
                <a:cs typeface="Times New Roman"/>
              </a:rPr>
              <a:t>in </a:t>
            </a:r>
            <a:r>
              <a:rPr lang="en-US" sz="1050" spc="-10" dirty="0">
                <a:latin typeface="Times New Roman"/>
                <a:cs typeface="Times New Roman"/>
              </a:rPr>
              <a:t>self-defense </a:t>
            </a:r>
            <a:r>
              <a:rPr lang="en-US" sz="1050" spc="-5" dirty="0">
                <a:latin typeface="Times New Roman"/>
                <a:cs typeface="Times New Roman"/>
              </a:rPr>
              <a:t>and the other mitigating (consideration) factors </a:t>
            </a:r>
            <a:r>
              <a:rPr lang="en-US" sz="1050" b="1" spc="-5" dirty="0">
                <a:latin typeface="Times New Roman"/>
                <a:cs typeface="Times New Roman"/>
              </a:rPr>
              <a:t>(factors on  pg.8) </a:t>
            </a:r>
            <a:r>
              <a:rPr lang="en-US" sz="1050" spc="-5" dirty="0">
                <a:latin typeface="Times New Roman"/>
                <a:cs typeface="Times New Roman"/>
              </a:rPr>
              <a:t>before  placing the</a:t>
            </a:r>
            <a:r>
              <a:rPr lang="en-US" sz="1050" spc="-145" dirty="0">
                <a:latin typeface="Times New Roman"/>
                <a:cs typeface="Times New Roman"/>
              </a:rPr>
              <a:t> </a:t>
            </a:r>
            <a:r>
              <a:rPr lang="en-US" sz="1050" dirty="0">
                <a:latin typeface="Times New Roman"/>
                <a:cs typeface="Times New Roman"/>
              </a:rPr>
              <a:t>student in:</a:t>
            </a:r>
          </a:p>
        </p:txBody>
      </p:sp>
      <p:sp>
        <p:nvSpPr>
          <p:cNvPr id="14" name="object 12"/>
          <p:cNvSpPr txBox="1"/>
          <p:nvPr/>
        </p:nvSpPr>
        <p:spPr>
          <a:xfrm>
            <a:off x="383894" y="7293523"/>
            <a:ext cx="7095876" cy="718145"/>
          </a:xfrm>
          <a:prstGeom prst="rect">
            <a:avLst/>
          </a:prstGeom>
          <a:solidFill>
            <a:srgbClr val="FFFF00"/>
          </a:solidFill>
        </p:spPr>
        <p:txBody>
          <a:bodyPr vert="horz" wrap="square" lIns="0" tIns="0" rIns="0" bIns="0" rtlCol="0">
            <a:spAutoFit/>
          </a:bodyPr>
          <a:lstStyle/>
          <a:p>
            <a:pPr marL="165735" indent="123189">
              <a:lnSpc>
                <a:spcPts val="1145"/>
              </a:lnSpc>
            </a:pPr>
            <a:r>
              <a:rPr lang="en-US" sz="1050" spc="-5" dirty="0">
                <a:latin typeface="Times New Roman"/>
                <a:cs typeface="Times New Roman"/>
              </a:rPr>
              <a:t>Within three school </a:t>
            </a:r>
            <a:r>
              <a:rPr lang="en-US" sz="1050" spc="-15" dirty="0">
                <a:latin typeface="Times New Roman"/>
                <a:cs typeface="Times New Roman"/>
              </a:rPr>
              <a:t>days </a:t>
            </a:r>
            <a:r>
              <a:rPr lang="en-US" sz="1050" dirty="0">
                <a:latin typeface="Times New Roman"/>
                <a:cs typeface="Times New Roman"/>
              </a:rPr>
              <a:t>of </a:t>
            </a:r>
            <a:r>
              <a:rPr lang="en-US" sz="1050" spc="-5" dirty="0">
                <a:latin typeface="Times New Roman"/>
                <a:cs typeface="Times New Roman"/>
              </a:rPr>
              <a:t>the </a:t>
            </a:r>
            <a:r>
              <a:rPr lang="en-US" sz="1050" spc="-25" dirty="0">
                <a:latin typeface="Times New Roman"/>
                <a:cs typeface="Times New Roman"/>
              </a:rPr>
              <a:t>formal </a:t>
            </a:r>
            <a:r>
              <a:rPr lang="en-US" sz="1050" spc="-20" dirty="0">
                <a:latin typeface="Times New Roman"/>
                <a:cs typeface="Times New Roman"/>
              </a:rPr>
              <a:t>removal, </a:t>
            </a:r>
            <a:r>
              <a:rPr lang="en-US" sz="1050" spc="-5" dirty="0">
                <a:latin typeface="Times New Roman"/>
                <a:cs typeface="Times New Roman"/>
              </a:rPr>
              <a:t>the </a:t>
            </a:r>
            <a:r>
              <a:rPr lang="en-US" sz="1050" spc="-20" dirty="0">
                <a:latin typeface="Times New Roman"/>
                <a:cs typeface="Times New Roman"/>
              </a:rPr>
              <a:t>campus </a:t>
            </a:r>
            <a:r>
              <a:rPr lang="en-US" sz="1050" spc="-15" dirty="0">
                <a:latin typeface="Times New Roman"/>
                <a:cs typeface="Times New Roman"/>
              </a:rPr>
              <a:t>behavior </a:t>
            </a:r>
            <a:r>
              <a:rPr lang="en-US" sz="1050" spc="-10" dirty="0">
                <a:latin typeface="Times New Roman"/>
                <a:cs typeface="Times New Roman"/>
              </a:rPr>
              <a:t>coordinator </a:t>
            </a:r>
            <a:r>
              <a:rPr lang="en-US" sz="1050" dirty="0">
                <a:latin typeface="Times New Roman"/>
                <a:cs typeface="Times New Roman"/>
              </a:rPr>
              <a:t>or  </a:t>
            </a:r>
            <a:r>
              <a:rPr lang="en-US" sz="1050" spc="-25" dirty="0">
                <a:latin typeface="Times New Roman"/>
                <a:cs typeface="Times New Roman"/>
              </a:rPr>
              <a:t>appropriate </a:t>
            </a:r>
            <a:r>
              <a:rPr lang="en-US" sz="1050" spc="-20" dirty="0">
                <a:latin typeface="Times New Roman"/>
                <a:cs typeface="Times New Roman"/>
              </a:rPr>
              <a:t>administrator </a:t>
            </a:r>
            <a:r>
              <a:rPr lang="en-US" sz="1050" spc="-5" dirty="0">
                <a:latin typeface="Times New Roman"/>
                <a:cs typeface="Times New Roman"/>
              </a:rPr>
              <a:t>shall schedule </a:t>
            </a:r>
            <a:r>
              <a:rPr lang="en-US" sz="1050" dirty="0">
                <a:latin typeface="Times New Roman"/>
                <a:cs typeface="Times New Roman"/>
              </a:rPr>
              <a:t>a </a:t>
            </a:r>
            <a:r>
              <a:rPr lang="en-US" sz="1050" spc="-20" dirty="0">
                <a:latin typeface="Times New Roman"/>
                <a:cs typeface="Times New Roman"/>
              </a:rPr>
              <a:t>conference </a:t>
            </a:r>
            <a:r>
              <a:rPr lang="en-US" sz="1050" spc="-15" dirty="0">
                <a:latin typeface="Times New Roman"/>
                <a:cs typeface="Times New Roman"/>
              </a:rPr>
              <a:t>with </a:t>
            </a:r>
            <a:r>
              <a:rPr lang="en-US" sz="1050" spc="-5" dirty="0">
                <a:latin typeface="Times New Roman"/>
                <a:cs typeface="Times New Roman"/>
              </a:rPr>
              <a:t>the </a:t>
            </a:r>
            <a:r>
              <a:rPr lang="en-US" sz="1050" spc="-25" dirty="0">
                <a:latin typeface="Times New Roman"/>
                <a:cs typeface="Times New Roman"/>
              </a:rPr>
              <a:t>student’s </a:t>
            </a:r>
            <a:r>
              <a:rPr lang="en-US" sz="1050" spc="-10" dirty="0">
                <a:latin typeface="Times New Roman"/>
                <a:cs typeface="Times New Roman"/>
              </a:rPr>
              <a:t>parent, </a:t>
            </a:r>
            <a:r>
              <a:rPr lang="en-US" sz="1050" spc="-5" dirty="0">
                <a:latin typeface="Times New Roman"/>
                <a:cs typeface="Times New Roman"/>
              </a:rPr>
              <a:t>the student, the </a:t>
            </a:r>
            <a:r>
              <a:rPr lang="en-US" sz="1050" spc="-10" dirty="0">
                <a:latin typeface="Times New Roman"/>
                <a:cs typeface="Times New Roman"/>
              </a:rPr>
              <a:t>teacher </a:t>
            </a:r>
            <a:r>
              <a:rPr lang="en-US" sz="1050" spc="-5" dirty="0">
                <a:latin typeface="Times New Roman"/>
                <a:cs typeface="Times New Roman"/>
              </a:rPr>
              <a:t>who </a:t>
            </a:r>
            <a:r>
              <a:rPr lang="en-US" sz="1050" spc="-10" dirty="0">
                <a:latin typeface="Times New Roman"/>
                <a:cs typeface="Times New Roman"/>
              </a:rPr>
              <a:t>removed </a:t>
            </a:r>
            <a:r>
              <a:rPr lang="en-US" sz="1050" spc="-5" dirty="0">
                <a:latin typeface="Times New Roman"/>
                <a:cs typeface="Times New Roman"/>
              </a:rPr>
              <a:t>the </a:t>
            </a:r>
            <a:r>
              <a:rPr lang="en-US" sz="1050" spc="-10" dirty="0">
                <a:latin typeface="Times New Roman"/>
                <a:cs typeface="Times New Roman"/>
              </a:rPr>
              <a:t>student </a:t>
            </a:r>
            <a:r>
              <a:rPr lang="en-US" sz="1050" spc="-5" dirty="0">
                <a:latin typeface="Times New Roman"/>
                <a:cs typeface="Times New Roman"/>
              </a:rPr>
              <a:t>from </a:t>
            </a:r>
            <a:r>
              <a:rPr lang="en-US" sz="1050" spc="-10" dirty="0">
                <a:latin typeface="Times New Roman"/>
                <a:cs typeface="Times New Roman"/>
              </a:rPr>
              <a:t>class, </a:t>
            </a:r>
            <a:r>
              <a:rPr lang="en-US" sz="1050" dirty="0">
                <a:latin typeface="Times New Roman"/>
                <a:cs typeface="Times New Roman"/>
              </a:rPr>
              <a:t>and </a:t>
            </a:r>
            <a:r>
              <a:rPr lang="en-US" sz="1050" spc="-5" dirty="0">
                <a:latin typeface="Times New Roman"/>
                <a:cs typeface="Times New Roman"/>
              </a:rPr>
              <a:t>any </a:t>
            </a:r>
            <a:r>
              <a:rPr lang="en-US" sz="1050" spc="-10" dirty="0">
                <a:latin typeface="Times New Roman"/>
                <a:cs typeface="Times New Roman"/>
              </a:rPr>
              <a:t>other appropriate  administrator. </a:t>
            </a:r>
            <a:r>
              <a:rPr lang="en-US" sz="1050" spc="-5" dirty="0">
                <a:latin typeface="Times New Roman"/>
                <a:cs typeface="Times New Roman"/>
              </a:rPr>
              <a:t>At the </a:t>
            </a:r>
            <a:r>
              <a:rPr lang="en-US" sz="1050" spc="-25" dirty="0">
                <a:latin typeface="Times New Roman"/>
                <a:cs typeface="Times New Roman"/>
              </a:rPr>
              <a:t>conference, </a:t>
            </a:r>
            <a:r>
              <a:rPr lang="en-US" sz="1050" spc="-5" dirty="0">
                <a:latin typeface="Times New Roman"/>
                <a:cs typeface="Times New Roman"/>
              </a:rPr>
              <a:t>the </a:t>
            </a:r>
            <a:r>
              <a:rPr lang="en-US" sz="1050" spc="-20" dirty="0">
                <a:latin typeface="Times New Roman"/>
                <a:cs typeface="Times New Roman"/>
              </a:rPr>
              <a:t>campus </a:t>
            </a:r>
            <a:r>
              <a:rPr lang="en-US" sz="1050" spc="-15" dirty="0">
                <a:latin typeface="Times New Roman"/>
                <a:cs typeface="Times New Roman"/>
              </a:rPr>
              <a:t>behavior </a:t>
            </a:r>
            <a:r>
              <a:rPr lang="en-US" sz="1050" spc="-10" dirty="0">
                <a:latin typeface="Times New Roman"/>
                <a:cs typeface="Times New Roman"/>
              </a:rPr>
              <a:t>coordinator </a:t>
            </a:r>
            <a:r>
              <a:rPr lang="en-US" sz="1050" dirty="0">
                <a:latin typeface="Times New Roman"/>
                <a:cs typeface="Times New Roman"/>
              </a:rPr>
              <a:t>or </a:t>
            </a:r>
            <a:r>
              <a:rPr lang="en-US" sz="1050" spc="-30" dirty="0">
                <a:latin typeface="Times New Roman"/>
                <a:cs typeface="Times New Roman"/>
              </a:rPr>
              <a:t>appropriate </a:t>
            </a:r>
            <a:r>
              <a:rPr lang="en-US" sz="1050" spc="-20" dirty="0">
                <a:latin typeface="Times New Roman"/>
                <a:cs typeface="Times New Roman"/>
              </a:rPr>
              <a:t>administrator </a:t>
            </a:r>
            <a:r>
              <a:rPr lang="en-US" sz="1050" spc="-10" dirty="0">
                <a:latin typeface="Times New Roman"/>
                <a:cs typeface="Times New Roman"/>
              </a:rPr>
              <a:t>shall </a:t>
            </a:r>
            <a:r>
              <a:rPr lang="en-US" sz="1050" spc="-5" dirty="0">
                <a:latin typeface="Times New Roman"/>
                <a:cs typeface="Times New Roman"/>
              </a:rPr>
              <a:t>inform the </a:t>
            </a:r>
            <a:r>
              <a:rPr lang="en-US" sz="1050" spc="-10" dirty="0">
                <a:latin typeface="Times New Roman"/>
                <a:cs typeface="Times New Roman"/>
              </a:rPr>
              <a:t>student </a:t>
            </a:r>
            <a:r>
              <a:rPr lang="en-US" sz="1050" dirty="0">
                <a:latin typeface="Times New Roman"/>
                <a:cs typeface="Times New Roman"/>
              </a:rPr>
              <a:t>of </a:t>
            </a:r>
            <a:r>
              <a:rPr lang="en-US" sz="1050" spc="-5" dirty="0">
                <a:latin typeface="Times New Roman"/>
                <a:cs typeface="Times New Roman"/>
              </a:rPr>
              <a:t>the </a:t>
            </a:r>
            <a:r>
              <a:rPr lang="en-US" sz="1050" spc="-10" dirty="0">
                <a:latin typeface="Times New Roman"/>
                <a:cs typeface="Times New Roman"/>
              </a:rPr>
              <a:t>alleged  </a:t>
            </a:r>
            <a:r>
              <a:rPr lang="en-US" sz="1050" spc="-20" dirty="0">
                <a:latin typeface="Times New Roman"/>
                <a:cs typeface="Times New Roman"/>
              </a:rPr>
              <a:t>misconduct</a:t>
            </a:r>
            <a:r>
              <a:rPr lang="en-US" sz="1050" spc="-45" dirty="0">
                <a:latin typeface="Times New Roman"/>
                <a:cs typeface="Times New Roman"/>
              </a:rPr>
              <a:t> </a:t>
            </a:r>
            <a:r>
              <a:rPr lang="en-US" sz="1050" dirty="0">
                <a:latin typeface="Times New Roman"/>
                <a:cs typeface="Times New Roman"/>
              </a:rPr>
              <a:t>and</a:t>
            </a:r>
            <a:r>
              <a:rPr lang="en-US" sz="1050" spc="-25" dirty="0">
                <a:latin typeface="Times New Roman"/>
                <a:cs typeface="Times New Roman"/>
              </a:rPr>
              <a:t> </a:t>
            </a:r>
            <a:r>
              <a:rPr lang="en-US" sz="1050" spc="-5" dirty="0">
                <a:latin typeface="Times New Roman"/>
                <a:cs typeface="Times New Roman"/>
              </a:rPr>
              <a:t>the</a:t>
            </a:r>
            <a:r>
              <a:rPr lang="en-US" sz="1050" spc="-40" dirty="0">
                <a:latin typeface="Times New Roman"/>
                <a:cs typeface="Times New Roman"/>
              </a:rPr>
              <a:t> </a:t>
            </a:r>
            <a:r>
              <a:rPr lang="en-US" sz="1050" spc="-5" dirty="0">
                <a:latin typeface="Times New Roman"/>
                <a:cs typeface="Times New Roman"/>
              </a:rPr>
              <a:t>proposed</a:t>
            </a:r>
            <a:r>
              <a:rPr lang="en-US" sz="1050" spc="-20" dirty="0">
                <a:latin typeface="Times New Roman"/>
                <a:cs typeface="Times New Roman"/>
              </a:rPr>
              <a:t> consequences.</a:t>
            </a:r>
            <a:r>
              <a:rPr lang="en-US" sz="1050" spc="-35" dirty="0">
                <a:latin typeface="Times New Roman"/>
                <a:cs typeface="Times New Roman"/>
              </a:rPr>
              <a:t> </a:t>
            </a:r>
            <a:r>
              <a:rPr lang="en-US" sz="1050" spc="-5" dirty="0">
                <a:latin typeface="Times New Roman"/>
                <a:cs typeface="Times New Roman"/>
              </a:rPr>
              <a:t>The</a:t>
            </a:r>
            <a:r>
              <a:rPr lang="en-US" sz="1050" spc="-25" dirty="0">
                <a:latin typeface="Times New Roman"/>
                <a:cs typeface="Times New Roman"/>
              </a:rPr>
              <a:t> </a:t>
            </a:r>
            <a:r>
              <a:rPr lang="en-US" sz="1050" spc="-5" dirty="0">
                <a:latin typeface="Times New Roman"/>
                <a:cs typeface="Times New Roman"/>
              </a:rPr>
              <a:t>student</a:t>
            </a:r>
            <a:r>
              <a:rPr lang="en-US" sz="1050" spc="-25" dirty="0">
                <a:latin typeface="Times New Roman"/>
                <a:cs typeface="Times New Roman"/>
              </a:rPr>
              <a:t> </a:t>
            </a:r>
            <a:r>
              <a:rPr lang="en-US" sz="1050" spc="-5" dirty="0">
                <a:latin typeface="Times New Roman"/>
                <a:cs typeface="Times New Roman"/>
              </a:rPr>
              <a:t>shall</a:t>
            </a:r>
            <a:r>
              <a:rPr lang="en-US" sz="1050" spc="-35" dirty="0">
                <a:latin typeface="Times New Roman"/>
                <a:cs typeface="Times New Roman"/>
              </a:rPr>
              <a:t> </a:t>
            </a:r>
            <a:r>
              <a:rPr lang="en-US" sz="1050" spc="-15" dirty="0">
                <a:latin typeface="Times New Roman"/>
                <a:cs typeface="Times New Roman"/>
              </a:rPr>
              <a:t>have</a:t>
            </a:r>
            <a:r>
              <a:rPr lang="en-US" sz="1050" spc="-40" dirty="0">
                <a:latin typeface="Times New Roman"/>
                <a:cs typeface="Times New Roman"/>
              </a:rPr>
              <a:t> </a:t>
            </a:r>
            <a:r>
              <a:rPr lang="en-US" sz="1050" dirty="0">
                <a:latin typeface="Times New Roman"/>
                <a:cs typeface="Times New Roman"/>
              </a:rPr>
              <a:t>an</a:t>
            </a:r>
            <a:r>
              <a:rPr lang="en-US" sz="1050" spc="-15" dirty="0">
                <a:latin typeface="Times New Roman"/>
                <a:cs typeface="Times New Roman"/>
              </a:rPr>
              <a:t> </a:t>
            </a:r>
            <a:r>
              <a:rPr lang="en-US" sz="1050" spc="-20" dirty="0">
                <a:latin typeface="Times New Roman"/>
                <a:cs typeface="Times New Roman"/>
              </a:rPr>
              <a:t>opportunity</a:t>
            </a:r>
            <a:r>
              <a:rPr lang="en-US" sz="1050" spc="-75" dirty="0">
                <a:latin typeface="Times New Roman"/>
                <a:cs typeface="Times New Roman"/>
              </a:rPr>
              <a:t> </a:t>
            </a:r>
            <a:r>
              <a:rPr lang="en-US" sz="1050" spc="-5" dirty="0">
                <a:latin typeface="Times New Roman"/>
                <a:cs typeface="Times New Roman"/>
              </a:rPr>
              <a:t>to</a:t>
            </a:r>
            <a:r>
              <a:rPr lang="en-US" sz="1050" spc="-35" dirty="0">
                <a:latin typeface="Times New Roman"/>
                <a:cs typeface="Times New Roman"/>
              </a:rPr>
              <a:t> </a:t>
            </a:r>
            <a:r>
              <a:rPr lang="en-US" sz="1050" spc="-5" dirty="0">
                <a:latin typeface="Times New Roman"/>
                <a:cs typeface="Times New Roman"/>
              </a:rPr>
              <a:t>respond to</a:t>
            </a:r>
            <a:r>
              <a:rPr lang="en-US" sz="1050" spc="-15" dirty="0">
                <a:latin typeface="Times New Roman"/>
                <a:cs typeface="Times New Roman"/>
              </a:rPr>
              <a:t> </a:t>
            </a:r>
            <a:r>
              <a:rPr lang="en-US" sz="1050" spc="-5" dirty="0">
                <a:latin typeface="Times New Roman"/>
                <a:cs typeface="Times New Roman"/>
              </a:rPr>
              <a:t>the</a:t>
            </a:r>
            <a:r>
              <a:rPr lang="en-US" sz="1050" spc="-80" dirty="0">
                <a:latin typeface="Times New Roman"/>
                <a:cs typeface="Times New Roman"/>
              </a:rPr>
              <a:t> </a:t>
            </a:r>
            <a:r>
              <a:rPr lang="en-US" sz="1050" spc="-10" dirty="0">
                <a:latin typeface="Times New Roman"/>
                <a:cs typeface="Times New Roman"/>
              </a:rPr>
              <a:t>allegations.</a:t>
            </a:r>
            <a:r>
              <a:rPr lang="en-US" sz="1050" dirty="0">
                <a:latin typeface="Times New Roman"/>
                <a:cs typeface="Times New Roman"/>
              </a:rPr>
              <a:t>  </a:t>
            </a:r>
            <a:r>
              <a:rPr lang="en-US" sz="1050" spc="-10" dirty="0">
                <a:latin typeface="Times New Roman"/>
                <a:cs typeface="Times New Roman"/>
              </a:rPr>
              <a:t>When </a:t>
            </a:r>
            <a:r>
              <a:rPr lang="en-US" sz="1050" dirty="0">
                <a:latin typeface="Times New Roman"/>
                <a:cs typeface="Times New Roman"/>
              </a:rPr>
              <a:t>a </a:t>
            </a:r>
            <a:r>
              <a:rPr lang="en-US" sz="1050" spc="-10" dirty="0">
                <a:latin typeface="Times New Roman"/>
                <a:cs typeface="Times New Roman"/>
              </a:rPr>
              <a:t>student </a:t>
            </a:r>
            <a:r>
              <a:rPr lang="en-US" sz="1050" spc="-5" dirty="0">
                <a:latin typeface="Times New Roman"/>
                <a:cs typeface="Times New Roman"/>
              </a:rPr>
              <a:t>is </a:t>
            </a:r>
            <a:r>
              <a:rPr lang="en-US" sz="1050" spc="-10" dirty="0">
                <a:latin typeface="Times New Roman"/>
                <a:cs typeface="Times New Roman"/>
              </a:rPr>
              <a:t>removed from the regular classroom </a:t>
            </a:r>
            <a:r>
              <a:rPr lang="en-US" sz="1050" spc="-5" dirty="0">
                <a:latin typeface="Times New Roman"/>
                <a:cs typeface="Times New Roman"/>
              </a:rPr>
              <a:t>by </a:t>
            </a:r>
            <a:r>
              <a:rPr lang="en-US" sz="1050" dirty="0">
                <a:latin typeface="Times New Roman"/>
                <a:cs typeface="Times New Roman"/>
              </a:rPr>
              <a:t>a </a:t>
            </a:r>
            <a:r>
              <a:rPr lang="en-US" sz="1050" spc="-10" dirty="0">
                <a:latin typeface="Times New Roman"/>
                <a:cs typeface="Times New Roman"/>
              </a:rPr>
              <a:t>teacher and </a:t>
            </a:r>
            <a:r>
              <a:rPr lang="en-US" sz="1050" dirty="0">
                <a:latin typeface="Times New Roman"/>
                <a:cs typeface="Times New Roman"/>
              </a:rPr>
              <a:t>a </a:t>
            </a:r>
            <a:r>
              <a:rPr lang="en-US" sz="1050" spc="-15" dirty="0">
                <a:latin typeface="Times New Roman"/>
                <a:cs typeface="Times New Roman"/>
              </a:rPr>
              <a:t>conference is </a:t>
            </a:r>
            <a:r>
              <a:rPr lang="en-US" sz="1050" spc="-25" dirty="0">
                <a:latin typeface="Times New Roman"/>
                <a:cs typeface="Times New Roman"/>
              </a:rPr>
              <a:t>pending, </a:t>
            </a:r>
            <a:r>
              <a:rPr lang="en-US" sz="1050" spc="-20" dirty="0">
                <a:latin typeface="Times New Roman"/>
                <a:cs typeface="Times New Roman"/>
              </a:rPr>
              <a:t>the </a:t>
            </a:r>
            <a:r>
              <a:rPr lang="en-US" sz="1050" spc="-25" dirty="0">
                <a:latin typeface="Times New Roman"/>
                <a:cs typeface="Times New Roman"/>
              </a:rPr>
              <a:t>campus behavior  </a:t>
            </a:r>
            <a:r>
              <a:rPr lang="en-US" sz="1050" spc="50" dirty="0">
                <a:latin typeface="Times New Roman"/>
                <a:cs typeface="Times New Roman"/>
              </a:rPr>
              <a:t> </a:t>
            </a:r>
            <a:r>
              <a:rPr lang="en-US" sz="1050" spc="-25" dirty="0">
                <a:latin typeface="Times New Roman"/>
                <a:cs typeface="Times New Roman"/>
              </a:rPr>
              <a:t>coordinator </a:t>
            </a:r>
            <a:r>
              <a:rPr lang="en-US" sz="1050" spc="-10" dirty="0">
                <a:latin typeface="Times New Roman"/>
                <a:cs typeface="Times New Roman"/>
              </a:rPr>
              <a:t>or</a:t>
            </a:r>
            <a:endParaRPr lang="en-US" sz="1050" dirty="0">
              <a:latin typeface="Times New Roman"/>
              <a:cs typeface="Times New Roman"/>
            </a:endParaRPr>
          </a:p>
        </p:txBody>
      </p:sp>
      <p:sp>
        <p:nvSpPr>
          <p:cNvPr id="15" name="object 7"/>
          <p:cNvSpPr txBox="1"/>
          <p:nvPr/>
        </p:nvSpPr>
        <p:spPr>
          <a:xfrm>
            <a:off x="1446170" y="5641975"/>
            <a:ext cx="1143000" cy="153888"/>
          </a:xfrm>
          <a:prstGeom prst="rect">
            <a:avLst/>
          </a:prstGeom>
          <a:solidFill>
            <a:srgbClr val="FFFF00"/>
          </a:solidFill>
        </p:spPr>
        <p:txBody>
          <a:bodyPr vert="horz" wrap="square" lIns="0" tIns="0" rIns="0" bIns="0" rtlCol="0">
            <a:spAutoFit/>
          </a:bodyPr>
          <a:lstStyle/>
          <a:p>
            <a:pPr marL="101600">
              <a:lnSpc>
                <a:spcPts val="1235"/>
              </a:lnSpc>
              <a:spcBef>
                <a:spcPts val="235"/>
              </a:spcBef>
            </a:pPr>
            <a:r>
              <a:rPr lang="en-US" sz="1050" b="1" spc="-5" dirty="0">
                <a:latin typeface="Times New Roman"/>
                <a:cs typeface="Times New Roman"/>
              </a:rPr>
              <a:t>(Must be</a:t>
            </a:r>
            <a:r>
              <a:rPr lang="en-US" sz="1050" b="1" spc="-114" dirty="0">
                <a:latin typeface="Times New Roman"/>
                <a:cs typeface="Times New Roman"/>
              </a:rPr>
              <a:t> </a:t>
            </a:r>
            <a:r>
              <a:rPr lang="en-US" sz="1050" b="1" spc="-5" dirty="0">
                <a:latin typeface="Times New Roman"/>
                <a:cs typeface="Times New Roman"/>
              </a:rPr>
              <a:t>Online)</a:t>
            </a:r>
            <a:endParaRPr lang="en-US" sz="1050" dirty="0">
              <a:latin typeface="Times New Roman"/>
              <a:cs typeface="Times New Roman"/>
            </a:endParaRPr>
          </a:p>
        </p:txBody>
      </p:sp>
      <p:sp>
        <p:nvSpPr>
          <p:cNvPr id="16" name="Left Arrow 15"/>
          <p:cNvSpPr/>
          <p:nvPr/>
        </p:nvSpPr>
        <p:spPr>
          <a:xfrm>
            <a:off x="2749243" y="5641975"/>
            <a:ext cx="762000" cy="1664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7632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2684" y="430783"/>
            <a:ext cx="1485265" cy="186690"/>
          </a:xfrm>
          <a:prstGeom prst="rect">
            <a:avLst/>
          </a:prstGeom>
        </p:spPr>
        <p:txBody>
          <a:bodyPr vert="horz" wrap="square" lIns="0" tIns="13335" rIns="0" bIns="0" rtlCol="0">
            <a:spAutoFit/>
          </a:bodyPr>
          <a:lstStyle/>
          <a:p>
            <a:pPr marL="12700">
              <a:lnSpc>
                <a:spcPct val="100000"/>
              </a:lnSpc>
              <a:spcBef>
                <a:spcPts val="105"/>
              </a:spcBef>
            </a:pPr>
            <a:r>
              <a:rPr sz="1050" dirty="0">
                <a:latin typeface="Times New Roman"/>
                <a:cs typeface="Times New Roman"/>
              </a:rPr>
              <a:t>on </a:t>
            </a:r>
            <a:r>
              <a:rPr sz="1050" spc="-5" dirty="0">
                <a:latin typeface="Times New Roman"/>
                <a:cs typeface="Times New Roman"/>
              </a:rPr>
              <a:t>DAEP </a:t>
            </a:r>
            <a:r>
              <a:rPr sz="1050" spc="-20" dirty="0">
                <a:latin typeface="Times New Roman"/>
                <a:cs typeface="Times New Roman"/>
              </a:rPr>
              <a:t>shall </a:t>
            </a:r>
            <a:r>
              <a:rPr sz="1050" dirty="0">
                <a:latin typeface="Times New Roman"/>
                <a:cs typeface="Times New Roman"/>
              </a:rPr>
              <a:t>be</a:t>
            </a:r>
            <a:r>
              <a:rPr sz="1050" spc="-75" dirty="0">
                <a:latin typeface="Times New Roman"/>
                <a:cs typeface="Times New Roman"/>
              </a:rPr>
              <a:t> </a:t>
            </a:r>
            <a:r>
              <a:rPr sz="1050" spc="-25" dirty="0">
                <a:latin typeface="Times New Roman"/>
                <a:cs typeface="Times New Roman"/>
              </a:rPr>
              <a:t>followed.</a:t>
            </a:r>
            <a:endParaRPr sz="1050">
              <a:latin typeface="Times New Roman"/>
              <a:cs typeface="Times New Roman"/>
            </a:endParaRPr>
          </a:p>
        </p:txBody>
      </p:sp>
      <p:sp>
        <p:nvSpPr>
          <p:cNvPr id="3" name="object 3"/>
          <p:cNvSpPr/>
          <p:nvPr/>
        </p:nvSpPr>
        <p:spPr>
          <a:xfrm>
            <a:off x="2378964" y="3546347"/>
            <a:ext cx="1960245" cy="152400"/>
          </a:xfrm>
          <a:custGeom>
            <a:avLst/>
            <a:gdLst/>
            <a:ahLst/>
            <a:cxnLst/>
            <a:rect l="l" t="t" r="r" b="b"/>
            <a:pathLst>
              <a:path w="1960245" h="152400">
                <a:moveTo>
                  <a:pt x="0" y="152400"/>
                </a:moveTo>
                <a:lnTo>
                  <a:pt x="1959864" y="152400"/>
                </a:lnTo>
                <a:lnTo>
                  <a:pt x="1959864" y="0"/>
                </a:lnTo>
                <a:lnTo>
                  <a:pt x="0" y="0"/>
                </a:lnTo>
                <a:lnTo>
                  <a:pt x="0" y="152400"/>
                </a:lnTo>
                <a:close/>
              </a:path>
            </a:pathLst>
          </a:custGeom>
          <a:solidFill>
            <a:srgbClr val="FFFF00"/>
          </a:solidFill>
        </p:spPr>
        <p:txBody>
          <a:bodyPr wrap="square" lIns="0" tIns="0" rIns="0" bIns="0" rtlCol="0"/>
          <a:lstStyle/>
          <a:p>
            <a:endParaRPr/>
          </a:p>
        </p:txBody>
      </p:sp>
      <p:sp>
        <p:nvSpPr>
          <p:cNvPr id="4" name="object 4"/>
          <p:cNvSpPr/>
          <p:nvPr/>
        </p:nvSpPr>
        <p:spPr>
          <a:xfrm>
            <a:off x="5626608" y="4780788"/>
            <a:ext cx="411480" cy="154305"/>
          </a:xfrm>
          <a:custGeom>
            <a:avLst/>
            <a:gdLst/>
            <a:ahLst/>
            <a:cxnLst/>
            <a:rect l="l" t="t" r="r" b="b"/>
            <a:pathLst>
              <a:path w="411479" h="154304">
                <a:moveTo>
                  <a:pt x="0" y="153924"/>
                </a:moveTo>
                <a:lnTo>
                  <a:pt x="411479" y="153924"/>
                </a:lnTo>
                <a:lnTo>
                  <a:pt x="411479" y="0"/>
                </a:lnTo>
                <a:lnTo>
                  <a:pt x="0" y="0"/>
                </a:lnTo>
                <a:lnTo>
                  <a:pt x="0" y="153924"/>
                </a:lnTo>
                <a:close/>
              </a:path>
            </a:pathLst>
          </a:custGeom>
          <a:solidFill>
            <a:srgbClr val="FFFF00"/>
          </a:solidFill>
        </p:spPr>
        <p:txBody>
          <a:bodyPr wrap="square" lIns="0" tIns="0" rIns="0" bIns="0" rtlCol="0"/>
          <a:lstStyle/>
          <a:p>
            <a:endParaRPr/>
          </a:p>
        </p:txBody>
      </p:sp>
      <p:sp>
        <p:nvSpPr>
          <p:cNvPr id="5" name="object 5"/>
          <p:cNvSpPr/>
          <p:nvPr/>
        </p:nvSpPr>
        <p:spPr>
          <a:xfrm>
            <a:off x="5349240" y="6169152"/>
            <a:ext cx="219710" cy="154305"/>
          </a:xfrm>
          <a:custGeom>
            <a:avLst/>
            <a:gdLst/>
            <a:ahLst/>
            <a:cxnLst/>
            <a:rect l="l" t="t" r="r" b="b"/>
            <a:pathLst>
              <a:path w="219710" h="154304">
                <a:moveTo>
                  <a:pt x="0" y="153924"/>
                </a:moveTo>
                <a:lnTo>
                  <a:pt x="219456" y="153924"/>
                </a:lnTo>
                <a:lnTo>
                  <a:pt x="219456" y="0"/>
                </a:lnTo>
                <a:lnTo>
                  <a:pt x="0" y="0"/>
                </a:lnTo>
                <a:lnTo>
                  <a:pt x="0" y="153924"/>
                </a:lnTo>
                <a:close/>
              </a:path>
            </a:pathLst>
          </a:custGeom>
          <a:solidFill>
            <a:srgbClr val="FFFF00"/>
          </a:solidFill>
        </p:spPr>
        <p:txBody>
          <a:bodyPr wrap="square" lIns="0" tIns="0" rIns="0" bIns="0" rtlCol="0"/>
          <a:lstStyle/>
          <a:p>
            <a:endParaRPr/>
          </a:p>
        </p:txBody>
      </p:sp>
      <p:sp>
        <p:nvSpPr>
          <p:cNvPr id="6" name="object 6"/>
          <p:cNvSpPr/>
          <p:nvPr/>
        </p:nvSpPr>
        <p:spPr>
          <a:xfrm>
            <a:off x="6637019" y="6169152"/>
            <a:ext cx="789940" cy="154305"/>
          </a:xfrm>
          <a:custGeom>
            <a:avLst/>
            <a:gdLst/>
            <a:ahLst/>
            <a:cxnLst/>
            <a:rect l="l" t="t" r="r" b="b"/>
            <a:pathLst>
              <a:path w="789940" h="154304">
                <a:moveTo>
                  <a:pt x="0" y="153924"/>
                </a:moveTo>
                <a:lnTo>
                  <a:pt x="789431" y="153924"/>
                </a:lnTo>
                <a:lnTo>
                  <a:pt x="789431" y="0"/>
                </a:lnTo>
                <a:lnTo>
                  <a:pt x="0" y="0"/>
                </a:lnTo>
                <a:lnTo>
                  <a:pt x="0" y="153924"/>
                </a:lnTo>
                <a:close/>
              </a:path>
            </a:pathLst>
          </a:custGeom>
          <a:solidFill>
            <a:srgbClr val="FFFF00"/>
          </a:solidFill>
        </p:spPr>
        <p:txBody>
          <a:bodyPr wrap="square" lIns="0" tIns="0" rIns="0" bIns="0" rtlCol="0"/>
          <a:lstStyle/>
          <a:p>
            <a:endParaRPr/>
          </a:p>
        </p:txBody>
      </p:sp>
      <p:sp>
        <p:nvSpPr>
          <p:cNvPr id="7" name="object 7"/>
          <p:cNvSpPr txBox="1"/>
          <p:nvPr/>
        </p:nvSpPr>
        <p:spPr>
          <a:xfrm>
            <a:off x="304243" y="1506630"/>
            <a:ext cx="7141845" cy="4822825"/>
          </a:xfrm>
          <a:prstGeom prst="rect">
            <a:avLst/>
          </a:prstGeom>
        </p:spPr>
        <p:txBody>
          <a:bodyPr vert="horz" wrap="square" lIns="0" tIns="13335" rIns="0" bIns="0" rtlCol="0">
            <a:spAutoFit/>
          </a:bodyPr>
          <a:lstStyle/>
          <a:p>
            <a:pPr marL="99060">
              <a:lnSpc>
                <a:spcPts val="1225"/>
              </a:lnSpc>
              <a:spcBef>
                <a:spcPts val="105"/>
              </a:spcBef>
            </a:pPr>
            <a:r>
              <a:rPr sz="1050" b="1" spc="-5" dirty="0">
                <a:latin typeface="Times New Roman"/>
                <a:cs typeface="Times New Roman"/>
              </a:rPr>
              <a:t>Returning Student to</a:t>
            </a:r>
            <a:r>
              <a:rPr sz="1050" b="1" spc="-10" dirty="0">
                <a:latin typeface="Times New Roman"/>
                <a:cs typeface="Times New Roman"/>
              </a:rPr>
              <a:t> </a:t>
            </a:r>
            <a:r>
              <a:rPr sz="1050" b="1" spc="-5" dirty="0">
                <a:latin typeface="Times New Roman"/>
                <a:cs typeface="Times New Roman"/>
              </a:rPr>
              <a:t>Classroom</a:t>
            </a:r>
            <a:endParaRPr sz="1050">
              <a:latin typeface="Times New Roman"/>
              <a:cs typeface="Times New Roman"/>
            </a:endParaRPr>
          </a:p>
          <a:p>
            <a:pPr marL="100965" marR="10795" indent="199390" algn="just">
              <a:lnSpc>
                <a:spcPct val="95700"/>
              </a:lnSpc>
              <a:spcBef>
                <a:spcPts val="20"/>
              </a:spcBef>
            </a:pPr>
            <a:r>
              <a:rPr sz="1050" spc="-15" dirty="0">
                <a:latin typeface="Times New Roman"/>
                <a:cs typeface="Times New Roman"/>
              </a:rPr>
              <a:t>When </a:t>
            </a:r>
            <a:r>
              <a:rPr sz="1050" dirty="0">
                <a:latin typeface="Times New Roman"/>
                <a:cs typeface="Times New Roman"/>
              </a:rPr>
              <a:t>a </a:t>
            </a:r>
            <a:r>
              <a:rPr sz="1050" spc="-15" dirty="0">
                <a:latin typeface="Times New Roman"/>
                <a:cs typeface="Times New Roman"/>
              </a:rPr>
              <a:t>student </a:t>
            </a:r>
            <a:r>
              <a:rPr sz="1050" dirty="0">
                <a:latin typeface="Times New Roman"/>
                <a:cs typeface="Times New Roman"/>
              </a:rPr>
              <a:t>has </a:t>
            </a:r>
            <a:r>
              <a:rPr sz="1050" spc="-5" dirty="0">
                <a:latin typeface="Times New Roman"/>
                <a:cs typeface="Times New Roman"/>
              </a:rPr>
              <a:t>been </a:t>
            </a:r>
            <a:r>
              <a:rPr sz="1050" spc="-15" dirty="0">
                <a:latin typeface="Times New Roman"/>
                <a:cs typeface="Times New Roman"/>
              </a:rPr>
              <a:t>formally </a:t>
            </a:r>
            <a:r>
              <a:rPr sz="1050" spc="-5" dirty="0">
                <a:latin typeface="Times New Roman"/>
                <a:cs typeface="Times New Roman"/>
              </a:rPr>
              <a:t>removed </a:t>
            </a:r>
            <a:r>
              <a:rPr sz="1050" dirty="0">
                <a:latin typeface="Times New Roman"/>
                <a:cs typeface="Times New Roman"/>
              </a:rPr>
              <a:t>from </a:t>
            </a:r>
            <a:r>
              <a:rPr sz="1050" spc="-5" dirty="0">
                <a:latin typeface="Times New Roman"/>
                <a:cs typeface="Times New Roman"/>
              </a:rPr>
              <a:t>class </a:t>
            </a:r>
            <a:r>
              <a:rPr sz="1050" spc="0" dirty="0">
                <a:latin typeface="Times New Roman"/>
                <a:cs typeface="Times New Roman"/>
              </a:rPr>
              <a:t>by </a:t>
            </a:r>
            <a:r>
              <a:rPr sz="1050" dirty="0">
                <a:latin typeface="Times New Roman"/>
                <a:cs typeface="Times New Roman"/>
              </a:rPr>
              <a:t>a </a:t>
            </a:r>
            <a:r>
              <a:rPr sz="1050" spc="-5" dirty="0">
                <a:latin typeface="Times New Roman"/>
                <a:cs typeface="Times New Roman"/>
              </a:rPr>
              <a:t>teacher </a:t>
            </a:r>
            <a:r>
              <a:rPr sz="1050" dirty="0">
                <a:latin typeface="Times New Roman"/>
                <a:cs typeface="Times New Roman"/>
              </a:rPr>
              <a:t>for conduct </a:t>
            </a:r>
            <a:r>
              <a:rPr sz="1050" spc="-15" dirty="0">
                <a:latin typeface="Times New Roman"/>
                <a:cs typeface="Times New Roman"/>
              </a:rPr>
              <a:t>against </a:t>
            </a:r>
            <a:r>
              <a:rPr sz="1050" spc="-5" dirty="0">
                <a:latin typeface="Times New Roman"/>
                <a:cs typeface="Times New Roman"/>
              </a:rPr>
              <a:t>the teacher containing </a:t>
            </a:r>
            <a:r>
              <a:rPr sz="1050" spc="-15" dirty="0">
                <a:latin typeface="Times New Roman"/>
                <a:cs typeface="Times New Roman"/>
              </a:rPr>
              <a:t>the </a:t>
            </a:r>
            <a:r>
              <a:rPr sz="1050" spc="-25" dirty="0">
                <a:latin typeface="Times New Roman"/>
                <a:cs typeface="Times New Roman"/>
              </a:rPr>
              <a:t>elements </a:t>
            </a:r>
            <a:r>
              <a:rPr sz="1050" spc="-10" dirty="0">
                <a:latin typeface="Times New Roman"/>
                <a:cs typeface="Times New Roman"/>
              </a:rPr>
              <a:t>of  </a:t>
            </a:r>
            <a:r>
              <a:rPr sz="1050" spc="-5" dirty="0">
                <a:latin typeface="Times New Roman"/>
                <a:cs typeface="Times New Roman"/>
              </a:rPr>
              <a:t>assault, </a:t>
            </a:r>
            <a:r>
              <a:rPr sz="1050" spc="-25" dirty="0">
                <a:latin typeface="Times New Roman"/>
                <a:cs typeface="Times New Roman"/>
              </a:rPr>
              <a:t>aggravated </a:t>
            </a:r>
            <a:r>
              <a:rPr sz="1050" spc="-15" dirty="0">
                <a:latin typeface="Times New Roman"/>
                <a:cs typeface="Times New Roman"/>
              </a:rPr>
              <a:t>assault, </a:t>
            </a:r>
            <a:r>
              <a:rPr sz="1050" spc="-5" dirty="0">
                <a:latin typeface="Times New Roman"/>
                <a:cs typeface="Times New Roman"/>
              </a:rPr>
              <a:t>sexual assault, </a:t>
            </a:r>
            <a:r>
              <a:rPr sz="1050" spc="-25" dirty="0">
                <a:latin typeface="Times New Roman"/>
                <a:cs typeface="Times New Roman"/>
              </a:rPr>
              <a:t>aggravated </a:t>
            </a:r>
            <a:r>
              <a:rPr sz="1050" dirty="0">
                <a:latin typeface="Times New Roman"/>
                <a:cs typeface="Times New Roman"/>
              </a:rPr>
              <a:t>sexual </a:t>
            </a:r>
            <a:r>
              <a:rPr sz="1050" spc="-5" dirty="0">
                <a:latin typeface="Times New Roman"/>
                <a:cs typeface="Times New Roman"/>
              </a:rPr>
              <a:t>assault, </a:t>
            </a:r>
            <a:r>
              <a:rPr sz="1050" spc="-25" dirty="0">
                <a:latin typeface="Times New Roman"/>
                <a:cs typeface="Times New Roman"/>
              </a:rPr>
              <a:t>murder, </a:t>
            </a:r>
            <a:r>
              <a:rPr sz="1050" spc="-5" dirty="0">
                <a:latin typeface="Times New Roman"/>
                <a:cs typeface="Times New Roman"/>
              </a:rPr>
              <a:t>capital </a:t>
            </a:r>
            <a:r>
              <a:rPr sz="1050" spc="-20" dirty="0">
                <a:latin typeface="Times New Roman"/>
                <a:cs typeface="Times New Roman"/>
              </a:rPr>
              <a:t>murder, </a:t>
            </a:r>
            <a:r>
              <a:rPr sz="1050" dirty="0">
                <a:latin typeface="Times New Roman"/>
                <a:cs typeface="Times New Roman"/>
              </a:rPr>
              <a:t>or </a:t>
            </a:r>
            <a:r>
              <a:rPr sz="1050" spc="-5" dirty="0">
                <a:latin typeface="Times New Roman"/>
                <a:cs typeface="Times New Roman"/>
              </a:rPr>
              <a:t>criminal attempt to </a:t>
            </a:r>
            <a:r>
              <a:rPr sz="1050" spc="-20" dirty="0">
                <a:latin typeface="Times New Roman"/>
                <a:cs typeface="Times New Roman"/>
              </a:rPr>
              <a:t>commit </a:t>
            </a:r>
            <a:r>
              <a:rPr sz="1050" spc="-15" dirty="0">
                <a:latin typeface="Times New Roman"/>
                <a:cs typeface="Times New Roman"/>
              </a:rPr>
              <a:t>murder or  </a:t>
            </a:r>
            <a:r>
              <a:rPr sz="1050" spc="-5" dirty="0">
                <a:latin typeface="Times New Roman"/>
                <a:cs typeface="Times New Roman"/>
              </a:rPr>
              <a:t>capital</a:t>
            </a:r>
            <a:r>
              <a:rPr sz="1050" spc="-30" dirty="0">
                <a:latin typeface="Times New Roman"/>
                <a:cs typeface="Times New Roman"/>
              </a:rPr>
              <a:t> </a:t>
            </a:r>
            <a:r>
              <a:rPr sz="1050" spc="-25" dirty="0">
                <a:latin typeface="Times New Roman"/>
                <a:cs typeface="Times New Roman"/>
              </a:rPr>
              <a:t>murder,</a:t>
            </a:r>
            <a:r>
              <a:rPr sz="1050" spc="-35" dirty="0">
                <a:latin typeface="Times New Roman"/>
                <a:cs typeface="Times New Roman"/>
              </a:rPr>
              <a:t> </a:t>
            </a:r>
            <a:r>
              <a:rPr sz="1050" spc="-5" dirty="0">
                <a:latin typeface="Times New Roman"/>
                <a:cs typeface="Times New Roman"/>
              </a:rPr>
              <a:t>the</a:t>
            </a:r>
            <a:r>
              <a:rPr sz="1050" dirty="0">
                <a:latin typeface="Times New Roman"/>
                <a:cs typeface="Times New Roman"/>
              </a:rPr>
              <a:t> </a:t>
            </a:r>
            <a:r>
              <a:rPr sz="1050" spc="-5" dirty="0">
                <a:latin typeface="Times New Roman"/>
                <a:cs typeface="Times New Roman"/>
              </a:rPr>
              <a:t>student</a:t>
            </a:r>
            <a:r>
              <a:rPr sz="1050" spc="-20" dirty="0">
                <a:latin typeface="Times New Roman"/>
                <a:cs typeface="Times New Roman"/>
              </a:rPr>
              <a:t> </a:t>
            </a:r>
            <a:r>
              <a:rPr sz="1050" dirty="0">
                <a:latin typeface="Times New Roman"/>
                <a:cs typeface="Times New Roman"/>
              </a:rPr>
              <a:t>may</a:t>
            </a:r>
            <a:r>
              <a:rPr sz="1050" spc="-85" dirty="0">
                <a:latin typeface="Times New Roman"/>
                <a:cs typeface="Times New Roman"/>
              </a:rPr>
              <a:t> </a:t>
            </a:r>
            <a:r>
              <a:rPr sz="1050" dirty="0">
                <a:latin typeface="Times New Roman"/>
                <a:cs typeface="Times New Roman"/>
              </a:rPr>
              <a:t>not</a:t>
            </a:r>
            <a:r>
              <a:rPr sz="1050" spc="-40" dirty="0">
                <a:latin typeface="Times New Roman"/>
                <a:cs typeface="Times New Roman"/>
              </a:rPr>
              <a:t> </a:t>
            </a:r>
            <a:r>
              <a:rPr sz="1050" dirty="0">
                <a:latin typeface="Times New Roman"/>
                <a:cs typeface="Times New Roman"/>
              </a:rPr>
              <a:t>be</a:t>
            </a:r>
            <a:r>
              <a:rPr sz="1050" spc="-25" dirty="0">
                <a:latin typeface="Times New Roman"/>
                <a:cs typeface="Times New Roman"/>
              </a:rPr>
              <a:t> </a:t>
            </a:r>
            <a:r>
              <a:rPr sz="1050" spc="-5" dirty="0">
                <a:latin typeface="Times New Roman"/>
                <a:cs typeface="Times New Roman"/>
              </a:rPr>
              <a:t>returned</a:t>
            </a:r>
            <a:r>
              <a:rPr sz="1050" spc="-35" dirty="0">
                <a:latin typeface="Times New Roman"/>
                <a:cs typeface="Times New Roman"/>
              </a:rPr>
              <a:t> </a:t>
            </a:r>
            <a:r>
              <a:rPr sz="1050" spc="-5" dirty="0">
                <a:latin typeface="Times New Roman"/>
                <a:cs typeface="Times New Roman"/>
              </a:rPr>
              <a:t>to</a:t>
            </a:r>
            <a:r>
              <a:rPr sz="1050" spc="-15" dirty="0">
                <a:latin typeface="Times New Roman"/>
                <a:cs typeface="Times New Roman"/>
              </a:rPr>
              <a:t> </a:t>
            </a:r>
            <a:r>
              <a:rPr sz="1050" spc="-10" dirty="0">
                <a:latin typeface="Times New Roman"/>
                <a:cs typeface="Times New Roman"/>
              </a:rPr>
              <a:t>the</a:t>
            </a:r>
            <a:r>
              <a:rPr sz="1050" spc="-25" dirty="0">
                <a:latin typeface="Times New Roman"/>
                <a:cs typeface="Times New Roman"/>
              </a:rPr>
              <a:t> </a:t>
            </a:r>
            <a:r>
              <a:rPr sz="1050" spc="-5" dirty="0">
                <a:latin typeface="Times New Roman"/>
                <a:cs typeface="Times New Roman"/>
              </a:rPr>
              <a:t>teacher’s</a:t>
            </a:r>
            <a:r>
              <a:rPr sz="1050" spc="-25" dirty="0">
                <a:latin typeface="Times New Roman"/>
                <a:cs typeface="Times New Roman"/>
              </a:rPr>
              <a:t> </a:t>
            </a:r>
            <a:r>
              <a:rPr sz="1050" spc="-5" dirty="0">
                <a:latin typeface="Times New Roman"/>
                <a:cs typeface="Times New Roman"/>
              </a:rPr>
              <a:t>class</a:t>
            </a:r>
            <a:r>
              <a:rPr sz="1050" spc="-15" dirty="0">
                <a:latin typeface="Times New Roman"/>
                <a:cs typeface="Times New Roman"/>
              </a:rPr>
              <a:t> without</a:t>
            </a:r>
            <a:r>
              <a:rPr sz="1050" spc="-55" dirty="0">
                <a:latin typeface="Times New Roman"/>
                <a:cs typeface="Times New Roman"/>
              </a:rPr>
              <a:t> </a:t>
            </a:r>
            <a:r>
              <a:rPr sz="1050" spc="-5" dirty="0">
                <a:latin typeface="Times New Roman"/>
                <a:cs typeface="Times New Roman"/>
              </a:rPr>
              <a:t>the</a:t>
            </a:r>
            <a:r>
              <a:rPr sz="1050" spc="-25" dirty="0">
                <a:latin typeface="Times New Roman"/>
                <a:cs typeface="Times New Roman"/>
              </a:rPr>
              <a:t> </a:t>
            </a:r>
            <a:r>
              <a:rPr sz="1050" spc="-15" dirty="0">
                <a:latin typeface="Times New Roman"/>
                <a:cs typeface="Times New Roman"/>
              </a:rPr>
              <a:t>teacher’s</a:t>
            </a:r>
            <a:r>
              <a:rPr sz="1050" spc="-30" dirty="0">
                <a:latin typeface="Times New Roman"/>
                <a:cs typeface="Times New Roman"/>
              </a:rPr>
              <a:t> </a:t>
            </a:r>
            <a:r>
              <a:rPr sz="1050" spc="-15" dirty="0">
                <a:latin typeface="Times New Roman"/>
                <a:cs typeface="Times New Roman"/>
              </a:rPr>
              <a:t>consent.</a:t>
            </a:r>
            <a:endParaRPr sz="1050">
              <a:latin typeface="Times New Roman"/>
              <a:cs typeface="Times New Roman"/>
            </a:endParaRPr>
          </a:p>
          <a:p>
            <a:pPr marL="100965" marR="5080" indent="200660" algn="just">
              <a:lnSpc>
                <a:spcPct val="95700"/>
              </a:lnSpc>
              <a:spcBef>
                <a:spcPts val="40"/>
              </a:spcBef>
            </a:pPr>
            <a:r>
              <a:rPr sz="1050" dirty="0">
                <a:latin typeface="Times New Roman"/>
                <a:cs typeface="Times New Roman"/>
              </a:rPr>
              <a:t>When </a:t>
            </a:r>
            <a:r>
              <a:rPr sz="1050" spc="-10" dirty="0">
                <a:latin typeface="Times New Roman"/>
                <a:cs typeface="Times New Roman"/>
              </a:rPr>
              <a:t>the </a:t>
            </a:r>
            <a:r>
              <a:rPr sz="1050" spc="-5" dirty="0">
                <a:latin typeface="Times New Roman"/>
                <a:cs typeface="Times New Roman"/>
              </a:rPr>
              <a:t>student </a:t>
            </a:r>
            <a:r>
              <a:rPr sz="1050" dirty="0">
                <a:latin typeface="Times New Roman"/>
                <a:cs typeface="Times New Roman"/>
              </a:rPr>
              <a:t>has </a:t>
            </a:r>
            <a:r>
              <a:rPr sz="1050" spc="-5" dirty="0">
                <a:latin typeface="Times New Roman"/>
                <a:cs typeface="Times New Roman"/>
              </a:rPr>
              <a:t>been formally removed </a:t>
            </a:r>
            <a:r>
              <a:rPr sz="1050" spc="0" dirty="0">
                <a:latin typeface="Times New Roman"/>
                <a:cs typeface="Times New Roman"/>
              </a:rPr>
              <a:t>by </a:t>
            </a:r>
            <a:r>
              <a:rPr sz="1050" dirty="0">
                <a:latin typeface="Times New Roman"/>
                <a:cs typeface="Times New Roman"/>
              </a:rPr>
              <a:t>a </a:t>
            </a:r>
            <a:r>
              <a:rPr sz="1050" spc="-5" dirty="0">
                <a:latin typeface="Times New Roman"/>
                <a:cs typeface="Times New Roman"/>
              </a:rPr>
              <a:t>teacher </a:t>
            </a:r>
            <a:r>
              <a:rPr sz="1050" dirty="0">
                <a:latin typeface="Times New Roman"/>
                <a:cs typeface="Times New Roman"/>
              </a:rPr>
              <a:t>for any </a:t>
            </a:r>
            <a:r>
              <a:rPr sz="1050" spc="-5" dirty="0">
                <a:latin typeface="Times New Roman"/>
                <a:cs typeface="Times New Roman"/>
              </a:rPr>
              <a:t>other conduct, the student may </a:t>
            </a:r>
            <a:r>
              <a:rPr sz="1050" dirty="0">
                <a:latin typeface="Times New Roman"/>
                <a:cs typeface="Times New Roman"/>
              </a:rPr>
              <a:t>be </a:t>
            </a:r>
            <a:r>
              <a:rPr sz="1050" spc="-5" dirty="0">
                <a:latin typeface="Times New Roman"/>
                <a:cs typeface="Times New Roman"/>
              </a:rPr>
              <a:t>returned to the teacher’s  class without the teacher’s consent, if the placement review committee determines that the teacher’s class is the best </a:t>
            </a:r>
            <a:r>
              <a:rPr sz="1050" dirty="0">
                <a:latin typeface="Times New Roman"/>
                <a:cs typeface="Times New Roman"/>
              </a:rPr>
              <a:t>or </a:t>
            </a:r>
            <a:r>
              <a:rPr sz="1050" spc="0" dirty="0">
                <a:latin typeface="Times New Roman"/>
                <a:cs typeface="Times New Roman"/>
              </a:rPr>
              <a:t>only  </a:t>
            </a:r>
            <a:r>
              <a:rPr sz="1050" spc="-5" dirty="0">
                <a:latin typeface="Times New Roman"/>
                <a:cs typeface="Times New Roman"/>
              </a:rPr>
              <a:t>alternative available.</a:t>
            </a:r>
            <a:endParaRPr sz="1050">
              <a:latin typeface="Times New Roman"/>
              <a:cs typeface="Times New Roman"/>
            </a:endParaRPr>
          </a:p>
          <a:p>
            <a:pPr>
              <a:lnSpc>
                <a:spcPct val="100000"/>
              </a:lnSpc>
              <a:spcBef>
                <a:spcPts val="25"/>
              </a:spcBef>
            </a:pPr>
            <a:endParaRPr sz="1050">
              <a:latin typeface="Times New Roman"/>
              <a:cs typeface="Times New Roman"/>
            </a:endParaRPr>
          </a:p>
          <a:p>
            <a:pPr marL="2377440">
              <a:lnSpc>
                <a:spcPts val="1280"/>
              </a:lnSpc>
            </a:pPr>
            <a:r>
              <a:rPr sz="1100" b="1" u="heavy" spc="-5" dirty="0">
                <a:uFill>
                  <a:solidFill>
                    <a:srgbClr val="000000"/>
                  </a:solidFill>
                </a:uFill>
                <a:latin typeface="Times New Roman"/>
                <a:cs typeface="Times New Roman"/>
              </a:rPr>
              <a:t>OUT OF SCHOOL SUSPENSION</a:t>
            </a:r>
            <a:r>
              <a:rPr sz="1100" b="1" u="heavy" spc="0" dirty="0">
                <a:uFill>
                  <a:solidFill>
                    <a:srgbClr val="000000"/>
                  </a:solidFill>
                </a:uFill>
                <a:latin typeface="Times New Roman"/>
                <a:cs typeface="Times New Roman"/>
              </a:rPr>
              <a:t> </a:t>
            </a:r>
            <a:r>
              <a:rPr sz="1100" b="1" u="heavy" spc="-5" dirty="0">
                <a:uFill>
                  <a:solidFill>
                    <a:srgbClr val="000000"/>
                  </a:solidFill>
                </a:uFill>
                <a:latin typeface="Times New Roman"/>
                <a:cs typeface="Times New Roman"/>
              </a:rPr>
              <a:t>(OSS)</a:t>
            </a:r>
            <a:endParaRPr sz="1100">
              <a:latin typeface="Times New Roman"/>
              <a:cs typeface="Times New Roman"/>
            </a:endParaRPr>
          </a:p>
          <a:p>
            <a:pPr marL="99060">
              <a:lnSpc>
                <a:spcPts val="1190"/>
              </a:lnSpc>
            </a:pPr>
            <a:r>
              <a:rPr sz="1050" b="1" spc="-5" dirty="0">
                <a:latin typeface="Times New Roman"/>
                <a:cs typeface="Times New Roman"/>
              </a:rPr>
              <a:t>Misconduct</a:t>
            </a:r>
            <a:endParaRPr sz="1050">
              <a:latin typeface="Times New Roman"/>
              <a:cs typeface="Times New Roman"/>
            </a:endParaRPr>
          </a:p>
          <a:p>
            <a:pPr marL="99060" marR="263525" indent="193040">
              <a:lnSpc>
                <a:spcPts val="1200"/>
              </a:lnSpc>
              <a:spcBef>
                <a:spcPts val="60"/>
              </a:spcBef>
            </a:pPr>
            <a:r>
              <a:rPr sz="1050" spc="-5" dirty="0">
                <a:latin typeface="Times New Roman"/>
                <a:cs typeface="Times New Roman"/>
              </a:rPr>
              <a:t>Students may </a:t>
            </a:r>
            <a:r>
              <a:rPr sz="1050" dirty="0">
                <a:latin typeface="Times New Roman"/>
                <a:cs typeface="Times New Roman"/>
              </a:rPr>
              <a:t>be suspended </a:t>
            </a:r>
            <a:r>
              <a:rPr sz="1050" spc="-5" dirty="0">
                <a:latin typeface="Times New Roman"/>
                <a:cs typeface="Times New Roman"/>
              </a:rPr>
              <a:t>for </a:t>
            </a:r>
            <a:r>
              <a:rPr sz="1050" dirty="0">
                <a:latin typeface="Times New Roman"/>
                <a:cs typeface="Times New Roman"/>
              </a:rPr>
              <a:t>any </a:t>
            </a:r>
            <a:r>
              <a:rPr sz="1050" spc="-5" dirty="0">
                <a:latin typeface="Times New Roman"/>
                <a:cs typeface="Times New Roman"/>
              </a:rPr>
              <a:t>behavior listed in the </a:t>
            </a:r>
            <a:r>
              <a:rPr sz="1050" dirty="0">
                <a:latin typeface="Times New Roman"/>
                <a:cs typeface="Times New Roman"/>
              </a:rPr>
              <a:t>Student Code of Conduct </a:t>
            </a:r>
            <a:r>
              <a:rPr sz="1050" spc="-5" dirty="0">
                <a:latin typeface="Times New Roman"/>
                <a:cs typeface="Times New Roman"/>
              </a:rPr>
              <a:t>as </a:t>
            </a:r>
            <a:r>
              <a:rPr sz="1050" dirty="0">
                <a:latin typeface="Times New Roman"/>
                <a:cs typeface="Times New Roman"/>
              </a:rPr>
              <a:t>a </a:t>
            </a:r>
            <a:r>
              <a:rPr sz="1050" spc="-5" dirty="0">
                <a:latin typeface="Times New Roman"/>
                <a:cs typeface="Times New Roman"/>
              </a:rPr>
              <a:t>general conduct violation </a:t>
            </a:r>
            <a:r>
              <a:rPr sz="1050" dirty="0">
                <a:latin typeface="Times New Roman"/>
                <a:cs typeface="Times New Roman"/>
              </a:rPr>
              <a:t>or </a:t>
            </a:r>
            <a:r>
              <a:rPr sz="1050" spc="-5" dirty="0">
                <a:latin typeface="Times New Roman"/>
                <a:cs typeface="Times New Roman"/>
              </a:rPr>
              <a:t>DAEP  offense.</a:t>
            </a:r>
            <a:endParaRPr sz="1050">
              <a:latin typeface="Times New Roman"/>
              <a:cs typeface="Times New Roman"/>
            </a:endParaRPr>
          </a:p>
          <a:p>
            <a:pPr marL="99060" marR="90805" indent="196215" algn="just">
              <a:lnSpc>
                <a:spcPct val="95900"/>
              </a:lnSpc>
              <a:spcBef>
                <a:spcPts val="10"/>
              </a:spcBef>
            </a:pPr>
            <a:r>
              <a:rPr sz="1050" spc="-5" dirty="0">
                <a:latin typeface="Times New Roman"/>
                <a:cs typeface="Times New Roman"/>
              </a:rPr>
              <a:t>BISD shall </a:t>
            </a:r>
            <a:r>
              <a:rPr sz="1050" dirty="0">
                <a:latin typeface="Times New Roman"/>
                <a:cs typeface="Times New Roman"/>
              </a:rPr>
              <a:t>not use </a:t>
            </a:r>
            <a:r>
              <a:rPr sz="1050" spc="-5" dirty="0">
                <a:latin typeface="Times New Roman"/>
                <a:cs typeface="Times New Roman"/>
              </a:rPr>
              <a:t>out-of-school suspension </a:t>
            </a:r>
            <a:r>
              <a:rPr sz="1050" dirty="0">
                <a:latin typeface="Times New Roman"/>
                <a:cs typeface="Times New Roman"/>
              </a:rPr>
              <a:t>for </a:t>
            </a:r>
            <a:r>
              <a:rPr sz="1050" spc="-5" dirty="0">
                <a:latin typeface="Times New Roman"/>
                <a:cs typeface="Times New Roman"/>
              </a:rPr>
              <a:t>students in </a:t>
            </a:r>
            <a:r>
              <a:rPr sz="1050" dirty="0">
                <a:latin typeface="Times New Roman"/>
                <a:cs typeface="Times New Roman"/>
              </a:rPr>
              <a:t>grade 2 or </a:t>
            </a:r>
            <a:r>
              <a:rPr sz="1050" spc="-15" dirty="0">
                <a:latin typeface="Times New Roman"/>
                <a:cs typeface="Times New Roman"/>
              </a:rPr>
              <a:t>below </a:t>
            </a:r>
            <a:r>
              <a:rPr sz="1050" spc="-5" dirty="0">
                <a:latin typeface="Times New Roman"/>
                <a:cs typeface="Times New Roman"/>
              </a:rPr>
              <a:t>unless </a:t>
            </a:r>
            <a:r>
              <a:rPr sz="1050" spc="-10" dirty="0">
                <a:latin typeface="Times New Roman"/>
                <a:cs typeface="Times New Roman"/>
              </a:rPr>
              <a:t>the </a:t>
            </a:r>
            <a:r>
              <a:rPr sz="1050" spc="-5" dirty="0">
                <a:latin typeface="Times New Roman"/>
                <a:cs typeface="Times New Roman"/>
              </a:rPr>
              <a:t>conduct </a:t>
            </a:r>
            <a:r>
              <a:rPr sz="1050" spc="-10" dirty="0">
                <a:latin typeface="Times New Roman"/>
                <a:cs typeface="Times New Roman"/>
              </a:rPr>
              <a:t>meets </a:t>
            </a:r>
            <a:r>
              <a:rPr sz="1050" spc="-5" dirty="0">
                <a:latin typeface="Times New Roman"/>
                <a:cs typeface="Times New Roman"/>
              </a:rPr>
              <a:t>the requirements  established in law. </a:t>
            </a:r>
            <a:r>
              <a:rPr sz="1050" dirty="0">
                <a:latin typeface="Times New Roman"/>
                <a:cs typeface="Times New Roman"/>
              </a:rPr>
              <a:t>A </a:t>
            </a:r>
            <a:r>
              <a:rPr sz="1050" spc="-5" dirty="0">
                <a:latin typeface="Times New Roman"/>
                <a:cs typeface="Times New Roman"/>
              </a:rPr>
              <a:t>student </a:t>
            </a:r>
            <a:r>
              <a:rPr sz="1050" spc="-15" dirty="0">
                <a:latin typeface="Times New Roman"/>
                <a:cs typeface="Times New Roman"/>
              </a:rPr>
              <a:t>below grade </a:t>
            </a:r>
            <a:r>
              <a:rPr sz="1050" dirty="0">
                <a:latin typeface="Times New Roman"/>
                <a:cs typeface="Times New Roman"/>
              </a:rPr>
              <a:t>3 </a:t>
            </a:r>
            <a:r>
              <a:rPr sz="1050" spc="-5" dirty="0">
                <a:latin typeface="Times New Roman"/>
                <a:cs typeface="Times New Roman"/>
              </a:rPr>
              <a:t>or </a:t>
            </a:r>
            <a:r>
              <a:rPr sz="1050" dirty="0">
                <a:latin typeface="Times New Roman"/>
                <a:cs typeface="Times New Roman"/>
              </a:rPr>
              <a:t>a </a:t>
            </a:r>
            <a:r>
              <a:rPr sz="1050" spc="-15" dirty="0">
                <a:latin typeface="Times New Roman"/>
                <a:cs typeface="Times New Roman"/>
              </a:rPr>
              <a:t>student </a:t>
            </a:r>
            <a:r>
              <a:rPr sz="1050" spc="-10" dirty="0">
                <a:latin typeface="Times New Roman"/>
                <a:cs typeface="Times New Roman"/>
              </a:rPr>
              <a:t>who is </a:t>
            </a:r>
            <a:r>
              <a:rPr sz="1050" spc="-15" dirty="0">
                <a:latin typeface="Times New Roman"/>
                <a:cs typeface="Times New Roman"/>
              </a:rPr>
              <a:t>homeless </a:t>
            </a:r>
            <a:r>
              <a:rPr sz="1050" spc="-5" dirty="0">
                <a:latin typeface="Times New Roman"/>
                <a:cs typeface="Times New Roman"/>
              </a:rPr>
              <a:t>shall </a:t>
            </a:r>
            <a:r>
              <a:rPr sz="1050" dirty="0">
                <a:latin typeface="Times New Roman"/>
                <a:cs typeface="Times New Roman"/>
              </a:rPr>
              <a:t>not be </a:t>
            </a:r>
            <a:r>
              <a:rPr sz="1050" spc="-5" dirty="0">
                <a:latin typeface="Times New Roman"/>
                <a:cs typeface="Times New Roman"/>
              </a:rPr>
              <a:t>placed in out-of-school suspension unless,  while </a:t>
            </a:r>
            <a:r>
              <a:rPr sz="1050" dirty="0">
                <a:latin typeface="Times New Roman"/>
                <a:cs typeface="Times New Roman"/>
              </a:rPr>
              <a:t>on school property or </a:t>
            </a:r>
            <a:r>
              <a:rPr sz="1050" spc="-5" dirty="0">
                <a:latin typeface="Times New Roman"/>
                <a:cs typeface="Times New Roman"/>
              </a:rPr>
              <a:t>while attending </a:t>
            </a:r>
            <a:r>
              <a:rPr sz="1050" dirty="0">
                <a:latin typeface="Times New Roman"/>
                <a:cs typeface="Times New Roman"/>
              </a:rPr>
              <a:t>a </a:t>
            </a:r>
            <a:r>
              <a:rPr sz="1050" spc="-5" dirty="0">
                <a:latin typeface="Times New Roman"/>
                <a:cs typeface="Times New Roman"/>
              </a:rPr>
              <a:t>school-sponsored </a:t>
            </a:r>
            <a:r>
              <a:rPr sz="1050" dirty="0">
                <a:latin typeface="Times New Roman"/>
                <a:cs typeface="Times New Roman"/>
              </a:rPr>
              <a:t>or </a:t>
            </a:r>
            <a:r>
              <a:rPr sz="1050" spc="-5" dirty="0">
                <a:latin typeface="Times New Roman"/>
                <a:cs typeface="Times New Roman"/>
              </a:rPr>
              <a:t>school-related activity </a:t>
            </a:r>
            <a:r>
              <a:rPr sz="1050" dirty="0">
                <a:latin typeface="Times New Roman"/>
                <a:cs typeface="Times New Roman"/>
              </a:rPr>
              <a:t>on or off school </a:t>
            </a:r>
            <a:r>
              <a:rPr sz="1050" spc="-5" dirty="0">
                <a:latin typeface="Times New Roman"/>
                <a:cs typeface="Times New Roman"/>
              </a:rPr>
              <a:t>property, the student  </a:t>
            </a:r>
            <a:r>
              <a:rPr sz="1050" dirty="0">
                <a:latin typeface="Times New Roman"/>
                <a:cs typeface="Times New Roman"/>
              </a:rPr>
              <a:t>engages</a:t>
            </a:r>
            <a:r>
              <a:rPr sz="1050" spc="-55" dirty="0">
                <a:latin typeface="Times New Roman"/>
                <a:cs typeface="Times New Roman"/>
              </a:rPr>
              <a:t> </a:t>
            </a:r>
            <a:r>
              <a:rPr sz="1050" spc="-15" dirty="0">
                <a:latin typeface="Times New Roman"/>
                <a:cs typeface="Times New Roman"/>
              </a:rPr>
              <a:t>in:</a:t>
            </a:r>
            <a:endParaRPr sz="1050">
              <a:latin typeface="Times New Roman"/>
              <a:cs typeface="Times New Roman"/>
            </a:endParaRPr>
          </a:p>
          <a:p>
            <a:pPr marL="556260" marR="163830" algn="just">
              <a:lnSpc>
                <a:spcPct val="95700"/>
              </a:lnSpc>
              <a:spcBef>
                <a:spcPts val="10"/>
              </a:spcBef>
            </a:pPr>
            <a:r>
              <a:rPr sz="1050" dirty="0">
                <a:latin typeface="Times New Roman"/>
                <a:cs typeface="Times New Roman"/>
              </a:rPr>
              <a:t>Conduct </a:t>
            </a:r>
            <a:r>
              <a:rPr sz="1050" spc="-5" dirty="0">
                <a:latin typeface="Times New Roman"/>
                <a:cs typeface="Times New Roman"/>
              </a:rPr>
              <a:t>that contains the elements </a:t>
            </a:r>
            <a:r>
              <a:rPr sz="1050" dirty="0">
                <a:latin typeface="Times New Roman"/>
                <a:cs typeface="Times New Roman"/>
              </a:rPr>
              <a:t>of weapons </a:t>
            </a:r>
            <a:r>
              <a:rPr sz="1050" spc="-5" dirty="0">
                <a:latin typeface="Times New Roman"/>
                <a:cs typeface="Times New Roman"/>
              </a:rPr>
              <a:t>offense, </a:t>
            </a:r>
            <a:r>
              <a:rPr sz="1050" spc="-10" dirty="0">
                <a:latin typeface="Times New Roman"/>
                <a:cs typeface="Times New Roman"/>
              </a:rPr>
              <a:t>as </a:t>
            </a:r>
            <a:r>
              <a:rPr sz="1050" spc="-5" dirty="0">
                <a:latin typeface="Times New Roman"/>
                <a:cs typeface="Times New Roman"/>
              </a:rPr>
              <a:t>provided in </a:t>
            </a:r>
            <a:r>
              <a:rPr sz="1050" dirty="0">
                <a:latin typeface="Times New Roman"/>
                <a:cs typeface="Times New Roman"/>
              </a:rPr>
              <a:t>Penal </a:t>
            </a:r>
            <a:r>
              <a:rPr sz="1050" spc="-5" dirty="0">
                <a:latin typeface="Times New Roman"/>
                <a:cs typeface="Times New Roman"/>
              </a:rPr>
              <a:t>Code Section </a:t>
            </a:r>
            <a:r>
              <a:rPr sz="1050" dirty="0">
                <a:latin typeface="Times New Roman"/>
                <a:cs typeface="Times New Roman"/>
              </a:rPr>
              <a:t>46.03 or 46.05; </a:t>
            </a:r>
            <a:r>
              <a:rPr sz="1050" spc="-5" dirty="0">
                <a:latin typeface="Times New Roman"/>
                <a:cs typeface="Times New Roman"/>
              </a:rPr>
              <a:t>Conduct that  contains</a:t>
            </a:r>
            <a:r>
              <a:rPr sz="1050" spc="-30" dirty="0">
                <a:latin typeface="Times New Roman"/>
                <a:cs typeface="Times New Roman"/>
              </a:rPr>
              <a:t> </a:t>
            </a:r>
            <a:r>
              <a:rPr sz="1050" spc="-5" dirty="0">
                <a:latin typeface="Times New Roman"/>
                <a:cs typeface="Times New Roman"/>
              </a:rPr>
              <a:t>the</a:t>
            </a:r>
            <a:r>
              <a:rPr sz="1050" spc="-30" dirty="0">
                <a:latin typeface="Times New Roman"/>
                <a:cs typeface="Times New Roman"/>
              </a:rPr>
              <a:t> </a:t>
            </a:r>
            <a:r>
              <a:rPr sz="1050" spc="-5" dirty="0">
                <a:latin typeface="Times New Roman"/>
                <a:cs typeface="Times New Roman"/>
              </a:rPr>
              <a:t>elements</a:t>
            </a:r>
            <a:r>
              <a:rPr sz="1050" spc="-30" dirty="0">
                <a:latin typeface="Times New Roman"/>
                <a:cs typeface="Times New Roman"/>
              </a:rPr>
              <a:t> </a:t>
            </a:r>
            <a:r>
              <a:rPr sz="1050" dirty="0">
                <a:latin typeface="Times New Roman"/>
                <a:cs typeface="Times New Roman"/>
              </a:rPr>
              <a:t>of</a:t>
            </a:r>
            <a:r>
              <a:rPr sz="1050" spc="-30" dirty="0">
                <a:latin typeface="Times New Roman"/>
                <a:cs typeface="Times New Roman"/>
              </a:rPr>
              <a:t> </a:t>
            </a:r>
            <a:r>
              <a:rPr sz="1050" spc="-5" dirty="0">
                <a:latin typeface="Times New Roman"/>
                <a:cs typeface="Times New Roman"/>
              </a:rPr>
              <a:t>assault,</a:t>
            </a:r>
            <a:r>
              <a:rPr sz="1050" spc="-25" dirty="0">
                <a:latin typeface="Times New Roman"/>
                <a:cs typeface="Times New Roman"/>
              </a:rPr>
              <a:t> </a:t>
            </a:r>
            <a:r>
              <a:rPr sz="1050" dirty="0">
                <a:latin typeface="Times New Roman"/>
                <a:cs typeface="Times New Roman"/>
              </a:rPr>
              <a:t>sexual</a:t>
            </a:r>
            <a:r>
              <a:rPr sz="1050" spc="-30" dirty="0">
                <a:latin typeface="Times New Roman"/>
                <a:cs typeface="Times New Roman"/>
              </a:rPr>
              <a:t> </a:t>
            </a:r>
            <a:r>
              <a:rPr sz="1050" spc="-5" dirty="0">
                <a:latin typeface="Times New Roman"/>
                <a:cs typeface="Times New Roman"/>
              </a:rPr>
              <a:t>assault,</a:t>
            </a:r>
            <a:r>
              <a:rPr sz="1050" spc="-25" dirty="0">
                <a:latin typeface="Times New Roman"/>
                <a:cs typeface="Times New Roman"/>
              </a:rPr>
              <a:t> </a:t>
            </a:r>
            <a:r>
              <a:rPr sz="1050" spc="-5" dirty="0">
                <a:latin typeface="Times New Roman"/>
                <a:cs typeface="Times New Roman"/>
              </a:rPr>
              <a:t>aggravated</a:t>
            </a:r>
            <a:r>
              <a:rPr sz="1050" spc="-25" dirty="0">
                <a:latin typeface="Times New Roman"/>
                <a:cs typeface="Times New Roman"/>
              </a:rPr>
              <a:t> </a:t>
            </a:r>
            <a:r>
              <a:rPr sz="1050" spc="-5" dirty="0">
                <a:latin typeface="Times New Roman"/>
                <a:cs typeface="Times New Roman"/>
              </a:rPr>
              <a:t>assault,</a:t>
            </a:r>
            <a:r>
              <a:rPr sz="1050" spc="-25" dirty="0">
                <a:latin typeface="Times New Roman"/>
                <a:cs typeface="Times New Roman"/>
              </a:rPr>
              <a:t> </a:t>
            </a:r>
            <a:r>
              <a:rPr sz="1050" dirty="0">
                <a:latin typeface="Times New Roman"/>
                <a:cs typeface="Times New Roman"/>
              </a:rPr>
              <a:t>or</a:t>
            </a:r>
            <a:r>
              <a:rPr sz="1050" spc="-30" dirty="0">
                <a:latin typeface="Times New Roman"/>
                <a:cs typeface="Times New Roman"/>
              </a:rPr>
              <a:t> </a:t>
            </a:r>
            <a:r>
              <a:rPr sz="1050" spc="-5" dirty="0">
                <a:latin typeface="Times New Roman"/>
                <a:cs typeface="Times New Roman"/>
              </a:rPr>
              <a:t>aggravated</a:t>
            </a:r>
            <a:r>
              <a:rPr sz="1050" spc="-25" dirty="0">
                <a:latin typeface="Times New Roman"/>
                <a:cs typeface="Times New Roman"/>
              </a:rPr>
              <a:t> </a:t>
            </a:r>
            <a:r>
              <a:rPr sz="1050" spc="-5" dirty="0">
                <a:latin typeface="Times New Roman"/>
                <a:cs typeface="Times New Roman"/>
              </a:rPr>
              <a:t>sexual</a:t>
            </a:r>
            <a:r>
              <a:rPr sz="1050" spc="-30" dirty="0">
                <a:latin typeface="Times New Roman"/>
                <a:cs typeface="Times New Roman"/>
              </a:rPr>
              <a:t> </a:t>
            </a:r>
            <a:r>
              <a:rPr sz="1050" spc="-5" dirty="0">
                <a:latin typeface="Times New Roman"/>
                <a:cs typeface="Times New Roman"/>
              </a:rPr>
              <a:t>assault,</a:t>
            </a:r>
            <a:r>
              <a:rPr sz="1050" spc="-25" dirty="0">
                <a:latin typeface="Times New Roman"/>
                <a:cs typeface="Times New Roman"/>
              </a:rPr>
              <a:t> </a:t>
            </a:r>
            <a:r>
              <a:rPr sz="1050" spc="-5" dirty="0">
                <a:latin typeface="Times New Roman"/>
                <a:cs typeface="Times New Roman"/>
              </a:rPr>
              <a:t>as</a:t>
            </a:r>
            <a:r>
              <a:rPr sz="1050" spc="-30" dirty="0">
                <a:latin typeface="Times New Roman"/>
                <a:cs typeface="Times New Roman"/>
              </a:rPr>
              <a:t> </a:t>
            </a:r>
            <a:r>
              <a:rPr sz="1050" spc="-5" dirty="0">
                <a:latin typeface="Times New Roman"/>
                <a:cs typeface="Times New Roman"/>
              </a:rPr>
              <a:t>provided</a:t>
            </a:r>
            <a:r>
              <a:rPr sz="1050" spc="-25" dirty="0">
                <a:latin typeface="Times New Roman"/>
                <a:cs typeface="Times New Roman"/>
              </a:rPr>
              <a:t> </a:t>
            </a:r>
            <a:r>
              <a:rPr sz="1050" spc="0" dirty="0">
                <a:latin typeface="Times New Roman"/>
                <a:cs typeface="Times New Roman"/>
              </a:rPr>
              <a:t>by</a:t>
            </a:r>
            <a:r>
              <a:rPr sz="1050" spc="-55" dirty="0">
                <a:latin typeface="Times New Roman"/>
                <a:cs typeface="Times New Roman"/>
              </a:rPr>
              <a:t> </a:t>
            </a:r>
            <a:r>
              <a:rPr sz="1050" spc="-5" dirty="0">
                <a:latin typeface="Times New Roman"/>
                <a:cs typeface="Times New Roman"/>
              </a:rPr>
              <a:t>the</a:t>
            </a:r>
            <a:r>
              <a:rPr sz="1050" spc="-15" dirty="0">
                <a:latin typeface="Times New Roman"/>
                <a:cs typeface="Times New Roman"/>
              </a:rPr>
              <a:t> </a:t>
            </a:r>
            <a:r>
              <a:rPr sz="1050" spc="-5" dirty="0">
                <a:latin typeface="Times New Roman"/>
                <a:cs typeface="Times New Roman"/>
              </a:rPr>
              <a:t>Penal  </a:t>
            </a:r>
            <a:r>
              <a:rPr sz="1050" dirty="0">
                <a:latin typeface="Times New Roman"/>
                <a:cs typeface="Times New Roman"/>
              </a:rPr>
              <a:t>Code;</a:t>
            </a:r>
            <a:r>
              <a:rPr sz="1050" spc="-10" dirty="0">
                <a:latin typeface="Times New Roman"/>
                <a:cs typeface="Times New Roman"/>
              </a:rPr>
              <a:t> </a:t>
            </a:r>
            <a:r>
              <a:rPr sz="1050" dirty="0">
                <a:latin typeface="Times New Roman"/>
                <a:cs typeface="Times New Roman"/>
              </a:rPr>
              <a:t>or</a:t>
            </a:r>
            <a:endParaRPr sz="1050">
              <a:latin typeface="Times New Roman"/>
              <a:cs typeface="Times New Roman"/>
            </a:endParaRPr>
          </a:p>
          <a:p>
            <a:pPr marL="556260" marR="117475" indent="24130" algn="just">
              <a:lnSpc>
                <a:spcPts val="1200"/>
              </a:lnSpc>
              <a:spcBef>
                <a:spcPts val="100"/>
              </a:spcBef>
            </a:pPr>
            <a:r>
              <a:rPr sz="1050" spc="-5" dirty="0">
                <a:latin typeface="Times New Roman"/>
                <a:cs typeface="Times New Roman"/>
              </a:rPr>
              <a:t>Selling, giving, </a:t>
            </a:r>
            <a:r>
              <a:rPr sz="1050" dirty="0">
                <a:latin typeface="Times New Roman"/>
                <a:cs typeface="Times New Roman"/>
              </a:rPr>
              <a:t>or </a:t>
            </a:r>
            <a:r>
              <a:rPr sz="1050" spc="-5" dirty="0">
                <a:latin typeface="Times New Roman"/>
                <a:cs typeface="Times New Roman"/>
              </a:rPr>
              <a:t>delivering to another person </a:t>
            </a:r>
            <a:r>
              <a:rPr sz="1050" dirty="0">
                <a:latin typeface="Times New Roman"/>
                <a:cs typeface="Times New Roman"/>
              </a:rPr>
              <a:t>or </a:t>
            </a:r>
            <a:r>
              <a:rPr sz="1050" spc="-5" dirty="0">
                <a:latin typeface="Times New Roman"/>
                <a:cs typeface="Times New Roman"/>
              </a:rPr>
              <a:t>possessing, using, </a:t>
            </a:r>
            <a:r>
              <a:rPr sz="1050" dirty="0">
                <a:latin typeface="Times New Roman"/>
                <a:cs typeface="Times New Roman"/>
              </a:rPr>
              <a:t>or </a:t>
            </a:r>
            <a:r>
              <a:rPr sz="1050" spc="-5" dirty="0">
                <a:latin typeface="Times New Roman"/>
                <a:cs typeface="Times New Roman"/>
              </a:rPr>
              <a:t>being under the influence </a:t>
            </a:r>
            <a:r>
              <a:rPr sz="1050" dirty="0">
                <a:latin typeface="Times New Roman"/>
                <a:cs typeface="Times New Roman"/>
              </a:rPr>
              <a:t>of </a:t>
            </a:r>
            <a:r>
              <a:rPr sz="1050" spc="-5" dirty="0">
                <a:latin typeface="Times New Roman"/>
                <a:cs typeface="Times New Roman"/>
              </a:rPr>
              <a:t>any amount </a:t>
            </a:r>
            <a:r>
              <a:rPr sz="1050" dirty="0">
                <a:latin typeface="Times New Roman"/>
                <a:cs typeface="Times New Roman"/>
              </a:rPr>
              <a:t>of  </a:t>
            </a:r>
            <a:r>
              <a:rPr sz="1050" spc="-5" dirty="0">
                <a:latin typeface="Times New Roman"/>
                <a:cs typeface="Times New Roman"/>
              </a:rPr>
              <a:t>marijuana, </a:t>
            </a:r>
            <a:r>
              <a:rPr sz="1050" dirty="0">
                <a:latin typeface="Times New Roman"/>
                <a:cs typeface="Times New Roman"/>
              </a:rPr>
              <a:t>an </a:t>
            </a:r>
            <a:r>
              <a:rPr sz="1050" spc="-5" dirty="0">
                <a:latin typeface="Times New Roman"/>
                <a:cs typeface="Times New Roman"/>
              </a:rPr>
              <a:t>alcoholic beverage, </a:t>
            </a:r>
            <a:r>
              <a:rPr sz="1050" dirty="0">
                <a:latin typeface="Times New Roman"/>
                <a:cs typeface="Times New Roman"/>
              </a:rPr>
              <a:t>or a </a:t>
            </a:r>
            <a:r>
              <a:rPr sz="1050" spc="-5" dirty="0">
                <a:latin typeface="Times New Roman"/>
                <a:cs typeface="Times New Roman"/>
              </a:rPr>
              <a:t>controlled substance </a:t>
            </a:r>
            <a:r>
              <a:rPr sz="1050" dirty="0">
                <a:latin typeface="Times New Roman"/>
                <a:cs typeface="Times New Roman"/>
              </a:rPr>
              <a:t>or </a:t>
            </a:r>
            <a:r>
              <a:rPr sz="1050" spc="-5" dirty="0">
                <a:latin typeface="Times New Roman"/>
                <a:cs typeface="Times New Roman"/>
              </a:rPr>
              <a:t>dangerous drug as defined </a:t>
            </a:r>
            <a:r>
              <a:rPr sz="1050" dirty="0">
                <a:latin typeface="Times New Roman"/>
                <a:cs typeface="Times New Roman"/>
              </a:rPr>
              <a:t>by</a:t>
            </a:r>
            <a:r>
              <a:rPr sz="1050" spc="-200" dirty="0">
                <a:latin typeface="Times New Roman"/>
                <a:cs typeface="Times New Roman"/>
              </a:rPr>
              <a:t> </a:t>
            </a:r>
            <a:r>
              <a:rPr sz="1050" spc="-5" dirty="0">
                <a:latin typeface="Times New Roman"/>
                <a:cs typeface="Times New Roman"/>
              </a:rPr>
              <a:t>federal </a:t>
            </a:r>
            <a:r>
              <a:rPr sz="1050" dirty="0">
                <a:latin typeface="Times New Roman"/>
                <a:cs typeface="Times New Roman"/>
              </a:rPr>
              <a:t>or </a:t>
            </a:r>
            <a:r>
              <a:rPr sz="1050" spc="-5" dirty="0">
                <a:latin typeface="Times New Roman"/>
                <a:cs typeface="Times New Roman"/>
              </a:rPr>
              <a:t>state </a:t>
            </a:r>
            <a:r>
              <a:rPr sz="1050" spc="-10" dirty="0">
                <a:latin typeface="Times New Roman"/>
                <a:cs typeface="Times New Roman"/>
              </a:rPr>
              <a:t>law.</a:t>
            </a:r>
            <a:endParaRPr sz="1050">
              <a:latin typeface="Times New Roman"/>
              <a:cs typeface="Times New Roman"/>
            </a:endParaRPr>
          </a:p>
          <a:p>
            <a:pPr marL="12700" marR="230504" indent="233045">
              <a:lnSpc>
                <a:spcPts val="1210"/>
              </a:lnSpc>
              <a:spcBef>
                <a:spcPts val="5"/>
              </a:spcBef>
            </a:pPr>
            <a:r>
              <a:rPr sz="1050" spc="-5" dirty="0">
                <a:latin typeface="Times New Roman"/>
                <a:cs typeface="Times New Roman"/>
              </a:rPr>
              <a:t>BISD shall </a:t>
            </a:r>
            <a:r>
              <a:rPr sz="1050" dirty="0">
                <a:latin typeface="Times New Roman"/>
                <a:cs typeface="Times New Roman"/>
              </a:rPr>
              <a:t>use a </a:t>
            </a:r>
            <a:r>
              <a:rPr sz="1050" spc="-5" dirty="0">
                <a:latin typeface="Times New Roman"/>
                <a:cs typeface="Times New Roman"/>
              </a:rPr>
              <a:t>positive behavior </a:t>
            </a:r>
            <a:r>
              <a:rPr sz="1050" dirty="0">
                <a:latin typeface="Times New Roman"/>
                <a:cs typeface="Times New Roman"/>
              </a:rPr>
              <a:t>program </a:t>
            </a:r>
            <a:r>
              <a:rPr sz="1050" spc="-5" dirty="0">
                <a:latin typeface="Times New Roman"/>
                <a:cs typeface="Times New Roman"/>
              </a:rPr>
              <a:t>as </a:t>
            </a:r>
            <a:r>
              <a:rPr sz="1050" dirty="0">
                <a:latin typeface="Times New Roman"/>
                <a:cs typeface="Times New Roman"/>
              </a:rPr>
              <a:t>a </a:t>
            </a:r>
            <a:r>
              <a:rPr sz="1050" spc="-5" dirty="0">
                <a:latin typeface="Times New Roman"/>
                <a:cs typeface="Times New Roman"/>
              </a:rPr>
              <a:t>disciplinary alternative </a:t>
            </a:r>
            <a:r>
              <a:rPr sz="1050" dirty="0">
                <a:latin typeface="Times New Roman"/>
                <a:cs typeface="Times New Roman"/>
              </a:rPr>
              <a:t>for </a:t>
            </a:r>
            <a:r>
              <a:rPr sz="1050" spc="-5" dirty="0">
                <a:latin typeface="Times New Roman"/>
                <a:cs typeface="Times New Roman"/>
              </a:rPr>
              <a:t>students below </a:t>
            </a:r>
            <a:r>
              <a:rPr sz="1050" dirty="0">
                <a:latin typeface="Times New Roman"/>
                <a:cs typeface="Times New Roman"/>
              </a:rPr>
              <a:t>grade 3 who </a:t>
            </a:r>
            <a:r>
              <a:rPr sz="1050" spc="-10" dirty="0">
                <a:latin typeface="Times New Roman"/>
                <a:cs typeface="Times New Roman"/>
              </a:rPr>
              <a:t>commit </a:t>
            </a:r>
            <a:r>
              <a:rPr sz="1050" spc="-5" dirty="0">
                <a:latin typeface="Times New Roman"/>
                <a:cs typeface="Times New Roman"/>
              </a:rPr>
              <a:t>general  </a:t>
            </a:r>
            <a:r>
              <a:rPr sz="1050" dirty="0">
                <a:latin typeface="Times New Roman"/>
                <a:cs typeface="Times New Roman"/>
              </a:rPr>
              <a:t>conduct </a:t>
            </a:r>
            <a:r>
              <a:rPr sz="1050" spc="-5" dirty="0">
                <a:latin typeface="Times New Roman"/>
                <a:cs typeface="Times New Roman"/>
              </a:rPr>
              <a:t>violations instead </a:t>
            </a:r>
            <a:r>
              <a:rPr sz="1050" dirty="0">
                <a:latin typeface="Times New Roman"/>
                <a:cs typeface="Times New Roman"/>
              </a:rPr>
              <a:t>of </a:t>
            </a:r>
            <a:r>
              <a:rPr sz="1050" spc="-5" dirty="0">
                <a:latin typeface="Times New Roman"/>
                <a:cs typeface="Times New Roman"/>
              </a:rPr>
              <a:t>suspension. </a:t>
            </a:r>
            <a:r>
              <a:rPr sz="1050" dirty="0">
                <a:latin typeface="Times New Roman"/>
                <a:cs typeface="Times New Roman"/>
              </a:rPr>
              <a:t>The program </a:t>
            </a:r>
            <a:r>
              <a:rPr sz="1050" spc="-5" dirty="0">
                <a:latin typeface="Times New Roman"/>
                <a:cs typeface="Times New Roman"/>
              </a:rPr>
              <a:t>shall meet the requirements </a:t>
            </a:r>
            <a:r>
              <a:rPr sz="1050" dirty="0">
                <a:latin typeface="Times New Roman"/>
                <a:cs typeface="Times New Roman"/>
              </a:rPr>
              <a:t>of </a:t>
            </a:r>
            <a:r>
              <a:rPr sz="1050" spc="-5" dirty="0">
                <a:latin typeface="Times New Roman"/>
                <a:cs typeface="Times New Roman"/>
              </a:rPr>
              <a:t>law </a:t>
            </a:r>
            <a:r>
              <a:rPr sz="1050" dirty="0">
                <a:latin typeface="Times New Roman"/>
                <a:cs typeface="Times New Roman"/>
              </a:rPr>
              <a:t>(HB</a:t>
            </a:r>
            <a:r>
              <a:rPr sz="1050" spc="0" dirty="0">
                <a:latin typeface="Times New Roman"/>
                <a:cs typeface="Times New Roman"/>
              </a:rPr>
              <a:t> </a:t>
            </a:r>
            <a:r>
              <a:rPr sz="1050" spc="-5" dirty="0">
                <a:latin typeface="Times New Roman"/>
                <a:cs typeface="Times New Roman"/>
              </a:rPr>
              <a:t>674).</a:t>
            </a:r>
            <a:endParaRPr sz="1050">
              <a:latin typeface="Times New Roman"/>
              <a:cs typeface="Times New Roman"/>
            </a:endParaRPr>
          </a:p>
          <a:p>
            <a:pPr marL="24765">
              <a:lnSpc>
                <a:spcPts val="1215"/>
              </a:lnSpc>
            </a:pPr>
            <a:r>
              <a:rPr sz="1100" b="1" spc="-5" dirty="0">
                <a:latin typeface="Times New Roman"/>
                <a:cs typeface="Times New Roman"/>
              </a:rPr>
              <a:t>Process</a:t>
            </a:r>
            <a:endParaRPr sz="1100">
              <a:latin typeface="Times New Roman"/>
              <a:cs typeface="Times New Roman"/>
            </a:endParaRPr>
          </a:p>
          <a:p>
            <a:pPr marL="100965" marR="267335" indent="233045">
              <a:lnSpc>
                <a:spcPts val="1200"/>
              </a:lnSpc>
              <a:spcBef>
                <a:spcPts val="55"/>
              </a:spcBef>
            </a:pPr>
            <a:r>
              <a:rPr sz="1050" spc="-15" dirty="0">
                <a:latin typeface="Times New Roman"/>
                <a:cs typeface="Times New Roman"/>
              </a:rPr>
              <a:t>State </a:t>
            </a:r>
            <a:r>
              <a:rPr sz="1050" spc="-5" dirty="0">
                <a:latin typeface="Times New Roman"/>
                <a:cs typeface="Times New Roman"/>
              </a:rPr>
              <a:t>law </a:t>
            </a:r>
            <a:r>
              <a:rPr sz="1050" spc="-15" dirty="0">
                <a:latin typeface="Times New Roman"/>
                <a:cs typeface="Times New Roman"/>
              </a:rPr>
              <a:t>allows </a:t>
            </a:r>
            <a:r>
              <a:rPr sz="1050" dirty="0">
                <a:latin typeface="Times New Roman"/>
                <a:cs typeface="Times New Roman"/>
              </a:rPr>
              <a:t>a </a:t>
            </a:r>
            <a:r>
              <a:rPr sz="1050" spc="-15" dirty="0">
                <a:latin typeface="Times New Roman"/>
                <a:cs typeface="Times New Roman"/>
              </a:rPr>
              <a:t>student </a:t>
            </a:r>
            <a:r>
              <a:rPr sz="1050" spc="-5" dirty="0">
                <a:latin typeface="Times New Roman"/>
                <a:cs typeface="Times New Roman"/>
              </a:rPr>
              <a:t>to </a:t>
            </a:r>
            <a:r>
              <a:rPr sz="1050" dirty="0">
                <a:latin typeface="Times New Roman"/>
                <a:cs typeface="Times New Roman"/>
              </a:rPr>
              <a:t>be </a:t>
            </a:r>
            <a:r>
              <a:rPr sz="1050" spc="-15" dirty="0">
                <a:latin typeface="Times New Roman"/>
                <a:cs typeface="Times New Roman"/>
              </a:rPr>
              <a:t>suspended </a:t>
            </a:r>
            <a:r>
              <a:rPr sz="1050" dirty="0">
                <a:latin typeface="Times New Roman"/>
                <a:cs typeface="Times New Roman"/>
              </a:rPr>
              <a:t>out of </a:t>
            </a:r>
            <a:r>
              <a:rPr sz="1050" spc="-15" dirty="0">
                <a:latin typeface="Times New Roman"/>
                <a:cs typeface="Times New Roman"/>
              </a:rPr>
              <a:t>school </a:t>
            </a:r>
            <a:r>
              <a:rPr sz="1050" spc="-5" dirty="0">
                <a:latin typeface="Times New Roman"/>
                <a:cs typeface="Times New Roman"/>
              </a:rPr>
              <a:t>for </a:t>
            </a:r>
            <a:r>
              <a:rPr sz="1050" dirty="0">
                <a:latin typeface="Times New Roman"/>
                <a:cs typeface="Times New Roman"/>
              </a:rPr>
              <a:t>no </a:t>
            </a:r>
            <a:r>
              <a:rPr sz="1050" spc="-20" dirty="0">
                <a:latin typeface="Times New Roman"/>
                <a:cs typeface="Times New Roman"/>
              </a:rPr>
              <a:t>more </a:t>
            </a:r>
            <a:r>
              <a:rPr sz="1050" spc="-5" dirty="0">
                <a:latin typeface="Times New Roman"/>
                <a:cs typeface="Times New Roman"/>
              </a:rPr>
              <a:t>than </a:t>
            </a:r>
            <a:r>
              <a:rPr sz="1050" spc="-15" dirty="0">
                <a:latin typeface="Times New Roman"/>
                <a:cs typeface="Times New Roman"/>
              </a:rPr>
              <a:t>three school days </a:t>
            </a:r>
            <a:r>
              <a:rPr sz="1050" dirty="0">
                <a:latin typeface="Times New Roman"/>
                <a:cs typeface="Times New Roman"/>
              </a:rPr>
              <a:t>per </a:t>
            </a:r>
            <a:r>
              <a:rPr sz="1050" spc="-15" dirty="0">
                <a:latin typeface="Times New Roman"/>
                <a:cs typeface="Times New Roman"/>
              </a:rPr>
              <a:t>behavior </a:t>
            </a:r>
            <a:r>
              <a:rPr sz="1050" spc="-5" dirty="0">
                <a:latin typeface="Times New Roman"/>
                <a:cs typeface="Times New Roman"/>
              </a:rPr>
              <a:t>violation, </a:t>
            </a:r>
            <a:r>
              <a:rPr sz="1050" spc="-15" dirty="0">
                <a:latin typeface="Times New Roman"/>
                <a:cs typeface="Times New Roman"/>
              </a:rPr>
              <a:t>with no  </a:t>
            </a:r>
            <a:r>
              <a:rPr sz="1050" spc="-20" dirty="0">
                <a:latin typeface="Times New Roman"/>
                <a:cs typeface="Times New Roman"/>
              </a:rPr>
              <a:t>limit </a:t>
            </a:r>
            <a:r>
              <a:rPr sz="1050" dirty="0">
                <a:latin typeface="Times New Roman"/>
                <a:cs typeface="Times New Roman"/>
              </a:rPr>
              <a:t>on </a:t>
            </a:r>
            <a:r>
              <a:rPr sz="1050" spc="-5" dirty="0">
                <a:latin typeface="Times New Roman"/>
                <a:cs typeface="Times New Roman"/>
              </a:rPr>
              <a:t>the </a:t>
            </a:r>
            <a:r>
              <a:rPr sz="1050" spc="-15" dirty="0">
                <a:latin typeface="Times New Roman"/>
                <a:cs typeface="Times New Roman"/>
              </a:rPr>
              <a:t>number </a:t>
            </a:r>
            <a:r>
              <a:rPr sz="1050" dirty="0">
                <a:latin typeface="Times New Roman"/>
                <a:cs typeface="Times New Roman"/>
              </a:rPr>
              <a:t>of </a:t>
            </a:r>
            <a:r>
              <a:rPr sz="1050" spc="-25" dirty="0">
                <a:latin typeface="Times New Roman"/>
                <a:cs typeface="Times New Roman"/>
              </a:rPr>
              <a:t>times </a:t>
            </a:r>
            <a:r>
              <a:rPr sz="1050" dirty="0">
                <a:latin typeface="Times New Roman"/>
                <a:cs typeface="Times New Roman"/>
              </a:rPr>
              <a:t>a </a:t>
            </a:r>
            <a:r>
              <a:rPr sz="1050" spc="-5" dirty="0">
                <a:latin typeface="Times New Roman"/>
                <a:cs typeface="Times New Roman"/>
              </a:rPr>
              <a:t>student may </a:t>
            </a:r>
            <a:r>
              <a:rPr sz="1050" dirty="0">
                <a:latin typeface="Times New Roman"/>
                <a:cs typeface="Times New Roman"/>
              </a:rPr>
              <a:t>be suspended </a:t>
            </a:r>
            <a:r>
              <a:rPr sz="1050" spc="-15" dirty="0">
                <a:latin typeface="Times New Roman"/>
                <a:cs typeface="Times New Roman"/>
              </a:rPr>
              <a:t>in </a:t>
            </a:r>
            <a:r>
              <a:rPr sz="1050" dirty="0">
                <a:latin typeface="Times New Roman"/>
                <a:cs typeface="Times New Roman"/>
              </a:rPr>
              <a:t>a </a:t>
            </a:r>
            <a:r>
              <a:rPr sz="1050" spc="-15" dirty="0">
                <a:latin typeface="Times New Roman"/>
                <a:cs typeface="Times New Roman"/>
              </a:rPr>
              <a:t>semester </a:t>
            </a:r>
            <a:r>
              <a:rPr sz="1050" dirty="0">
                <a:latin typeface="Times New Roman"/>
                <a:cs typeface="Times New Roman"/>
              </a:rPr>
              <a:t>or school </a:t>
            </a:r>
            <a:r>
              <a:rPr sz="1050" spc="-25" dirty="0">
                <a:latin typeface="Times New Roman"/>
                <a:cs typeface="Times New Roman"/>
              </a:rPr>
              <a:t>year. </a:t>
            </a:r>
            <a:r>
              <a:rPr sz="1050" dirty="0">
                <a:latin typeface="Times New Roman"/>
                <a:cs typeface="Times New Roman"/>
              </a:rPr>
              <a:t>Any long </a:t>
            </a:r>
            <a:r>
              <a:rPr sz="1050" spc="-5" dirty="0">
                <a:latin typeface="Times New Roman"/>
                <a:cs typeface="Times New Roman"/>
              </a:rPr>
              <a:t>term disciplinary</a:t>
            </a:r>
            <a:r>
              <a:rPr sz="1050" spc="-70" dirty="0">
                <a:latin typeface="Times New Roman"/>
                <a:cs typeface="Times New Roman"/>
              </a:rPr>
              <a:t> </a:t>
            </a:r>
            <a:r>
              <a:rPr sz="1050" spc="-5" dirty="0">
                <a:latin typeface="Times New Roman"/>
                <a:cs typeface="Times New Roman"/>
              </a:rPr>
              <a:t>action</a:t>
            </a:r>
            <a:endParaRPr sz="1050">
              <a:latin typeface="Times New Roman"/>
              <a:cs typeface="Times New Roman"/>
            </a:endParaRPr>
          </a:p>
          <a:p>
            <a:pPr marL="100965" marR="168275" indent="-635">
              <a:lnSpc>
                <a:spcPts val="1200"/>
              </a:lnSpc>
              <a:spcBef>
                <a:spcPts val="25"/>
              </a:spcBef>
              <a:tabLst>
                <a:tab pos="6431915" algn="l"/>
              </a:tabLst>
            </a:pPr>
            <a:r>
              <a:rPr sz="1050" spc="75" dirty="0">
                <a:latin typeface="Times New Roman"/>
                <a:cs typeface="Times New Roman"/>
              </a:rPr>
              <a:t>(Accumulation </a:t>
            </a:r>
            <a:r>
              <a:rPr sz="1050" spc="25" dirty="0">
                <a:latin typeface="Times New Roman"/>
                <a:cs typeface="Times New Roman"/>
              </a:rPr>
              <a:t>of </a:t>
            </a:r>
            <a:r>
              <a:rPr sz="1050" spc="-5" dirty="0">
                <a:latin typeface="Times New Roman"/>
                <a:cs typeface="Times New Roman"/>
              </a:rPr>
              <a:t>ten </a:t>
            </a:r>
            <a:r>
              <a:rPr sz="1050" spc="75" dirty="0">
                <a:latin typeface="Times New Roman"/>
                <a:cs typeface="Times New Roman"/>
              </a:rPr>
              <a:t>instructional course </a:t>
            </a:r>
            <a:r>
              <a:rPr sz="1050" spc="80" dirty="0">
                <a:latin typeface="Times New Roman"/>
                <a:cs typeface="Times New Roman"/>
              </a:rPr>
              <a:t>periods </a:t>
            </a:r>
            <a:r>
              <a:rPr sz="1050" spc="60" dirty="0">
                <a:latin typeface="Times New Roman"/>
                <a:cs typeface="Times New Roman"/>
              </a:rPr>
              <a:t>and/ </a:t>
            </a:r>
            <a:r>
              <a:rPr sz="1050" spc="25" dirty="0">
                <a:latin typeface="Times New Roman"/>
                <a:cs typeface="Times New Roman"/>
              </a:rPr>
              <a:t>or </a:t>
            </a:r>
            <a:r>
              <a:rPr sz="1050" spc="40" dirty="0">
                <a:latin typeface="Times New Roman"/>
                <a:cs typeface="Times New Roman"/>
              </a:rPr>
              <a:t>days) </a:t>
            </a:r>
            <a:r>
              <a:rPr sz="1050" spc="-5" dirty="0">
                <a:latin typeface="Times New Roman"/>
                <a:cs typeface="Times New Roman"/>
              </a:rPr>
              <a:t>regarding </a:t>
            </a:r>
            <a:r>
              <a:rPr sz="1050" dirty="0">
                <a:latin typeface="Times New Roman"/>
                <a:cs typeface="Times New Roman"/>
              </a:rPr>
              <a:t>a </a:t>
            </a:r>
            <a:r>
              <a:rPr sz="1050" spc="-15" dirty="0">
                <a:latin typeface="Times New Roman"/>
                <a:cs typeface="Times New Roman"/>
              </a:rPr>
              <a:t>student </a:t>
            </a:r>
            <a:r>
              <a:rPr sz="1050" spc="-5" dirty="0">
                <a:latin typeface="Times New Roman"/>
                <a:cs typeface="Times New Roman"/>
              </a:rPr>
              <a:t>with disabilities that would  c</a:t>
            </a:r>
            <a:r>
              <a:rPr sz="1050" dirty="0">
                <a:latin typeface="Times New Roman"/>
                <a:cs typeface="Times New Roman"/>
              </a:rPr>
              <a:t>on</a:t>
            </a:r>
            <a:r>
              <a:rPr sz="1050" spc="-5" dirty="0">
                <a:latin typeface="Times New Roman"/>
                <a:cs typeface="Times New Roman"/>
              </a:rPr>
              <a:t>s</a:t>
            </a:r>
            <a:r>
              <a:rPr sz="1050" spc="-10" dirty="0">
                <a:latin typeface="Times New Roman"/>
                <a:cs typeface="Times New Roman"/>
              </a:rPr>
              <a:t>tit</a:t>
            </a:r>
            <a:r>
              <a:rPr sz="1050" dirty="0">
                <a:latin typeface="Times New Roman"/>
                <a:cs typeface="Times New Roman"/>
              </a:rPr>
              <a:t>u</a:t>
            </a:r>
            <a:r>
              <a:rPr sz="1050" spc="-10" dirty="0">
                <a:latin typeface="Times New Roman"/>
                <a:cs typeface="Times New Roman"/>
              </a:rPr>
              <a:t>t</a:t>
            </a:r>
            <a:r>
              <a:rPr sz="1050" dirty="0">
                <a:latin typeface="Times New Roman"/>
                <a:cs typeface="Times New Roman"/>
              </a:rPr>
              <a:t>e</a:t>
            </a:r>
            <a:r>
              <a:rPr sz="1050" spc="-40" dirty="0">
                <a:latin typeface="Times New Roman"/>
                <a:cs typeface="Times New Roman"/>
              </a:rPr>
              <a:t> </a:t>
            </a:r>
            <a:r>
              <a:rPr sz="1050" dirty="0">
                <a:latin typeface="Times New Roman"/>
                <a:cs typeface="Times New Roman"/>
              </a:rPr>
              <a:t>a</a:t>
            </a:r>
            <a:r>
              <a:rPr sz="1050" spc="-40" dirty="0">
                <a:latin typeface="Times New Roman"/>
                <a:cs typeface="Times New Roman"/>
              </a:rPr>
              <a:t> </a:t>
            </a:r>
            <a:r>
              <a:rPr sz="1050" spc="-5" dirty="0">
                <a:latin typeface="Times New Roman"/>
                <a:cs typeface="Times New Roman"/>
              </a:rPr>
              <a:t>c</a:t>
            </a:r>
            <a:r>
              <a:rPr sz="1050" dirty="0">
                <a:latin typeface="Times New Roman"/>
                <a:cs typeface="Times New Roman"/>
              </a:rPr>
              <a:t>h</a:t>
            </a:r>
            <a:r>
              <a:rPr sz="1050" spc="-15" dirty="0">
                <a:latin typeface="Times New Roman"/>
                <a:cs typeface="Times New Roman"/>
              </a:rPr>
              <a:t>a</a:t>
            </a:r>
            <a:r>
              <a:rPr sz="1050" dirty="0">
                <a:latin typeface="Times New Roman"/>
                <a:cs typeface="Times New Roman"/>
              </a:rPr>
              <a:t>nge</a:t>
            </a:r>
            <a:r>
              <a:rPr sz="1050" spc="-40" dirty="0">
                <a:latin typeface="Times New Roman"/>
                <a:cs typeface="Times New Roman"/>
              </a:rPr>
              <a:t> </a:t>
            </a:r>
            <a:r>
              <a:rPr sz="1050" spc="-10" dirty="0">
                <a:latin typeface="Times New Roman"/>
                <a:cs typeface="Times New Roman"/>
              </a:rPr>
              <a:t>i</a:t>
            </a:r>
            <a:r>
              <a:rPr sz="1050" dirty="0">
                <a:latin typeface="Times New Roman"/>
                <a:cs typeface="Times New Roman"/>
              </a:rPr>
              <a:t>n</a:t>
            </a:r>
            <a:r>
              <a:rPr sz="1050" spc="-50" dirty="0">
                <a:latin typeface="Times New Roman"/>
                <a:cs typeface="Times New Roman"/>
              </a:rPr>
              <a:t> </a:t>
            </a:r>
            <a:r>
              <a:rPr sz="1050" dirty="0">
                <a:latin typeface="Times New Roman"/>
                <a:cs typeface="Times New Roman"/>
              </a:rPr>
              <a:t>p</a:t>
            </a:r>
            <a:r>
              <a:rPr sz="1050" spc="-10" dirty="0">
                <a:latin typeface="Times New Roman"/>
                <a:cs typeface="Times New Roman"/>
              </a:rPr>
              <a:t>l</a:t>
            </a:r>
            <a:r>
              <a:rPr sz="1050" spc="-5" dirty="0">
                <a:latin typeface="Times New Roman"/>
                <a:cs typeface="Times New Roman"/>
              </a:rPr>
              <a:t>ace</a:t>
            </a:r>
            <a:r>
              <a:rPr sz="1050" spc="-20" dirty="0">
                <a:latin typeface="Times New Roman"/>
                <a:cs typeface="Times New Roman"/>
              </a:rPr>
              <a:t>m</a:t>
            </a:r>
            <a:r>
              <a:rPr sz="1050" spc="-5" dirty="0">
                <a:latin typeface="Times New Roman"/>
                <a:cs typeface="Times New Roman"/>
              </a:rPr>
              <a:t>e</a:t>
            </a:r>
            <a:r>
              <a:rPr sz="1050" dirty="0">
                <a:latin typeface="Times New Roman"/>
                <a:cs typeface="Times New Roman"/>
              </a:rPr>
              <a:t>nt</a:t>
            </a:r>
            <a:r>
              <a:rPr sz="1050" spc="-55" dirty="0">
                <a:latin typeface="Times New Roman"/>
                <a:cs typeface="Times New Roman"/>
              </a:rPr>
              <a:t> </a:t>
            </a:r>
            <a:r>
              <a:rPr sz="1050" dirty="0">
                <a:latin typeface="Times New Roman"/>
                <a:cs typeface="Times New Roman"/>
              </a:rPr>
              <a:t>und</a:t>
            </a:r>
            <a:r>
              <a:rPr sz="1050" spc="-5" dirty="0">
                <a:latin typeface="Times New Roman"/>
                <a:cs typeface="Times New Roman"/>
              </a:rPr>
              <a:t>e</a:t>
            </a:r>
            <a:r>
              <a:rPr sz="1050" dirty="0">
                <a:latin typeface="Times New Roman"/>
                <a:cs typeface="Times New Roman"/>
              </a:rPr>
              <a:t>r</a:t>
            </a:r>
            <a:r>
              <a:rPr sz="1050" spc="-50" dirty="0">
                <a:latin typeface="Times New Roman"/>
                <a:cs typeface="Times New Roman"/>
              </a:rPr>
              <a:t> </a:t>
            </a:r>
            <a:r>
              <a:rPr sz="1050" spc="-5" dirty="0">
                <a:latin typeface="Times New Roman"/>
                <a:cs typeface="Times New Roman"/>
              </a:rPr>
              <a:t>fe</a:t>
            </a:r>
            <a:r>
              <a:rPr sz="1050" dirty="0">
                <a:latin typeface="Times New Roman"/>
                <a:cs typeface="Times New Roman"/>
              </a:rPr>
              <a:t>d</a:t>
            </a:r>
            <a:r>
              <a:rPr sz="1050" spc="-5" dirty="0">
                <a:latin typeface="Times New Roman"/>
                <a:cs typeface="Times New Roman"/>
              </a:rPr>
              <a:t>era</a:t>
            </a:r>
            <a:r>
              <a:rPr sz="1050" dirty="0">
                <a:latin typeface="Times New Roman"/>
                <a:cs typeface="Times New Roman"/>
              </a:rPr>
              <a:t>l</a:t>
            </a:r>
            <a:r>
              <a:rPr sz="1050" spc="-40" dirty="0">
                <a:latin typeface="Times New Roman"/>
                <a:cs typeface="Times New Roman"/>
              </a:rPr>
              <a:t> </a:t>
            </a:r>
            <a:r>
              <a:rPr sz="1050" spc="-10" dirty="0">
                <a:latin typeface="Times New Roman"/>
                <a:cs typeface="Times New Roman"/>
              </a:rPr>
              <a:t>l</a:t>
            </a:r>
            <a:r>
              <a:rPr sz="1050" spc="-5" dirty="0">
                <a:latin typeface="Times New Roman"/>
                <a:cs typeface="Times New Roman"/>
              </a:rPr>
              <a:t>a</a:t>
            </a:r>
            <a:r>
              <a:rPr sz="1050" dirty="0">
                <a:latin typeface="Times New Roman"/>
                <a:cs typeface="Times New Roman"/>
              </a:rPr>
              <a:t>w</a:t>
            </a:r>
            <a:r>
              <a:rPr sz="1050" spc="-45" dirty="0">
                <a:latin typeface="Times New Roman"/>
                <a:cs typeface="Times New Roman"/>
              </a:rPr>
              <a:t> </a:t>
            </a:r>
            <a:r>
              <a:rPr sz="1050" spc="-20" dirty="0">
                <a:latin typeface="Times New Roman"/>
                <a:cs typeface="Times New Roman"/>
              </a:rPr>
              <a:t>m</a:t>
            </a:r>
            <a:r>
              <a:rPr sz="1050" spc="-5" dirty="0">
                <a:latin typeface="Times New Roman"/>
                <a:cs typeface="Times New Roman"/>
              </a:rPr>
              <a:t>a</a:t>
            </a:r>
            <a:r>
              <a:rPr sz="1050" dirty="0">
                <a:latin typeface="Times New Roman"/>
                <a:cs typeface="Times New Roman"/>
              </a:rPr>
              <a:t>y</a:t>
            </a:r>
            <a:r>
              <a:rPr sz="1050" spc="-60" dirty="0">
                <a:latin typeface="Times New Roman"/>
                <a:cs typeface="Times New Roman"/>
              </a:rPr>
              <a:t> </a:t>
            </a:r>
            <a:r>
              <a:rPr sz="1050" dirty="0">
                <a:latin typeface="Times New Roman"/>
                <a:cs typeface="Times New Roman"/>
              </a:rPr>
              <a:t>on</a:t>
            </a:r>
            <a:r>
              <a:rPr sz="1050" spc="0" dirty="0">
                <a:latin typeface="Times New Roman"/>
                <a:cs typeface="Times New Roman"/>
              </a:rPr>
              <a:t>l</a:t>
            </a:r>
            <a:r>
              <a:rPr sz="1050" dirty="0">
                <a:latin typeface="Times New Roman"/>
                <a:cs typeface="Times New Roman"/>
              </a:rPr>
              <a:t>y</a:t>
            </a:r>
            <a:r>
              <a:rPr sz="1050" spc="-60" dirty="0">
                <a:latin typeface="Times New Roman"/>
                <a:cs typeface="Times New Roman"/>
              </a:rPr>
              <a:t> </a:t>
            </a:r>
            <a:r>
              <a:rPr sz="1050" dirty="0">
                <a:latin typeface="Times New Roman"/>
                <a:cs typeface="Times New Roman"/>
              </a:rPr>
              <a:t>o</a:t>
            </a:r>
            <a:r>
              <a:rPr sz="1050" spc="-5" dirty="0">
                <a:latin typeface="Times New Roman"/>
                <a:cs typeface="Times New Roman"/>
              </a:rPr>
              <a:t>cc</a:t>
            </a:r>
            <a:r>
              <a:rPr sz="1050" dirty="0">
                <a:latin typeface="Times New Roman"/>
                <a:cs typeface="Times New Roman"/>
              </a:rPr>
              <a:t>ur</a:t>
            </a:r>
            <a:r>
              <a:rPr sz="1050" spc="-40" dirty="0">
                <a:latin typeface="Times New Roman"/>
                <a:cs typeface="Times New Roman"/>
              </a:rPr>
              <a:t> </a:t>
            </a:r>
            <a:r>
              <a:rPr sz="1050" spc="-5" dirty="0">
                <a:latin typeface="Times New Roman"/>
                <a:cs typeface="Times New Roman"/>
              </a:rPr>
              <a:t>af</a:t>
            </a:r>
            <a:r>
              <a:rPr sz="1050" spc="-10" dirty="0">
                <a:latin typeface="Times New Roman"/>
                <a:cs typeface="Times New Roman"/>
              </a:rPr>
              <a:t>t</a:t>
            </a:r>
            <a:r>
              <a:rPr sz="1050" spc="-5" dirty="0">
                <a:latin typeface="Times New Roman"/>
                <a:cs typeface="Times New Roman"/>
              </a:rPr>
              <a:t>e</a:t>
            </a:r>
            <a:r>
              <a:rPr sz="1050" dirty="0">
                <a:latin typeface="Times New Roman"/>
                <a:cs typeface="Times New Roman"/>
              </a:rPr>
              <a:t>r</a:t>
            </a:r>
            <a:r>
              <a:rPr sz="1050" spc="-40" dirty="0">
                <a:latin typeface="Times New Roman"/>
                <a:cs typeface="Times New Roman"/>
              </a:rPr>
              <a:t> </a:t>
            </a:r>
            <a:r>
              <a:rPr sz="1050" dirty="0">
                <a:latin typeface="Times New Roman"/>
                <a:cs typeface="Times New Roman"/>
              </a:rPr>
              <a:t>a</a:t>
            </a:r>
            <a:r>
              <a:rPr sz="1050" spc="-40" dirty="0">
                <a:latin typeface="Times New Roman"/>
                <a:cs typeface="Times New Roman"/>
              </a:rPr>
              <a:t> </a:t>
            </a:r>
            <a:r>
              <a:rPr sz="1050" spc="-30" dirty="0">
                <a:latin typeface="Times New Roman"/>
                <a:cs typeface="Times New Roman"/>
              </a:rPr>
              <a:t>m</a:t>
            </a:r>
            <a:r>
              <a:rPr sz="1050" spc="-15" dirty="0">
                <a:latin typeface="Times New Roman"/>
                <a:cs typeface="Times New Roman"/>
              </a:rPr>
              <a:t>an</a:t>
            </a:r>
            <a:r>
              <a:rPr sz="1050" spc="-20" dirty="0">
                <a:latin typeface="Times New Roman"/>
                <a:cs typeface="Times New Roman"/>
              </a:rPr>
              <a:t>i</a:t>
            </a:r>
            <a:r>
              <a:rPr sz="1050" spc="-30" dirty="0">
                <a:latin typeface="Times New Roman"/>
                <a:cs typeface="Times New Roman"/>
              </a:rPr>
              <a:t>f</a:t>
            </a:r>
            <a:r>
              <a:rPr sz="1050" spc="-15" dirty="0">
                <a:latin typeface="Times New Roman"/>
                <a:cs typeface="Times New Roman"/>
              </a:rPr>
              <a:t>es</a:t>
            </a:r>
            <a:r>
              <a:rPr sz="1050" spc="-20" dirty="0">
                <a:latin typeface="Times New Roman"/>
                <a:cs typeface="Times New Roman"/>
              </a:rPr>
              <a:t>t</a:t>
            </a:r>
            <a:r>
              <a:rPr sz="1050" spc="-15" dirty="0">
                <a:latin typeface="Times New Roman"/>
                <a:cs typeface="Times New Roman"/>
              </a:rPr>
              <a:t>a</a:t>
            </a:r>
            <a:r>
              <a:rPr sz="1050" spc="-20" dirty="0">
                <a:latin typeface="Times New Roman"/>
                <a:cs typeface="Times New Roman"/>
              </a:rPr>
              <a:t>t</a:t>
            </a:r>
            <a:r>
              <a:rPr sz="1050" spc="-30" dirty="0">
                <a:latin typeface="Times New Roman"/>
                <a:cs typeface="Times New Roman"/>
              </a:rPr>
              <a:t>i</a:t>
            </a:r>
            <a:r>
              <a:rPr sz="1050" spc="-15" dirty="0">
                <a:latin typeface="Times New Roman"/>
                <a:cs typeface="Times New Roman"/>
              </a:rPr>
              <a:t>o</a:t>
            </a:r>
            <a:r>
              <a:rPr sz="1050" dirty="0">
                <a:latin typeface="Times New Roman"/>
                <a:cs typeface="Times New Roman"/>
              </a:rPr>
              <a:t>n</a:t>
            </a:r>
            <a:r>
              <a:rPr sz="1050" spc="-85" dirty="0">
                <a:latin typeface="Times New Roman"/>
                <a:cs typeface="Times New Roman"/>
              </a:rPr>
              <a:t> </a:t>
            </a:r>
            <a:r>
              <a:rPr sz="1050" spc="-25" dirty="0">
                <a:latin typeface="Times New Roman"/>
                <a:cs typeface="Times New Roman"/>
              </a:rPr>
              <a:t>de</a:t>
            </a:r>
            <a:r>
              <a:rPr sz="1050" spc="-30" dirty="0">
                <a:latin typeface="Times New Roman"/>
                <a:cs typeface="Times New Roman"/>
              </a:rPr>
              <a:t>t</a:t>
            </a:r>
            <a:r>
              <a:rPr sz="1050" spc="-15" dirty="0">
                <a:latin typeface="Times New Roman"/>
                <a:cs typeface="Times New Roman"/>
              </a:rPr>
              <a:t>e</a:t>
            </a:r>
            <a:r>
              <a:rPr sz="1050" spc="-20" dirty="0">
                <a:latin typeface="Times New Roman"/>
                <a:cs typeface="Times New Roman"/>
              </a:rPr>
              <a:t>r</a:t>
            </a:r>
            <a:r>
              <a:rPr sz="1050" spc="-30" dirty="0">
                <a:latin typeface="Times New Roman"/>
                <a:cs typeface="Times New Roman"/>
              </a:rPr>
              <a:t>mi</a:t>
            </a:r>
            <a:r>
              <a:rPr sz="1050" spc="-25" dirty="0">
                <a:latin typeface="Times New Roman"/>
                <a:cs typeface="Times New Roman"/>
              </a:rPr>
              <a:t>n</a:t>
            </a:r>
            <a:r>
              <a:rPr sz="1050" spc="-15" dirty="0">
                <a:latin typeface="Times New Roman"/>
                <a:cs typeface="Times New Roman"/>
              </a:rPr>
              <a:t>a</a:t>
            </a:r>
            <a:r>
              <a:rPr sz="1050" spc="-30" dirty="0">
                <a:latin typeface="Times New Roman"/>
                <a:cs typeface="Times New Roman"/>
              </a:rPr>
              <a:t>ti</a:t>
            </a:r>
            <a:r>
              <a:rPr sz="1050" spc="-25" dirty="0">
                <a:latin typeface="Times New Roman"/>
                <a:cs typeface="Times New Roman"/>
              </a:rPr>
              <a:t>o</a:t>
            </a:r>
            <a:r>
              <a:rPr sz="1050" dirty="0">
                <a:latin typeface="Times New Roman"/>
                <a:cs typeface="Times New Roman"/>
              </a:rPr>
              <a:t>n</a:t>
            </a:r>
            <a:r>
              <a:rPr sz="1050" spc="-70" dirty="0">
                <a:latin typeface="Times New Roman"/>
                <a:cs typeface="Times New Roman"/>
              </a:rPr>
              <a:t> </a:t>
            </a:r>
            <a:r>
              <a:rPr sz="1050" spc="-20" dirty="0">
                <a:latin typeface="Times New Roman"/>
                <a:cs typeface="Times New Roman"/>
              </a:rPr>
              <a:t>r</a:t>
            </a:r>
            <a:r>
              <a:rPr sz="1050" spc="-15" dirty="0">
                <a:latin typeface="Times New Roman"/>
                <a:cs typeface="Times New Roman"/>
              </a:rPr>
              <a:t>e</a:t>
            </a:r>
            <a:r>
              <a:rPr sz="1050" spc="-25" dirty="0">
                <a:latin typeface="Times New Roman"/>
                <a:cs typeface="Times New Roman"/>
              </a:rPr>
              <a:t>v</a:t>
            </a:r>
            <a:r>
              <a:rPr sz="1050" spc="-20" dirty="0">
                <a:latin typeface="Times New Roman"/>
                <a:cs typeface="Times New Roman"/>
              </a:rPr>
              <a:t>i</a:t>
            </a:r>
            <a:r>
              <a:rPr sz="1050" spc="-15" dirty="0">
                <a:latin typeface="Times New Roman"/>
                <a:cs typeface="Times New Roman"/>
              </a:rPr>
              <a:t>e</a:t>
            </a:r>
            <a:r>
              <a:rPr sz="1050" dirty="0">
                <a:latin typeface="Times New Roman"/>
                <a:cs typeface="Times New Roman"/>
              </a:rPr>
              <a:t>w</a:t>
            </a:r>
            <a:r>
              <a:rPr sz="1050" spc="-65" dirty="0">
                <a:latin typeface="Times New Roman"/>
                <a:cs typeface="Times New Roman"/>
              </a:rPr>
              <a:t> </a:t>
            </a:r>
            <a:r>
              <a:rPr sz="1050" dirty="0">
                <a:latin typeface="Times New Roman"/>
                <a:cs typeface="Times New Roman"/>
              </a:rPr>
              <a:t>h</a:t>
            </a:r>
            <a:r>
              <a:rPr sz="1050" spc="-5" dirty="0">
                <a:latin typeface="Times New Roman"/>
                <a:cs typeface="Times New Roman"/>
              </a:rPr>
              <a:t>a</a:t>
            </a:r>
            <a:r>
              <a:rPr sz="1050" dirty="0">
                <a:latin typeface="Times New Roman"/>
                <a:cs typeface="Times New Roman"/>
              </a:rPr>
              <a:t>s</a:t>
            </a:r>
            <a:r>
              <a:rPr sz="1050" spc="-50" dirty="0">
                <a:latin typeface="Times New Roman"/>
                <a:cs typeface="Times New Roman"/>
              </a:rPr>
              <a:t> </a:t>
            </a:r>
            <a:r>
              <a:rPr sz="1050" spc="-15" dirty="0">
                <a:latin typeface="Times New Roman"/>
                <a:cs typeface="Times New Roman"/>
              </a:rPr>
              <a:t>be</a:t>
            </a:r>
            <a:r>
              <a:rPr sz="1050" spc="-25" dirty="0">
                <a:latin typeface="Times New Roman"/>
                <a:cs typeface="Times New Roman"/>
              </a:rPr>
              <a:t>e</a:t>
            </a:r>
            <a:r>
              <a:rPr sz="1050" dirty="0">
                <a:latin typeface="Times New Roman"/>
                <a:cs typeface="Times New Roman"/>
              </a:rPr>
              <a:t>n	</a:t>
            </a:r>
            <a:r>
              <a:rPr sz="1050" spc="-25" dirty="0">
                <a:latin typeface="Times New Roman"/>
                <a:cs typeface="Times New Roman"/>
              </a:rPr>
              <a:t>c</a:t>
            </a:r>
            <a:r>
              <a:rPr sz="1050" spc="-15" dirty="0">
                <a:latin typeface="Times New Roman"/>
                <a:cs typeface="Times New Roman"/>
              </a:rPr>
              <a:t>o</a:t>
            </a:r>
            <a:r>
              <a:rPr sz="1050" spc="-25" dirty="0">
                <a:latin typeface="Times New Roman"/>
                <a:cs typeface="Times New Roman"/>
              </a:rPr>
              <a:t>n</a:t>
            </a:r>
            <a:r>
              <a:rPr sz="1050" spc="-15" dirty="0">
                <a:latin typeface="Times New Roman"/>
                <a:cs typeface="Times New Roman"/>
              </a:rPr>
              <a:t>d</a:t>
            </a:r>
            <a:r>
              <a:rPr sz="1050" spc="-25" dirty="0">
                <a:latin typeface="Times New Roman"/>
                <a:cs typeface="Times New Roman"/>
              </a:rPr>
              <a:t>u</a:t>
            </a:r>
            <a:r>
              <a:rPr sz="1050" spc="-15" dirty="0">
                <a:latin typeface="Times New Roman"/>
                <a:cs typeface="Times New Roman"/>
              </a:rPr>
              <a:t>c</a:t>
            </a:r>
            <a:r>
              <a:rPr sz="1050" spc="-20" dirty="0">
                <a:latin typeface="Times New Roman"/>
                <a:cs typeface="Times New Roman"/>
              </a:rPr>
              <a:t>t</a:t>
            </a:r>
            <a:r>
              <a:rPr sz="1050" spc="-15" dirty="0">
                <a:latin typeface="Times New Roman"/>
                <a:cs typeface="Times New Roman"/>
              </a:rPr>
              <a:t>e</a:t>
            </a:r>
            <a:r>
              <a:rPr sz="1050" dirty="0">
                <a:latin typeface="Times New Roman"/>
                <a:cs typeface="Times New Roman"/>
              </a:rPr>
              <a:t>d</a:t>
            </a:r>
            <a:endParaRPr sz="1050">
              <a:latin typeface="Times New Roman"/>
              <a:cs typeface="Times New Roman"/>
            </a:endParaRPr>
          </a:p>
          <a:p>
            <a:pPr marL="100965">
              <a:lnSpc>
                <a:spcPts val="1160"/>
              </a:lnSpc>
            </a:pPr>
            <a:r>
              <a:rPr sz="1050" spc="0" dirty="0">
                <a:latin typeface="Times New Roman"/>
                <a:cs typeface="Times New Roman"/>
              </a:rPr>
              <a:t>by </a:t>
            </a:r>
            <a:r>
              <a:rPr sz="1050" spc="-5" dirty="0">
                <a:latin typeface="Times New Roman"/>
                <a:cs typeface="Times New Roman"/>
              </a:rPr>
              <a:t>the student’s </a:t>
            </a:r>
            <a:r>
              <a:rPr sz="1050" dirty="0">
                <a:latin typeface="Times New Roman"/>
                <a:cs typeface="Times New Roman"/>
              </a:rPr>
              <a:t>ARD</a:t>
            </a:r>
            <a:r>
              <a:rPr sz="1050" spc="130" dirty="0">
                <a:latin typeface="Times New Roman"/>
                <a:cs typeface="Times New Roman"/>
              </a:rPr>
              <a:t> </a:t>
            </a:r>
            <a:r>
              <a:rPr sz="1050" spc="-25" dirty="0">
                <a:latin typeface="Times New Roman"/>
                <a:cs typeface="Times New Roman"/>
              </a:rPr>
              <a:t>committee.</a:t>
            </a:r>
            <a:endParaRPr sz="1050">
              <a:latin typeface="Times New Roman"/>
              <a:cs typeface="Times New Roman"/>
            </a:endParaRPr>
          </a:p>
          <a:p>
            <a:pPr marL="100965" marR="8255" indent="264795">
              <a:lnSpc>
                <a:spcPts val="1200"/>
              </a:lnSpc>
              <a:spcBef>
                <a:spcPts val="65"/>
              </a:spcBef>
            </a:pPr>
            <a:r>
              <a:rPr sz="1050" dirty="0">
                <a:latin typeface="Times New Roman"/>
                <a:cs typeface="Times New Roman"/>
              </a:rPr>
              <a:t>Before </a:t>
            </a:r>
            <a:r>
              <a:rPr sz="1050" spc="-15" dirty="0">
                <a:latin typeface="Times New Roman"/>
                <a:cs typeface="Times New Roman"/>
              </a:rPr>
              <a:t>being suspended </a:t>
            </a:r>
            <a:r>
              <a:rPr sz="1050" dirty="0">
                <a:latin typeface="Times New Roman"/>
                <a:cs typeface="Times New Roman"/>
              </a:rPr>
              <a:t>a </a:t>
            </a:r>
            <a:r>
              <a:rPr sz="1050" spc="-5" dirty="0">
                <a:latin typeface="Times New Roman"/>
                <a:cs typeface="Times New Roman"/>
              </a:rPr>
              <a:t>student </a:t>
            </a:r>
            <a:r>
              <a:rPr sz="1050" spc="-15" dirty="0">
                <a:latin typeface="Times New Roman"/>
                <a:cs typeface="Times New Roman"/>
              </a:rPr>
              <a:t>shall have </a:t>
            </a:r>
            <a:r>
              <a:rPr sz="1050" dirty="0">
                <a:latin typeface="Times New Roman"/>
                <a:cs typeface="Times New Roman"/>
              </a:rPr>
              <a:t>an </a:t>
            </a:r>
            <a:r>
              <a:rPr sz="1050" spc="-20" dirty="0">
                <a:latin typeface="Times New Roman"/>
                <a:cs typeface="Times New Roman"/>
              </a:rPr>
              <a:t>informal </a:t>
            </a:r>
            <a:r>
              <a:rPr sz="1050" spc="-5" dirty="0">
                <a:latin typeface="Times New Roman"/>
                <a:cs typeface="Times New Roman"/>
              </a:rPr>
              <a:t>conference </a:t>
            </a:r>
            <a:r>
              <a:rPr sz="1050" spc="-15" dirty="0">
                <a:latin typeface="Times New Roman"/>
                <a:cs typeface="Times New Roman"/>
              </a:rPr>
              <a:t>with </a:t>
            </a:r>
            <a:r>
              <a:rPr sz="1050" spc="-10" dirty="0">
                <a:latin typeface="Times New Roman"/>
                <a:cs typeface="Times New Roman"/>
              </a:rPr>
              <a:t>the </a:t>
            </a:r>
            <a:r>
              <a:rPr sz="1050" spc="-15" dirty="0">
                <a:latin typeface="Times New Roman"/>
                <a:cs typeface="Times New Roman"/>
              </a:rPr>
              <a:t>campus behavior </a:t>
            </a:r>
            <a:r>
              <a:rPr sz="1050" spc="-5" dirty="0">
                <a:latin typeface="Times New Roman"/>
                <a:cs typeface="Times New Roman"/>
              </a:rPr>
              <a:t>coordinator </a:t>
            </a:r>
            <a:r>
              <a:rPr sz="1050" dirty="0">
                <a:latin typeface="Times New Roman"/>
                <a:cs typeface="Times New Roman"/>
              </a:rPr>
              <a:t>or </a:t>
            </a:r>
            <a:r>
              <a:rPr sz="1050" spc="-20" dirty="0">
                <a:latin typeface="Times New Roman"/>
                <a:cs typeface="Times New Roman"/>
              </a:rPr>
              <a:t>appropriate  </a:t>
            </a:r>
            <a:r>
              <a:rPr sz="1050" spc="-5" dirty="0">
                <a:latin typeface="Times New Roman"/>
                <a:cs typeface="Times New Roman"/>
              </a:rPr>
              <a:t>administrator, </a:t>
            </a:r>
            <a:r>
              <a:rPr sz="1050" dirty="0">
                <a:latin typeface="Times New Roman"/>
                <a:cs typeface="Times New Roman"/>
              </a:rPr>
              <a:t>who </a:t>
            </a:r>
            <a:r>
              <a:rPr sz="1050" spc="-5" dirty="0">
                <a:latin typeface="Times New Roman"/>
                <a:cs typeface="Times New Roman"/>
              </a:rPr>
              <a:t>shall </a:t>
            </a:r>
            <a:r>
              <a:rPr sz="1050" spc="-15" dirty="0">
                <a:latin typeface="Times New Roman"/>
                <a:cs typeface="Times New Roman"/>
              </a:rPr>
              <a:t>advise </a:t>
            </a:r>
            <a:r>
              <a:rPr sz="1050" spc="-5" dirty="0">
                <a:latin typeface="Times New Roman"/>
                <a:cs typeface="Times New Roman"/>
              </a:rPr>
              <a:t>the student </a:t>
            </a:r>
            <a:r>
              <a:rPr sz="1050" dirty="0">
                <a:latin typeface="Times New Roman"/>
                <a:cs typeface="Times New Roman"/>
              </a:rPr>
              <a:t>of </a:t>
            </a:r>
            <a:r>
              <a:rPr sz="1050" spc="-5" dirty="0">
                <a:latin typeface="Times New Roman"/>
                <a:cs typeface="Times New Roman"/>
              </a:rPr>
              <a:t>the alleged </a:t>
            </a:r>
            <a:r>
              <a:rPr sz="1050" spc="-15" dirty="0">
                <a:latin typeface="Times New Roman"/>
                <a:cs typeface="Times New Roman"/>
              </a:rPr>
              <a:t>misconduct. </a:t>
            </a:r>
            <a:r>
              <a:rPr sz="1050" dirty="0">
                <a:latin typeface="Times New Roman"/>
                <a:cs typeface="Times New Roman"/>
              </a:rPr>
              <a:t>The </a:t>
            </a:r>
            <a:r>
              <a:rPr sz="1050" spc="-15" dirty="0">
                <a:latin typeface="Times New Roman"/>
                <a:cs typeface="Times New Roman"/>
              </a:rPr>
              <a:t>student </a:t>
            </a:r>
            <a:r>
              <a:rPr sz="1050" spc="-5" dirty="0">
                <a:latin typeface="Times New Roman"/>
                <a:cs typeface="Times New Roman"/>
              </a:rPr>
              <a:t>shall </a:t>
            </a:r>
            <a:r>
              <a:rPr sz="1050" dirty="0">
                <a:latin typeface="Times New Roman"/>
                <a:cs typeface="Times New Roman"/>
              </a:rPr>
              <a:t>be </a:t>
            </a:r>
            <a:r>
              <a:rPr sz="1050" spc="-55" dirty="0">
                <a:latin typeface="Times New Roman"/>
                <a:cs typeface="Times New Roman"/>
              </a:rPr>
              <a:t>have </a:t>
            </a:r>
            <a:r>
              <a:rPr sz="1050" spc="-5" dirty="0">
                <a:latin typeface="Times New Roman"/>
                <a:cs typeface="Times New Roman"/>
              </a:rPr>
              <a:t>the opportunity </a:t>
            </a:r>
            <a:r>
              <a:rPr sz="1050" dirty="0">
                <a:latin typeface="Times New Roman"/>
                <a:cs typeface="Times New Roman"/>
              </a:rPr>
              <a:t>to respond </a:t>
            </a:r>
            <a:r>
              <a:rPr sz="1050" spc="-5" dirty="0">
                <a:latin typeface="Times New Roman"/>
                <a:cs typeface="Times New Roman"/>
              </a:rPr>
              <a:t>to</a:t>
            </a:r>
            <a:r>
              <a:rPr sz="1050" spc="175" dirty="0">
                <a:latin typeface="Times New Roman"/>
                <a:cs typeface="Times New Roman"/>
              </a:rPr>
              <a:t> </a:t>
            </a:r>
            <a:r>
              <a:rPr sz="1050" spc="-5" dirty="0">
                <a:latin typeface="Times New Roman"/>
                <a:cs typeface="Times New Roman"/>
              </a:rPr>
              <a:t>the</a:t>
            </a:r>
            <a:endParaRPr sz="1050">
              <a:latin typeface="Times New Roman"/>
              <a:cs typeface="Times New Roman"/>
            </a:endParaRPr>
          </a:p>
        </p:txBody>
      </p:sp>
      <p:sp>
        <p:nvSpPr>
          <p:cNvPr id="8" name="object 8"/>
          <p:cNvSpPr txBox="1"/>
          <p:nvPr/>
        </p:nvSpPr>
        <p:spPr>
          <a:xfrm>
            <a:off x="2243327" y="6323076"/>
            <a:ext cx="890269" cy="154305"/>
          </a:xfrm>
          <a:prstGeom prst="rect">
            <a:avLst/>
          </a:prstGeom>
          <a:solidFill>
            <a:srgbClr val="FFFF00"/>
          </a:solidFill>
        </p:spPr>
        <p:txBody>
          <a:bodyPr vert="horz" wrap="square" lIns="0" tIns="0" rIns="0" bIns="0" rtlCol="0">
            <a:spAutoFit/>
          </a:bodyPr>
          <a:lstStyle/>
          <a:p>
            <a:pPr>
              <a:lnSpc>
                <a:spcPts val="1160"/>
              </a:lnSpc>
            </a:pPr>
            <a:r>
              <a:rPr sz="1050" spc="-20" dirty="0">
                <a:latin typeface="Times New Roman"/>
                <a:cs typeface="Times New Roman"/>
              </a:rPr>
              <a:t>makes </a:t>
            </a:r>
            <a:r>
              <a:rPr sz="1050" dirty="0">
                <a:latin typeface="Times New Roman"/>
                <a:cs typeface="Times New Roman"/>
              </a:rPr>
              <a:t>a</a:t>
            </a:r>
            <a:r>
              <a:rPr sz="1050" spc="-135" dirty="0">
                <a:latin typeface="Times New Roman"/>
                <a:cs typeface="Times New Roman"/>
              </a:rPr>
              <a:t> </a:t>
            </a:r>
            <a:r>
              <a:rPr sz="1050" spc="-5" dirty="0">
                <a:latin typeface="Times New Roman"/>
                <a:cs typeface="Times New Roman"/>
              </a:rPr>
              <a:t>decision</a:t>
            </a:r>
            <a:endParaRPr sz="1050">
              <a:latin typeface="Times New Roman"/>
              <a:cs typeface="Times New Roman"/>
            </a:endParaRPr>
          </a:p>
        </p:txBody>
      </p:sp>
      <p:sp>
        <p:nvSpPr>
          <p:cNvPr id="9" name="object 9"/>
          <p:cNvSpPr txBox="1"/>
          <p:nvPr/>
        </p:nvSpPr>
        <p:spPr>
          <a:xfrm>
            <a:off x="405384" y="6296659"/>
            <a:ext cx="2774315" cy="186690"/>
          </a:xfrm>
          <a:prstGeom prst="rect">
            <a:avLst/>
          </a:prstGeom>
          <a:solidFill>
            <a:srgbClr val="FFFF00"/>
          </a:solidFill>
        </p:spPr>
        <p:txBody>
          <a:bodyPr vert="horz" wrap="square" lIns="0" tIns="13335" rIns="0" bIns="0" rtlCol="0">
            <a:spAutoFit/>
          </a:bodyPr>
          <a:lstStyle/>
          <a:p>
            <a:pPr>
              <a:lnSpc>
                <a:spcPct val="100000"/>
              </a:lnSpc>
              <a:spcBef>
                <a:spcPts val="105"/>
              </a:spcBef>
              <a:tabLst>
                <a:tab pos="2727325" algn="l"/>
              </a:tabLst>
            </a:pPr>
            <a:r>
              <a:rPr sz="1050" spc="-5" dirty="0">
                <a:latin typeface="Times New Roman"/>
                <a:cs typeface="Times New Roman"/>
              </a:rPr>
              <a:t>a</a:t>
            </a:r>
            <a:r>
              <a:rPr sz="1050" spc="-10" dirty="0">
                <a:latin typeface="Times New Roman"/>
                <a:cs typeface="Times New Roman"/>
              </a:rPr>
              <a:t>ll</a:t>
            </a:r>
            <a:r>
              <a:rPr sz="1050" spc="-5" dirty="0">
                <a:latin typeface="Times New Roman"/>
                <a:cs typeface="Times New Roman"/>
              </a:rPr>
              <a:t>e</a:t>
            </a:r>
            <a:r>
              <a:rPr sz="1050" dirty="0">
                <a:latin typeface="Times New Roman"/>
                <a:cs typeface="Times New Roman"/>
              </a:rPr>
              <a:t>g</a:t>
            </a:r>
            <a:r>
              <a:rPr sz="1050" spc="-5" dirty="0">
                <a:latin typeface="Times New Roman"/>
                <a:cs typeface="Times New Roman"/>
              </a:rPr>
              <a:t>a</a:t>
            </a:r>
            <a:r>
              <a:rPr sz="1050" spc="-10" dirty="0">
                <a:latin typeface="Times New Roman"/>
                <a:cs typeface="Times New Roman"/>
              </a:rPr>
              <a:t>ti</a:t>
            </a:r>
            <a:r>
              <a:rPr sz="1050" dirty="0">
                <a:latin typeface="Times New Roman"/>
                <a:cs typeface="Times New Roman"/>
              </a:rPr>
              <a:t>on b</a:t>
            </a:r>
            <a:r>
              <a:rPr sz="1050" spc="-5" dirty="0">
                <a:latin typeface="Times New Roman"/>
                <a:cs typeface="Times New Roman"/>
              </a:rPr>
              <a:t>ef</a:t>
            </a:r>
            <a:r>
              <a:rPr sz="1050" dirty="0">
                <a:latin typeface="Times New Roman"/>
                <a:cs typeface="Times New Roman"/>
              </a:rPr>
              <a:t>o</a:t>
            </a:r>
            <a:r>
              <a:rPr sz="1050" spc="-5" dirty="0">
                <a:latin typeface="Times New Roman"/>
                <a:cs typeface="Times New Roman"/>
              </a:rPr>
              <a:t>r</a:t>
            </a:r>
            <a:r>
              <a:rPr sz="1050" dirty="0">
                <a:latin typeface="Times New Roman"/>
                <a:cs typeface="Times New Roman"/>
              </a:rPr>
              <a:t>e </a:t>
            </a:r>
            <a:r>
              <a:rPr sz="1050" spc="-10" dirty="0">
                <a:latin typeface="Times New Roman"/>
                <a:cs typeface="Times New Roman"/>
              </a:rPr>
              <a:t>t</a:t>
            </a:r>
            <a:r>
              <a:rPr sz="1050" dirty="0">
                <a:latin typeface="Times New Roman"/>
                <a:cs typeface="Times New Roman"/>
              </a:rPr>
              <a:t>he </a:t>
            </a:r>
            <a:r>
              <a:rPr sz="1050" spc="-25" dirty="0">
                <a:latin typeface="Times New Roman"/>
                <a:cs typeface="Times New Roman"/>
              </a:rPr>
              <a:t>ad</a:t>
            </a:r>
            <a:r>
              <a:rPr sz="1050" spc="-45" dirty="0">
                <a:latin typeface="Times New Roman"/>
                <a:cs typeface="Times New Roman"/>
              </a:rPr>
              <a:t>m</a:t>
            </a:r>
            <a:r>
              <a:rPr sz="1050" spc="-30" dirty="0">
                <a:latin typeface="Times New Roman"/>
                <a:cs typeface="Times New Roman"/>
              </a:rPr>
              <a:t>i</a:t>
            </a:r>
            <a:r>
              <a:rPr sz="1050" spc="-15" dirty="0">
                <a:latin typeface="Times New Roman"/>
                <a:cs typeface="Times New Roman"/>
              </a:rPr>
              <a:t>n</a:t>
            </a:r>
            <a:r>
              <a:rPr sz="1050" spc="-30" dirty="0">
                <a:latin typeface="Times New Roman"/>
                <a:cs typeface="Times New Roman"/>
              </a:rPr>
              <a:t>i</a:t>
            </a:r>
            <a:r>
              <a:rPr sz="1050" spc="-15" dirty="0">
                <a:latin typeface="Times New Roman"/>
                <a:cs typeface="Times New Roman"/>
              </a:rPr>
              <a:t>s</a:t>
            </a:r>
            <a:r>
              <a:rPr sz="1050" spc="-30" dirty="0">
                <a:latin typeface="Times New Roman"/>
                <a:cs typeface="Times New Roman"/>
              </a:rPr>
              <a:t>tr</a:t>
            </a:r>
            <a:r>
              <a:rPr sz="1050" spc="-15" dirty="0">
                <a:latin typeface="Times New Roman"/>
                <a:cs typeface="Times New Roman"/>
              </a:rPr>
              <a:t>a</a:t>
            </a:r>
            <a:r>
              <a:rPr sz="1050" spc="-30" dirty="0">
                <a:latin typeface="Times New Roman"/>
                <a:cs typeface="Times New Roman"/>
              </a:rPr>
              <a:t>t</a:t>
            </a:r>
            <a:r>
              <a:rPr sz="1050" spc="-15" dirty="0">
                <a:latin typeface="Times New Roman"/>
                <a:cs typeface="Times New Roman"/>
              </a:rPr>
              <a:t>o</a:t>
            </a:r>
            <a:r>
              <a:rPr sz="1050" dirty="0">
                <a:latin typeface="Times New Roman"/>
                <a:cs typeface="Times New Roman"/>
              </a:rPr>
              <a:t>r	.</a:t>
            </a:r>
            <a:endParaRPr sz="1050">
              <a:latin typeface="Times New Roman"/>
              <a:cs typeface="Times New Roman"/>
            </a:endParaRPr>
          </a:p>
        </p:txBody>
      </p:sp>
      <p:sp>
        <p:nvSpPr>
          <p:cNvPr id="10" name="object 10"/>
          <p:cNvSpPr/>
          <p:nvPr/>
        </p:nvSpPr>
        <p:spPr>
          <a:xfrm>
            <a:off x="6089903" y="6477000"/>
            <a:ext cx="104139" cy="152400"/>
          </a:xfrm>
          <a:custGeom>
            <a:avLst/>
            <a:gdLst/>
            <a:ahLst/>
            <a:cxnLst/>
            <a:rect l="l" t="t" r="r" b="b"/>
            <a:pathLst>
              <a:path w="104139" h="152400">
                <a:moveTo>
                  <a:pt x="0" y="152400"/>
                </a:moveTo>
                <a:lnTo>
                  <a:pt x="103632" y="152400"/>
                </a:lnTo>
                <a:lnTo>
                  <a:pt x="103632" y="0"/>
                </a:lnTo>
                <a:lnTo>
                  <a:pt x="0" y="0"/>
                </a:lnTo>
                <a:lnTo>
                  <a:pt x="0" y="152400"/>
                </a:lnTo>
                <a:close/>
              </a:path>
            </a:pathLst>
          </a:custGeom>
          <a:solidFill>
            <a:srgbClr val="FFFF00"/>
          </a:solidFill>
        </p:spPr>
        <p:txBody>
          <a:bodyPr wrap="square" lIns="0" tIns="0" rIns="0" bIns="0" rtlCol="0"/>
          <a:lstStyle/>
          <a:p>
            <a:endParaRPr/>
          </a:p>
        </p:txBody>
      </p:sp>
      <p:sp>
        <p:nvSpPr>
          <p:cNvPr id="11" name="object 11"/>
          <p:cNvSpPr txBox="1"/>
          <p:nvPr/>
        </p:nvSpPr>
        <p:spPr>
          <a:xfrm>
            <a:off x="394159" y="6450584"/>
            <a:ext cx="7051675" cy="1311065"/>
          </a:xfrm>
          <a:prstGeom prst="rect">
            <a:avLst/>
          </a:prstGeom>
        </p:spPr>
        <p:txBody>
          <a:bodyPr vert="horz" wrap="square" lIns="0" tIns="24765" rIns="0" bIns="0" rtlCol="0">
            <a:spAutoFit/>
          </a:bodyPr>
          <a:lstStyle/>
          <a:p>
            <a:pPr marL="12700" marR="149225" indent="234315">
              <a:lnSpc>
                <a:spcPts val="1200"/>
              </a:lnSpc>
              <a:spcBef>
                <a:spcPts val="195"/>
              </a:spcBef>
            </a:pPr>
            <a:r>
              <a:rPr sz="1050" dirty="0">
                <a:latin typeface="Times New Roman"/>
                <a:cs typeface="Times New Roman"/>
              </a:rPr>
              <a:t>The </a:t>
            </a:r>
            <a:r>
              <a:rPr sz="1050" spc="-5" dirty="0">
                <a:latin typeface="Times New Roman"/>
                <a:cs typeface="Times New Roman"/>
              </a:rPr>
              <a:t>campus behavior coordinator shall determine the </a:t>
            </a:r>
            <a:r>
              <a:rPr sz="1050" spc="-15" dirty="0">
                <a:latin typeface="Times New Roman"/>
                <a:cs typeface="Times New Roman"/>
              </a:rPr>
              <a:t>number </a:t>
            </a:r>
            <a:r>
              <a:rPr sz="1050" dirty="0">
                <a:latin typeface="Times New Roman"/>
                <a:cs typeface="Times New Roman"/>
              </a:rPr>
              <a:t>of </a:t>
            </a:r>
            <a:r>
              <a:rPr sz="1050" spc="-15" dirty="0">
                <a:latin typeface="Times New Roman"/>
                <a:cs typeface="Times New Roman"/>
              </a:rPr>
              <a:t>days </a:t>
            </a:r>
            <a:r>
              <a:rPr sz="1050" dirty="0">
                <a:latin typeface="Times New Roman"/>
                <a:cs typeface="Times New Roman"/>
              </a:rPr>
              <a:t>of a </a:t>
            </a:r>
            <a:r>
              <a:rPr sz="1050" spc="-5" dirty="0">
                <a:latin typeface="Times New Roman"/>
                <a:cs typeface="Times New Roman"/>
              </a:rPr>
              <a:t>student’s suspension, </a:t>
            </a:r>
            <a:r>
              <a:rPr sz="1050" dirty="0">
                <a:latin typeface="Times New Roman"/>
                <a:cs typeface="Times New Roman"/>
              </a:rPr>
              <a:t>not </a:t>
            </a:r>
            <a:r>
              <a:rPr sz="1050" spc="-5" dirty="0">
                <a:latin typeface="Times New Roman"/>
                <a:cs typeface="Times New Roman"/>
              </a:rPr>
              <a:t>to exceed three </a:t>
            </a:r>
            <a:r>
              <a:rPr sz="1050" spc="-20" dirty="0">
                <a:latin typeface="Times New Roman"/>
                <a:cs typeface="Times New Roman"/>
              </a:rPr>
              <a:t>school  </a:t>
            </a:r>
            <a:r>
              <a:rPr sz="1050" spc="-15" dirty="0">
                <a:latin typeface="Times New Roman"/>
                <a:cs typeface="Times New Roman"/>
              </a:rPr>
              <a:t>days.</a:t>
            </a:r>
            <a:endParaRPr sz="1050" dirty="0">
              <a:latin typeface="Times New Roman"/>
              <a:cs typeface="Times New Roman"/>
            </a:endParaRPr>
          </a:p>
          <a:p>
            <a:pPr marL="12700" indent="233045">
              <a:lnSpc>
                <a:spcPts val="1170"/>
              </a:lnSpc>
            </a:pPr>
            <a:r>
              <a:rPr sz="1050" dirty="0">
                <a:latin typeface="Times New Roman"/>
                <a:cs typeface="Times New Roman"/>
              </a:rPr>
              <a:t>A </a:t>
            </a:r>
            <a:r>
              <a:rPr sz="1050" spc="-5" dirty="0">
                <a:latin typeface="Times New Roman"/>
                <a:cs typeface="Times New Roman"/>
              </a:rPr>
              <a:t>student suspended </a:t>
            </a:r>
            <a:r>
              <a:rPr sz="1050" dirty="0">
                <a:latin typeface="Times New Roman"/>
                <a:cs typeface="Times New Roman"/>
              </a:rPr>
              <a:t>out of school </a:t>
            </a:r>
            <a:r>
              <a:rPr sz="1050" spc="-10" dirty="0">
                <a:latin typeface="Times New Roman"/>
                <a:cs typeface="Times New Roman"/>
              </a:rPr>
              <a:t>will </a:t>
            </a:r>
            <a:r>
              <a:rPr sz="1050" dirty="0">
                <a:latin typeface="Times New Roman"/>
                <a:cs typeface="Times New Roman"/>
              </a:rPr>
              <a:t>be </a:t>
            </a:r>
            <a:r>
              <a:rPr sz="1050" spc="-5" dirty="0">
                <a:latin typeface="Times New Roman"/>
                <a:cs typeface="Times New Roman"/>
              </a:rPr>
              <a:t>marked absent </a:t>
            </a:r>
            <a:r>
              <a:rPr sz="1050" dirty="0">
                <a:latin typeface="Times New Roman"/>
                <a:cs typeface="Times New Roman"/>
              </a:rPr>
              <a:t>(OSS) and </a:t>
            </a:r>
            <a:r>
              <a:rPr sz="1050" spc="-5" dirty="0">
                <a:latin typeface="Times New Roman"/>
                <a:cs typeface="Times New Roman"/>
              </a:rPr>
              <a:t>that absence is excused </a:t>
            </a:r>
            <a:r>
              <a:rPr sz="1050" dirty="0">
                <a:latin typeface="Times New Roman"/>
                <a:cs typeface="Times New Roman"/>
              </a:rPr>
              <a:t>for </a:t>
            </a:r>
            <a:r>
              <a:rPr sz="1050" spc="-5" dirty="0">
                <a:latin typeface="Times New Roman"/>
                <a:cs typeface="Times New Roman"/>
              </a:rPr>
              <a:t>“NC” purposes, if</a:t>
            </a:r>
            <a:r>
              <a:rPr sz="1050" spc="15" dirty="0">
                <a:latin typeface="Times New Roman"/>
                <a:cs typeface="Times New Roman"/>
              </a:rPr>
              <a:t> </a:t>
            </a:r>
            <a:r>
              <a:rPr sz="1050" spc="-10" dirty="0">
                <a:latin typeface="Times New Roman"/>
                <a:cs typeface="Times New Roman"/>
              </a:rPr>
              <a:t>the</a:t>
            </a:r>
            <a:endParaRPr sz="1050" dirty="0">
              <a:latin typeface="Times New Roman"/>
              <a:cs typeface="Times New Roman"/>
            </a:endParaRPr>
          </a:p>
          <a:p>
            <a:pPr marL="12700" marR="5080" algn="just">
              <a:lnSpc>
                <a:spcPct val="95700"/>
              </a:lnSpc>
              <a:spcBef>
                <a:spcPts val="30"/>
              </a:spcBef>
            </a:pPr>
            <a:r>
              <a:rPr sz="1050" spc="-5" dirty="0">
                <a:latin typeface="Times New Roman"/>
                <a:cs typeface="Times New Roman"/>
              </a:rPr>
              <a:t>student satisfactorily completes the assignments </a:t>
            </a:r>
            <a:r>
              <a:rPr sz="1050" dirty="0">
                <a:latin typeface="Times New Roman"/>
                <a:cs typeface="Times New Roman"/>
              </a:rPr>
              <a:t>for </a:t>
            </a:r>
            <a:r>
              <a:rPr sz="1050" spc="-5" dirty="0">
                <a:latin typeface="Times New Roman"/>
                <a:cs typeface="Times New Roman"/>
              </a:rPr>
              <a:t>the period </a:t>
            </a:r>
            <a:r>
              <a:rPr sz="1050" dirty="0">
                <a:latin typeface="Times New Roman"/>
                <a:cs typeface="Times New Roman"/>
              </a:rPr>
              <a:t>of </a:t>
            </a:r>
            <a:r>
              <a:rPr sz="1050" spc="-5" dirty="0">
                <a:latin typeface="Times New Roman"/>
                <a:cs typeface="Times New Roman"/>
              </a:rPr>
              <a:t>suspension within the number </a:t>
            </a:r>
            <a:r>
              <a:rPr sz="1050" dirty="0">
                <a:latin typeface="Times New Roman"/>
                <a:cs typeface="Times New Roman"/>
              </a:rPr>
              <a:t>of school days equal </a:t>
            </a:r>
            <a:r>
              <a:rPr sz="1050" spc="-5" dirty="0">
                <a:latin typeface="Times New Roman"/>
                <a:cs typeface="Times New Roman"/>
              </a:rPr>
              <a:t>to the  number </a:t>
            </a:r>
            <a:r>
              <a:rPr sz="1050" dirty="0">
                <a:latin typeface="Times New Roman"/>
                <a:cs typeface="Times New Roman"/>
              </a:rPr>
              <a:t>of </a:t>
            </a:r>
            <a:r>
              <a:rPr sz="1050" spc="-5" dirty="0">
                <a:latin typeface="Times New Roman"/>
                <a:cs typeface="Times New Roman"/>
              </a:rPr>
              <a:t>school days </a:t>
            </a:r>
            <a:r>
              <a:rPr sz="1050" dirty="0">
                <a:latin typeface="Times New Roman"/>
                <a:cs typeface="Times New Roman"/>
              </a:rPr>
              <a:t>suspended. </a:t>
            </a:r>
            <a:r>
              <a:rPr sz="1050" spc="-10" dirty="0">
                <a:latin typeface="Times New Roman"/>
                <a:cs typeface="Times New Roman"/>
              </a:rPr>
              <a:t>It </a:t>
            </a:r>
            <a:r>
              <a:rPr sz="1050" spc="-5" dirty="0">
                <a:latin typeface="Times New Roman"/>
                <a:cs typeface="Times New Roman"/>
              </a:rPr>
              <a:t>is the student’s responsibility to ask teachers for the makeup work. </a:t>
            </a:r>
            <a:r>
              <a:rPr sz="1050" dirty="0">
                <a:latin typeface="Times New Roman"/>
                <a:cs typeface="Times New Roman"/>
              </a:rPr>
              <a:t>A </a:t>
            </a:r>
            <a:r>
              <a:rPr sz="1050" spc="-5" dirty="0">
                <a:latin typeface="Times New Roman"/>
                <a:cs typeface="Times New Roman"/>
              </a:rPr>
              <a:t>report </a:t>
            </a:r>
            <a:r>
              <a:rPr sz="1050" dirty="0">
                <a:latin typeface="Times New Roman"/>
                <a:cs typeface="Times New Roman"/>
              </a:rPr>
              <a:t>of </a:t>
            </a:r>
            <a:r>
              <a:rPr sz="1050" spc="-5" dirty="0">
                <a:latin typeface="Times New Roman"/>
                <a:cs typeface="Times New Roman"/>
              </a:rPr>
              <a:t>the student’s  suspension must </a:t>
            </a:r>
            <a:r>
              <a:rPr sz="1050" dirty="0">
                <a:latin typeface="Times New Roman"/>
                <a:cs typeface="Times New Roman"/>
              </a:rPr>
              <a:t>be </a:t>
            </a:r>
            <a:r>
              <a:rPr sz="1050" spc="-5" dirty="0">
                <a:latin typeface="Times New Roman"/>
                <a:cs typeface="Times New Roman"/>
              </a:rPr>
              <a:t>sent to </a:t>
            </a:r>
            <a:r>
              <a:rPr sz="1050" spc="-10" dirty="0">
                <a:latin typeface="Times New Roman"/>
                <a:cs typeface="Times New Roman"/>
              </a:rPr>
              <a:t>the</a:t>
            </a:r>
            <a:r>
              <a:rPr sz="1050" spc="5" dirty="0">
                <a:latin typeface="Times New Roman"/>
                <a:cs typeface="Times New Roman"/>
              </a:rPr>
              <a:t> </a:t>
            </a:r>
            <a:r>
              <a:rPr sz="1050" spc="-5" dirty="0">
                <a:latin typeface="Times New Roman"/>
                <a:cs typeface="Times New Roman"/>
              </a:rPr>
              <a:t>parent.</a:t>
            </a:r>
            <a:endParaRPr sz="1050" dirty="0">
              <a:latin typeface="Times New Roman"/>
              <a:cs typeface="Times New Roman"/>
            </a:endParaRPr>
          </a:p>
          <a:p>
            <a:pPr marL="21590" marR="91440" indent="202565">
              <a:lnSpc>
                <a:spcPts val="1210"/>
              </a:lnSpc>
              <a:spcBef>
                <a:spcPts val="395"/>
              </a:spcBef>
            </a:pPr>
            <a:r>
              <a:rPr sz="1050" spc="-10" dirty="0">
                <a:latin typeface="Times New Roman"/>
                <a:cs typeface="Times New Roman"/>
              </a:rPr>
              <a:t>In </a:t>
            </a:r>
            <a:r>
              <a:rPr sz="1050" spc="-5" dirty="0">
                <a:latin typeface="Times New Roman"/>
                <a:cs typeface="Times New Roman"/>
              </a:rPr>
              <a:t>deciding whether to </a:t>
            </a:r>
            <a:r>
              <a:rPr sz="1050" spc="-10" dirty="0">
                <a:latin typeface="Times New Roman"/>
                <a:cs typeface="Times New Roman"/>
              </a:rPr>
              <a:t>order </a:t>
            </a:r>
            <a:r>
              <a:rPr sz="1050" spc="-5" dirty="0">
                <a:latin typeface="Times New Roman"/>
                <a:cs typeface="Times New Roman"/>
              </a:rPr>
              <a:t>suspension, the campus behavior coordinator </a:t>
            </a:r>
            <a:r>
              <a:rPr sz="1050" dirty="0">
                <a:latin typeface="Times New Roman"/>
                <a:cs typeface="Times New Roman"/>
              </a:rPr>
              <a:t>or </a:t>
            </a:r>
            <a:r>
              <a:rPr sz="1050" spc="-5" dirty="0">
                <a:latin typeface="Times New Roman"/>
                <a:cs typeface="Times New Roman"/>
              </a:rPr>
              <a:t>appropriate administrator </a:t>
            </a:r>
            <a:r>
              <a:rPr sz="1050" b="1" spc="-5" dirty="0">
                <a:latin typeface="Times New Roman"/>
                <a:cs typeface="Times New Roman"/>
              </a:rPr>
              <a:t>shall </a:t>
            </a:r>
            <a:r>
              <a:rPr sz="1050" spc="-5" dirty="0">
                <a:latin typeface="Times New Roman"/>
                <a:cs typeface="Times New Roman"/>
              </a:rPr>
              <a:t>take </a:t>
            </a:r>
            <a:r>
              <a:rPr sz="1050" spc="-10" dirty="0">
                <a:latin typeface="Times New Roman"/>
                <a:cs typeface="Times New Roman"/>
              </a:rPr>
              <a:t>into  </a:t>
            </a:r>
            <a:r>
              <a:rPr sz="1050" spc="-5" dirty="0">
                <a:latin typeface="Times New Roman"/>
                <a:cs typeface="Times New Roman"/>
              </a:rPr>
              <a:t>consideration (mitigating</a:t>
            </a:r>
            <a:r>
              <a:rPr sz="1050" dirty="0">
                <a:latin typeface="Times New Roman"/>
                <a:cs typeface="Times New Roman"/>
              </a:rPr>
              <a:t> </a:t>
            </a:r>
            <a:r>
              <a:rPr sz="1050" spc="-5" dirty="0">
                <a:latin typeface="Times New Roman"/>
                <a:cs typeface="Times New Roman"/>
              </a:rPr>
              <a:t>factors):</a:t>
            </a:r>
          </a:p>
        </p:txBody>
      </p:sp>
      <p:sp>
        <p:nvSpPr>
          <p:cNvPr id="14" name="object 14"/>
          <p:cNvSpPr txBox="1"/>
          <p:nvPr/>
        </p:nvSpPr>
        <p:spPr>
          <a:xfrm>
            <a:off x="403486" y="8649716"/>
            <a:ext cx="6744970" cy="339090"/>
          </a:xfrm>
          <a:prstGeom prst="rect">
            <a:avLst/>
          </a:prstGeom>
        </p:spPr>
        <p:txBody>
          <a:bodyPr vert="horz" wrap="square" lIns="0" tIns="24765" rIns="0" bIns="0" rtlCol="0">
            <a:spAutoFit/>
          </a:bodyPr>
          <a:lstStyle/>
          <a:p>
            <a:pPr marL="12700" marR="5080" indent="31750">
              <a:lnSpc>
                <a:spcPts val="1200"/>
              </a:lnSpc>
              <a:spcBef>
                <a:spcPts val="195"/>
              </a:spcBef>
            </a:pPr>
            <a:r>
              <a:rPr sz="1050" dirty="0">
                <a:latin typeface="Times New Roman"/>
                <a:cs typeface="Times New Roman"/>
              </a:rPr>
              <a:t>The </a:t>
            </a:r>
            <a:r>
              <a:rPr sz="1050" spc="-25" dirty="0">
                <a:latin typeface="Times New Roman"/>
                <a:cs typeface="Times New Roman"/>
              </a:rPr>
              <a:t>appropriate </a:t>
            </a:r>
            <a:r>
              <a:rPr sz="1050" spc="-5" dirty="0">
                <a:latin typeface="Times New Roman"/>
                <a:cs typeface="Times New Roman"/>
              </a:rPr>
              <a:t>administrator shall determine </a:t>
            </a:r>
            <a:r>
              <a:rPr sz="1050" dirty="0">
                <a:latin typeface="Times New Roman"/>
                <a:cs typeface="Times New Roman"/>
              </a:rPr>
              <a:t>any </a:t>
            </a:r>
            <a:r>
              <a:rPr sz="1050" spc="-15" dirty="0">
                <a:latin typeface="Times New Roman"/>
                <a:cs typeface="Times New Roman"/>
              </a:rPr>
              <a:t>restrictions </a:t>
            </a:r>
            <a:r>
              <a:rPr sz="1050" dirty="0">
                <a:latin typeface="Times New Roman"/>
                <a:cs typeface="Times New Roman"/>
              </a:rPr>
              <a:t>on </a:t>
            </a:r>
            <a:r>
              <a:rPr sz="1050" spc="-5" dirty="0">
                <a:latin typeface="Times New Roman"/>
                <a:cs typeface="Times New Roman"/>
              </a:rPr>
              <a:t>participation in </a:t>
            </a:r>
            <a:r>
              <a:rPr sz="1050" spc="-25" dirty="0">
                <a:latin typeface="Times New Roman"/>
                <a:cs typeface="Times New Roman"/>
              </a:rPr>
              <a:t>school-sponsored </a:t>
            </a:r>
            <a:r>
              <a:rPr sz="1050" dirty="0">
                <a:latin typeface="Times New Roman"/>
                <a:cs typeface="Times New Roman"/>
              </a:rPr>
              <a:t>or </a:t>
            </a:r>
            <a:r>
              <a:rPr sz="1050" spc="-20" dirty="0">
                <a:latin typeface="Times New Roman"/>
                <a:cs typeface="Times New Roman"/>
              </a:rPr>
              <a:t>school-related  </a:t>
            </a:r>
            <a:r>
              <a:rPr sz="1050" spc="-5" dirty="0">
                <a:latin typeface="Times New Roman"/>
                <a:cs typeface="Times New Roman"/>
              </a:rPr>
              <a:t>extracurricular </a:t>
            </a:r>
            <a:r>
              <a:rPr sz="1050" dirty="0">
                <a:latin typeface="Times New Roman"/>
                <a:cs typeface="Times New Roman"/>
              </a:rPr>
              <a:t>and </a:t>
            </a:r>
            <a:r>
              <a:rPr sz="1050" spc="-25" dirty="0">
                <a:latin typeface="Times New Roman"/>
                <a:cs typeface="Times New Roman"/>
              </a:rPr>
              <a:t>co-curricular</a:t>
            </a:r>
            <a:r>
              <a:rPr sz="1050" spc="-150" dirty="0">
                <a:latin typeface="Times New Roman"/>
                <a:cs typeface="Times New Roman"/>
              </a:rPr>
              <a:t> </a:t>
            </a:r>
            <a:r>
              <a:rPr sz="1050" spc="-5" dirty="0">
                <a:latin typeface="Times New Roman"/>
                <a:cs typeface="Times New Roman"/>
              </a:rPr>
              <a:t>activities.</a:t>
            </a:r>
            <a:endParaRPr sz="1050">
              <a:latin typeface="Times New Roman"/>
              <a:cs typeface="Times New Roman"/>
            </a:endParaRPr>
          </a:p>
        </p:txBody>
      </p:sp>
      <p:sp>
        <p:nvSpPr>
          <p:cNvPr id="15" name="object 15"/>
          <p:cNvSpPr txBox="1"/>
          <p:nvPr/>
        </p:nvSpPr>
        <p:spPr>
          <a:xfrm>
            <a:off x="329184" y="8982456"/>
            <a:ext cx="1828164" cy="154305"/>
          </a:xfrm>
          <a:prstGeom prst="rect">
            <a:avLst/>
          </a:prstGeom>
          <a:solidFill>
            <a:srgbClr val="FFFF00"/>
          </a:solidFill>
        </p:spPr>
        <p:txBody>
          <a:bodyPr vert="horz" wrap="square" lIns="0" tIns="0" rIns="0" bIns="0" rtlCol="0">
            <a:spAutoFit/>
          </a:bodyPr>
          <a:lstStyle/>
          <a:p>
            <a:pPr>
              <a:lnSpc>
                <a:spcPts val="1180"/>
              </a:lnSpc>
            </a:pPr>
            <a:r>
              <a:rPr sz="1050" b="1" spc="-5" dirty="0">
                <a:latin typeface="Times New Roman"/>
                <a:cs typeface="Times New Roman"/>
              </a:rPr>
              <a:t>Coursework </a:t>
            </a:r>
            <a:r>
              <a:rPr sz="1050" b="1" dirty="0">
                <a:latin typeface="Times New Roman"/>
                <a:cs typeface="Times New Roman"/>
              </a:rPr>
              <a:t>During</a:t>
            </a:r>
            <a:r>
              <a:rPr sz="1050" b="1" spc="-35" dirty="0">
                <a:latin typeface="Times New Roman"/>
                <a:cs typeface="Times New Roman"/>
              </a:rPr>
              <a:t> </a:t>
            </a:r>
            <a:r>
              <a:rPr sz="1050" b="1" spc="-5" dirty="0">
                <a:latin typeface="Times New Roman"/>
                <a:cs typeface="Times New Roman"/>
              </a:rPr>
              <a:t>Suspension</a:t>
            </a:r>
            <a:endParaRPr sz="1050">
              <a:latin typeface="Times New Roman"/>
              <a:cs typeface="Times New Roman"/>
            </a:endParaRPr>
          </a:p>
        </p:txBody>
      </p:sp>
      <p:sp>
        <p:nvSpPr>
          <p:cNvPr id="16" name="object 16"/>
          <p:cNvSpPr txBox="1"/>
          <p:nvPr/>
        </p:nvSpPr>
        <p:spPr>
          <a:xfrm>
            <a:off x="329184" y="9136380"/>
            <a:ext cx="7189470" cy="306705"/>
          </a:xfrm>
          <a:prstGeom prst="rect">
            <a:avLst/>
          </a:prstGeom>
          <a:solidFill>
            <a:srgbClr val="FFFF00"/>
          </a:solidFill>
        </p:spPr>
        <p:txBody>
          <a:bodyPr vert="horz" wrap="square" lIns="0" tIns="0" rIns="0" bIns="0" rtlCol="0">
            <a:spAutoFit/>
          </a:bodyPr>
          <a:lstStyle/>
          <a:p>
            <a:pPr marL="368300" marR="3175">
              <a:lnSpc>
                <a:spcPts val="1130"/>
              </a:lnSpc>
            </a:pPr>
            <a:r>
              <a:rPr sz="1050" dirty="0">
                <a:latin typeface="Times New Roman"/>
                <a:cs typeface="Times New Roman"/>
              </a:rPr>
              <a:t>The</a:t>
            </a:r>
            <a:r>
              <a:rPr sz="1050" spc="40" dirty="0">
                <a:latin typeface="Times New Roman"/>
                <a:cs typeface="Times New Roman"/>
              </a:rPr>
              <a:t> </a:t>
            </a:r>
            <a:r>
              <a:rPr sz="1050" spc="-5" dirty="0">
                <a:latin typeface="Times New Roman"/>
                <a:cs typeface="Times New Roman"/>
              </a:rPr>
              <a:t>district</a:t>
            </a:r>
            <a:r>
              <a:rPr sz="1050" spc="35" dirty="0">
                <a:latin typeface="Times New Roman"/>
                <a:cs typeface="Times New Roman"/>
              </a:rPr>
              <a:t> </a:t>
            </a:r>
            <a:r>
              <a:rPr sz="1050" spc="-5" dirty="0">
                <a:latin typeface="Times New Roman"/>
                <a:cs typeface="Times New Roman"/>
              </a:rPr>
              <a:t>shall</a:t>
            </a:r>
            <a:r>
              <a:rPr sz="1050" spc="35" dirty="0">
                <a:latin typeface="Times New Roman"/>
                <a:cs typeface="Times New Roman"/>
              </a:rPr>
              <a:t> </a:t>
            </a:r>
            <a:r>
              <a:rPr sz="1050" dirty="0">
                <a:latin typeface="Times New Roman"/>
                <a:cs typeface="Times New Roman"/>
              </a:rPr>
              <a:t>ensure</a:t>
            </a:r>
            <a:r>
              <a:rPr sz="1050" spc="40" dirty="0">
                <a:latin typeface="Times New Roman"/>
                <a:cs typeface="Times New Roman"/>
              </a:rPr>
              <a:t> </a:t>
            </a:r>
            <a:r>
              <a:rPr sz="1050" dirty="0">
                <a:latin typeface="Times New Roman"/>
                <a:cs typeface="Times New Roman"/>
              </a:rPr>
              <a:t>a</a:t>
            </a:r>
            <a:r>
              <a:rPr sz="1050" spc="40" dirty="0">
                <a:latin typeface="Times New Roman"/>
                <a:cs typeface="Times New Roman"/>
              </a:rPr>
              <a:t> </a:t>
            </a:r>
            <a:r>
              <a:rPr sz="1050" spc="-5" dirty="0">
                <a:latin typeface="Times New Roman"/>
                <a:cs typeface="Times New Roman"/>
              </a:rPr>
              <a:t>student</a:t>
            </a:r>
            <a:r>
              <a:rPr sz="1050" spc="35" dirty="0">
                <a:latin typeface="Times New Roman"/>
                <a:cs typeface="Times New Roman"/>
              </a:rPr>
              <a:t> </a:t>
            </a:r>
            <a:r>
              <a:rPr sz="1050" spc="-5" dirty="0">
                <a:latin typeface="Times New Roman"/>
                <a:cs typeface="Times New Roman"/>
              </a:rPr>
              <a:t>receives</a:t>
            </a:r>
            <a:r>
              <a:rPr sz="1050" spc="35" dirty="0">
                <a:latin typeface="Times New Roman"/>
                <a:cs typeface="Times New Roman"/>
              </a:rPr>
              <a:t> </a:t>
            </a:r>
            <a:r>
              <a:rPr sz="1050" spc="-5" dirty="0">
                <a:latin typeface="Times New Roman"/>
                <a:cs typeface="Times New Roman"/>
              </a:rPr>
              <a:t>access</a:t>
            </a:r>
            <a:r>
              <a:rPr sz="1050" spc="35" dirty="0">
                <a:latin typeface="Times New Roman"/>
                <a:cs typeface="Times New Roman"/>
              </a:rPr>
              <a:t> </a:t>
            </a:r>
            <a:r>
              <a:rPr sz="1050" spc="-5" dirty="0">
                <a:latin typeface="Times New Roman"/>
                <a:cs typeface="Times New Roman"/>
              </a:rPr>
              <a:t>to</a:t>
            </a:r>
            <a:r>
              <a:rPr sz="1050" spc="40" dirty="0">
                <a:latin typeface="Times New Roman"/>
                <a:cs typeface="Times New Roman"/>
              </a:rPr>
              <a:t> </a:t>
            </a:r>
            <a:r>
              <a:rPr sz="1050" spc="-5" dirty="0">
                <a:latin typeface="Times New Roman"/>
                <a:cs typeface="Times New Roman"/>
              </a:rPr>
              <a:t>coursework</a:t>
            </a:r>
            <a:r>
              <a:rPr sz="1050" spc="40" dirty="0">
                <a:latin typeface="Times New Roman"/>
                <a:cs typeface="Times New Roman"/>
              </a:rPr>
              <a:t> </a:t>
            </a:r>
            <a:r>
              <a:rPr sz="1050" dirty="0">
                <a:latin typeface="Times New Roman"/>
                <a:cs typeface="Times New Roman"/>
              </a:rPr>
              <a:t>for</a:t>
            </a:r>
            <a:r>
              <a:rPr sz="1050" spc="35" dirty="0">
                <a:latin typeface="Times New Roman"/>
                <a:cs typeface="Times New Roman"/>
              </a:rPr>
              <a:t> </a:t>
            </a:r>
            <a:r>
              <a:rPr sz="1050" spc="-5" dirty="0">
                <a:latin typeface="Times New Roman"/>
                <a:cs typeface="Times New Roman"/>
              </a:rPr>
              <a:t>foundation</a:t>
            </a:r>
            <a:r>
              <a:rPr sz="1050" spc="40" dirty="0">
                <a:latin typeface="Times New Roman"/>
                <a:cs typeface="Times New Roman"/>
              </a:rPr>
              <a:t> </a:t>
            </a:r>
            <a:r>
              <a:rPr sz="1050" spc="-5" dirty="0">
                <a:latin typeface="Times New Roman"/>
                <a:cs typeface="Times New Roman"/>
              </a:rPr>
              <a:t>curriculum</a:t>
            </a:r>
            <a:r>
              <a:rPr sz="1050" spc="25" dirty="0">
                <a:latin typeface="Times New Roman"/>
                <a:cs typeface="Times New Roman"/>
              </a:rPr>
              <a:t> </a:t>
            </a:r>
            <a:r>
              <a:rPr sz="1050" spc="-5" dirty="0">
                <a:latin typeface="Times New Roman"/>
                <a:cs typeface="Times New Roman"/>
              </a:rPr>
              <a:t>courses</a:t>
            </a:r>
            <a:r>
              <a:rPr sz="1050" spc="35" dirty="0">
                <a:latin typeface="Times New Roman"/>
                <a:cs typeface="Times New Roman"/>
              </a:rPr>
              <a:t> </a:t>
            </a:r>
            <a:r>
              <a:rPr sz="1050" spc="-5" dirty="0">
                <a:latin typeface="Times New Roman"/>
                <a:cs typeface="Times New Roman"/>
              </a:rPr>
              <a:t>while</a:t>
            </a:r>
            <a:r>
              <a:rPr sz="1050" spc="40" dirty="0">
                <a:latin typeface="Times New Roman"/>
                <a:cs typeface="Times New Roman"/>
              </a:rPr>
              <a:t> </a:t>
            </a:r>
            <a:r>
              <a:rPr sz="1050" spc="-5" dirty="0">
                <a:latin typeface="Times New Roman"/>
                <a:cs typeface="Times New Roman"/>
              </a:rPr>
              <a:t>the</a:t>
            </a:r>
            <a:r>
              <a:rPr sz="1050" spc="40" dirty="0">
                <a:latin typeface="Times New Roman"/>
                <a:cs typeface="Times New Roman"/>
              </a:rPr>
              <a:t> </a:t>
            </a:r>
            <a:r>
              <a:rPr sz="1050" spc="-5" dirty="0">
                <a:latin typeface="Times New Roman"/>
                <a:cs typeface="Times New Roman"/>
              </a:rPr>
              <a:t>student</a:t>
            </a:r>
            <a:r>
              <a:rPr sz="1050" spc="35" dirty="0">
                <a:latin typeface="Times New Roman"/>
                <a:cs typeface="Times New Roman"/>
              </a:rPr>
              <a:t> </a:t>
            </a:r>
            <a:r>
              <a:rPr sz="1050" spc="-5" dirty="0">
                <a:latin typeface="Times New Roman"/>
                <a:cs typeface="Times New Roman"/>
              </a:rPr>
              <a:t>is</a:t>
            </a:r>
            <a:r>
              <a:rPr sz="1050" spc="35" dirty="0">
                <a:latin typeface="Times New Roman"/>
                <a:cs typeface="Times New Roman"/>
              </a:rPr>
              <a:t> </a:t>
            </a:r>
            <a:r>
              <a:rPr sz="1050" spc="-5" dirty="0">
                <a:latin typeface="Times New Roman"/>
                <a:cs typeface="Times New Roman"/>
              </a:rPr>
              <a:t>placed</a:t>
            </a:r>
            <a:endParaRPr sz="1050">
              <a:latin typeface="Times New Roman"/>
              <a:cs typeface="Times New Roman"/>
            </a:endParaRPr>
          </a:p>
          <a:p>
            <a:pPr>
              <a:lnSpc>
                <a:spcPts val="1230"/>
              </a:lnSpc>
            </a:pPr>
            <a:r>
              <a:rPr sz="1050" spc="-5" dirty="0">
                <a:latin typeface="Times New Roman"/>
                <a:cs typeface="Times New Roman"/>
              </a:rPr>
              <a:t>in in-school </a:t>
            </a:r>
            <a:r>
              <a:rPr sz="1050" dirty="0">
                <a:latin typeface="Times New Roman"/>
                <a:cs typeface="Times New Roman"/>
              </a:rPr>
              <a:t>or </a:t>
            </a:r>
            <a:r>
              <a:rPr sz="1050" spc="-5" dirty="0">
                <a:latin typeface="Times New Roman"/>
                <a:cs typeface="Times New Roman"/>
              </a:rPr>
              <a:t>out-of-school suspension, including at least </a:t>
            </a:r>
            <a:r>
              <a:rPr sz="1050" dirty="0">
                <a:latin typeface="Times New Roman"/>
                <a:cs typeface="Times New Roman"/>
              </a:rPr>
              <a:t>one </a:t>
            </a:r>
            <a:r>
              <a:rPr sz="1050" spc="-5" dirty="0">
                <a:latin typeface="Times New Roman"/>
                <a:cs typeface="Times New Roman"/>
              </a:rPr>
              <a:t>method </a:t>
            </a:r>
            <a:r>
              <a:rPr sz="1050" dirty="0">
                <a:latin typeface="Times New Roman"/>
                <a:cs typeface="Times New Roman"/>
              </a:rPr>
              <a:t>of </a:t>
            </a:r>
            <a:r>
              <a:rPr sz="1050" spc="-5" dirty="0">
                <a:latin typeface="Times New Roman"/>
                <a:cs typeface="Times New Roman"/>
              </a:rPr>
              <a:t>receiving their coursework that doesn’t require the </a:t>
            </a:r>
            <a:r>
              <a:rPr sz="1050" dirty="0">
                <a:latin typeface="Times New Roman"/>
                <a:cs typeface="Times New Roman"/>
              </a:rPr>
              <a:t>use of</a:t>
            </a:r>
            <a:r>
              <a:rPr sz="1050" spc="-35" dirty="0">
                <a:latin typeface="Times New Roman"/>
                <a:cs typeface="Times New Roman"/>
              </a:rPr>
              <a:t> </a:t>
            </a:r>
            <a:r>
              <a:rPr sz="1050" spc="-10" dirty="0">
                <a:latin typeface="Times New Roman"/>
                <a:cs typeface="Times New Roman"/>
              </a:rPr>
              <a:t>the</a:t>
            </a:r>
            <a:endParaRPr sz="1050">
              <a:latin typeface="Times New Roman"/>
              <a:cs typeface="Times New Roman"/>
            </a:endParaRPr>
          </a:p>
        </p:txBody>
      </p:sp>
      <p:sp>
        <p:nvSpPr>
          <p:cNvPr id="17" name="object 17"/>
          <p:cNvSpPr txBox="1"/>
          <p:nvPr/>
        </p:nvSpPr>
        <p:spPr>
          <a:xfrm>
            <a:off x="329184" y="9442704"/>
            <a:ext cx="440690" cy="152400"/>
          </a:xfrm>
          <a:prstGeom prst="rect">
            <a:avLst/>
          </a:prstGeom>
          <a:solidFill>
            <a:srgbClr val="FFFF00"/>
          </a:solidFill>
        </p:spPr>
        <p:txBody>
          <a:bodyPr vert="horz" wrap="square" lIns="0" tIns="0" rIns="0" bIns="0" rtlCol="0">
            <a:spAutoFit/>
          </a:bodyPr>
          <a:lstStyle/>
          <a:p>
            <a:pPr>
              <a:lnSpc>
                <a:spcPts val="1160"/>
              </a:lnSpc>
            </a:pPr>
            <a:r>
              <a:rPr sz="1050" spc="-10" dirty="0">
                <a:latin typeface="Times New Roman"/>
                <a:cs typeface="Times New Roman"/>
              </a:rPr>
              <a:t>i</a:t>
            </a:r>
            <a:r>
              <a:rPr sz="1050" dirty="0">
                <a:latin typeface="Times New Roman"/>
                <a:cs typeface="Times New Roman"/>
              </a:rPr>
              <a:t>n</a:t>
            </a:r>
            <a:r>
              <a:rPr sz="1050" spc="-10" dirty="0">
                <a:latin typeface="Times New Roman"/>
                <a:cs typeface="Times New Roman"/>
              </a:rPr>
              <a:t>t</a:t>
            </a:r>
            <a:r>
              <a:rPr sz="1050" spc="-5" dirty="0">
                <a:latin typeface="Times New Roman"/>
                <a:cs typeface="Times New Roman"/>
              </a:rPr>
              <a:t>er</a:t>
            </a:r>
            <a:r>
              <a:rPr sz="1050" dirty="0">
                <a:latin typeface="Times New Roman"/>
                <a:cs typeface="Times New Roman"/>
              </a:rPr>
              <a:t>n</a:t>
            </a:r>
            <a:r>
              <a:rPr sz="1050" spc="-5" dirty="0">
                <a:latin typeface="Times New Roman"/>
                <a:cs typeface="Times New Roman"/>
              </a:rPr>
              <a:t>e</a:t>
            </a:r>
            <a:r>
              <a:rPr sz="1050" spc="-10" dirty="0">
                <a:latin typeface="Times New Roman"/>
                <a:cs typeface="Times New Roman"/>
              </a:rPr>
              <a:t>t.</a:t>
            </a:r>
            <a:endParaRPr sz="1050">
              <a:latin typeface="Times New Roman"/>
              <a:cs typeface="Times New Roman"/>
            </a:endParaRPr>
          </a:p>
        </p:txBody>
      </p:sp>
      <p:sp>
        <p:nvSpPr>
          <p:cNvPr id="18" name="object 18"/>
          <p:cNvSpPr/>
          <p:nvPr/>
        </p:nvSpPr>
        <p:spPr>
          <a:xfrm>
            <a:off x="413004" y="9595104"/>
            <a:ext cx="7092950" cy="154305"/>
          </a:xfrm>
          <a:custGeom>
            <a:avLst/>
            <a:gdLst/>
            <a:ahLst/>
            <a:cxnLst/>
            <a:rect l="l" t="t" r="r" b="b"/>
            <a:pathLst>
              <a:path w="7092950" h="154304">
                <a:moveTo>
                  <a:pt x="0" y="153924"/>
                </a:moveTo>
                <a:lnTo>
                  <a:pt x="7092696" y="153924"/>
                </a:lnTo>
                <a:lnTo>
                  <a:pt x="7092696" y="0"/>
                </a:lnTo>
                <a:lnTo>
                  <a:pt x="0" y="0"/>
                </a:lnTo>
                <a:lnTo>
                  <a:pt x="0" y="153924"/>
                </a:lnTo>
                <a:close/>
              </a:path>
            </a:pathLst>
          </a:custGeom>
          <a:solidFill>
            <a:srgbClr val="FFFF00"/>
          </a:solidFill>
        </p:spPr>
        <p:txBody>
          <a:bodyPr wrap="square" lIns="0" tIns="0" rIns="0" bIns="0" rtlCol="0"/>
          <a:lstStyle/>
          <a:p>
            <a:endParaRPr/>
          </a:p>
        </p:txBody>
      </p:sp>
      <p:sp>
        <p:nvSpPr>
          <p:cNvPr id="19" name="object 19"/>
          <p:cNvSpPr/>
          <p:nvPr/>
        </p:nvSpPr>
        <p:spPr>
          <a:xfrm>
            <a:off x="633094" y="4490821"/>
            <a:ext cx="107947" cy="107942"/>
          </a:xfrm>
          <a:prstGeom prst="rect">
            <a:avLst/>
          </a:prstGeom>
          <a:blipFill>
            <a:blip r:embed="rId2" cstate="print"/>
            <a:stretch>
              <a:fillRect/>
            </a:stretch>
          </a:blipFill>
        </p:spPr>
        <p:txBody>
          <a:bodyPr wrap="square" lIns="0" tIns="0" rIns="0" bIns="0" rtlCol="0"/>
          <a:lstStyle/>
          <a:p>
            <a:endParaRPr/>
          </a:p>
        </p:txBody>
      </p:sp>
      <p:graphicFrame>
        <p:nvGraphicFramePr>
          <p:cNvPr id="20" name="object 20"/>
          <p:cNvGraphicFramePr>
            <a:graphicFrameLocks noGrp="1"/>
          </p:cNvGraphicFramePr>
          <p:nvPr/>
        </p:nvGraphicFramePr>
        <p:xfrm>
          <a:off x="1962911" y="734568"/>
          <a:ext cx="4385945" cy="623570"/>
        </p:xfrm>
        <a:graphic>
          <a:graphicData uri="http://schemas.openxmlformats.org/drawingml/2006/table">
            <a:tbl>
              <a:tblPr firstRow="1" bandRow="1">
                <a:tableStyleId>{2D5ABB26-0587-4C30-8999-92F81FD0307C}</a:tableStyleId>
              </a:tblPr>
              <a:tblGrid>
                <a:gridCol w="1315085">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927860">
                  <a:extLst>
                    <a:ext uri="{9D8B030D-6E8A-4147-A177-3AD203B41FA5}">
                      <a16:colId xmlns:a16="http://schemas.microsoft.com/office/drawing/2014/main" val="20002"/>
                    </a:ext>
                  </a:extLst>
                </a:gridCol>
              </a:tblGrid>
              <a:tr h="156845">
                <a:tc>
                  <a:txBody>
                    <a:bodyPr/>
                    <a:lstStyle/>
                    <a:p>
                      <a:pPr marL="133985">
                        <a:lnSpc>
                          <a:spcPts val="1135"/>
                        </a:lnSpc>
                      </a:pPr>
                      <a:r>
                        <a:rPr sz="1000" spc="5" dirty="0">
                          <a:latin typeface="Times New Roman"/>
                          <a:cs typeface="Times New Roman"/>
                        </a:rPr>
                        <a:t>Alternative</a:t>
                      </a:r>
                      <a:r>
                        <a:rPr sz="1000" spc="25" dirty="0">
                          <a:latin typeface="Times New Roman"/>
                          <a:cs typeface="Times New Roman"/>
                        </a:rPr>
                        <a:t> </a:t>
                      </a:r>
                      <a:r>
                        <a:rPr sz="1000" spc="5" dirty="0">
                          <a:latin typeface="Times New Roman"/>
                          <a:cs typeface="Times New Roman"/>
                        </a:rPr>
                        <a:t>Setting</a:t>
                      </a: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86715">
                        <a:lnSpc>
                          <a:spcPts val="1110"/>
                        </a:lnSpc>
                      </a:pPr>
                      <a:r>
                        <a:rPr sz="1000" spc="15" dirty="0">
                          <a:latin typeface="Times New Roman"/>
                          <a:cs typeface="Times New Roman"/>
                        </a:rPr>
                        <a:t>DAEP</a:t>
                      </a: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28320">
                        <a:lnSpc>
                          <a:spcPts val="1110"/>
                        </a:lnSpc>
                      </a:pPr>
                      <a:r>
                        <a:rPr sz="1000" spc="10" dirty="0">
                          <a:latin typeface="Times New Roman"/>
                          <a:cs typeface="Times New Roman"/>
                        </a:rPr>
                        <a:t>Length of</a:t>
                      </a:r>
                      <a:r>
                        <a:rPr sz="1000" spc="0" dirty="0">
                          <a:latin typeface="Times New Roman"/>
                          <a:cs typeface="Times New Roman"/>
                        </a:rPr>
                        <a:t> </a:t>
                      </a:r>
                      <a:r>
                        <a:rPr sz="1000" spc="10" dirty="0">
                          <a:latin typeface="Times New Roman"/>
                          <a:cs typeface="Times New Roman"/>
                        </a:rPr>
                        <a:t>Time</a:t>
                      </a: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154940">
                <a:tc>
                  <a:txBody>
                    <a:bodyPr/>
                    <a:lstStyle/>
                    <a:p>
                      <a:pPr marL="133985">
                        <a:lnSpc>
                          <a:spcPts val="1110"/>
                        </a:lnSpc>
                      </a:pPr>
                      <a:r>
                        <a:rPr sz="1000" spc="5" dirty="0">
                          <a:latin typeface="Times New Roman"/>
                          <a:cs typeface="Times New Roman"/>
                        </a:rPr>
                        <a:t>ISS</a:t>
                      </a: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37490">
                        <a:lnSpc>
                          <a:spcPts val="1110"/>
                        </a:lnSpc>
                      </a:pPr>
                      <a:r>
                        <a:rPr sz="1000" b="1" spc="-5" dirty="0">
                          <a:latin typeface="Times New Roman"/>
                          <a:cs typeface="Times New Roman"/>
                        </a:rPr>
                        <a:t>30 days (for </a:t>
                      </a:r>
                      <a:r>
                        <a:rPr sz="1000" b="1" spc="-10" dirty="0">
                          <a:latin typeface="Times New Roman"/>
                          <a:cs typeface="Times New Roman"/>
                        </a:rPr>
                        <a:t>SpEd</a:t>
                      </a:r>
                      <a:r>
                        <a:rPr sz="1000" b="1" spc="15" dirty="0">
                          <a:latin typeface="Times New Roman"/>
                          <a:cs typeface="Times New Roman"/>
                        </a:rPr>
                        <a:t> </a:t>
                      </a:r>
                      <a:r>
                        <a:rPr sz="1000" b="1" spc="-5" dirty="0">
                          <a:latin typeface="Times New Roman"/>
                          <a:cs typeface="Times New Roman"/>
                        </a:rPr>
                        <a:t>Students)</a:t>
                      </a: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154940">
                <a:tc>
                  <a:txBody>
                    <a:bodyPr/>
                    <a:lstStyle/>
                    <a:p>
                      <a:pPr marL="133985">
                        <a:lnSpc>
                          <a:spcPts val="1110"/>
                        </a:lnSpc>
                      </a:pPr>
                      <a:r>
                        <a:rPr sz="1000" spc="15" dirty="0">
                          <a:latin typeface="Times New Roman"/>
                          <a:cs typeface="Times New Roman"/>
                        </a:rPr>
                        <a:t>OSS</a:t>
                      </a: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75920">
                        <a:lnSpc>
                          <a:spcPts val="1110"/>
                        </a:lnSpc>
                      </a:pPr>
                      <a:r>
                        <a:rPr sz="1000" spc="5" dirty="0">
                          <a:latin typeface="Times New Roman"/>
                          <a:cs typeface="Times New Roman"/>
                        </a:rPr>
                        <a:t>3 Days per</a:t>
                      </a:r>
                      <a:r>
                        <a:rPr sz="1000" spc="50" dirty="0">
                          <a:latin typeface="Times New Roman"/>
                          <a:cs typeface="Times New Roman"/>
                        </a:rPr>
                        <a:t> </a:t>
                      </a:r>
                      <a:r>
                        <a:rPr sz="1000" spc="5" dirty="0">
                          <a:latin typeface="Times New Roman"/>
                          <a:cs typeface="Times New Roman"/>
                        </a:rPr>
                        <a:t>Infraction</a:t>
                      </a: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156845">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85445">
                        <a:lnSpc>
                          <a:spcPts val="1110"/>
                        </a:lnSpc>
                      </a:pPr>
                      <a:r>
                        <a:rPr sz="1000" spc="15" dirty="0">
                          <a:latin typeface="Times New Roman"/>
                          <a:cs typeface="Times New Roman"/>
                        </a:rPr>
                        <a:t>BAC</a:t>
                      </a: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35609">
                        <a:lnSpc>
                          <a:spcPts val="1110"/>
                        </a:lnSpc>
                      </a:pPr>
                      <a:r>
                        <a:rPr sz="1000" spc="10" dirty="0">
                          <a:latin typeface="Times New Roman"/>
                          <a:cs typeface="Times New Roman"/>
                        </a:rPr>
                        <a:t>30/45 </a:t>
                      </a:r>
                      <a:r>
                        <a:rPr sz="1000" spc="5" dirty="0">
                          <a:latin typeface="Times New Roman"/>
                          <a:cs typeface="Times New Roman"/>
                        </a:rPr>
                        <a:t>School</a:t>
                      </a:r>
                      <a:r>
                        <a:rPr sz="1000" spc="25" dirty="0">
                          <a:latin typeface="Times New Roman"/>
                          <a:cs typeface="Times New Roman"/>
                        </a:rPr>
                        <a:t> </a:t>
                      </a:r>
                      <a:r>
                        <a:rPr sz="1000" spc="10" dirty="0">
                          <a:latin typeface="Times New Roman"/>
                          <a:cs typeface="Times New Roman"/>
                        </a:rPr>
                        <a:t>Days</a:t>
                      </a: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bl>
          </a:graphicData>
        </a:graphic>
      </p:graphicFrame>
      <p:sp>
        <p:nvSpPr>
          <p:cNvPr id="21" name="object 21"/>
          <p:cNvSpPr/>
          <p:nvPr/>
        </p:nvSpPr>
        <p:spPr>
          <a:xfrm>
            <a:off x="633729" y="4022188"/>
            <a:ext cx="108584" cy="108584"/>
          </a:xfrm>
          <a:prstGeom prst="rect">
            <a:avLst/>
          </a:prstGeom>
          <a:blipFill>
            <a:blip r:embed="rId2" cstate="print"/>
            <a:stretch>
              <a:fillRect/>
            </a:stretch>
          </a:blipFill>
        </p:spPr>
        <p:txBody>
          <a:bodyPr wrap="square" lIns="0" tIns="0" rIns="0" bIns="0" rtlCol="0"/>
          <a:lstStyle/>
          <a:p>
            <a:endParaRPr/>
          </a:p>
        </p:txBody>
      </p:sp>
      <p:sp>
        <p:nvSpPr>
          <p:cNvPr id="22" name="object 22"/>
          <p:cNvSpPr/>
          <p:nvPr/>
        </p:nvSpPr>
        <p:spPr>
          <a:xfrm>
            <a:off x="633729" y="4174588"/>
            <a:ext cx="108584" cy="108584"/>
          </a:xfrm>
          <a:prstGeom prst="rect">
            <a:avLst/>
          </a:prstGeom>
          <a:blipFill>
            <a:blip r:embed="rId2" cstate="print"/>
            <a:stretch>
              <a:fillRect/>
            </a:stretch>
          </a:blipFill>
        </p:spPr>
        <p:txBody>
          <a:bodyPr wrap="square" lIns="0" tIns="0" rIns="0" bIns="0" rtlCol="0"/>
          <a:lstStyle/>
          <a:p>
            <a:endParaRPr/>
          </a:p>
        </p:txBody>
      </p:sp>
      <p:sp>
        <p:nvSpPr>
          <p:cNvPr id="23" name="object 23"/>
          <p:cNvSpPr txBox="1"/>
          <p:nvPr/>
        </p:nvSpPr>
        <p:spPr>
          <a:xfrm>
            <a:off x="685291" y="9583291"/>
            <a:ext cx="6832600" cy="368935"/>
          </a:xfrm>
          <a:prstGeom prst="rect">
            <a:avLst/>
          </a:prstGeom>
        </p:spPr>
        <p:txBody>
          <a:bodyPr vert="horz" wrap="square" lIns="0" tIns="0" rIns="0" bIns="0" rtlCol="0">
            <a:spAutoFit/>
          </a:bodyPr>
          <a:lstStyle/>
          <a:p>
            <a:pPr marL="12700">
              <a:lnSpc>
                <a:spcPts val="1250"/>
              </a:lnSpc>
            </a:pPr>
            <a:r>
              <a:rPr sz="1050" dirty="0">
                <a:latin typeface="Times New Roman"/>
                <a:cs typeface="Times New Roman"/>
              </a:rPr>
              <a:t>A</a:t>
            </a:r>
            <a:r>
              <a:rPr sz="1050" spc="114" dirty="0">
                <a:latin typeface="Times New Roman"/>
                <a:cs typeface="Times New Roman"/>
              </a:rPr>
              <a:t> </a:t>
            </a:r>
            <a:r>
              <a:rPr sz="1050" spc="-5" dirty="0">
                <a:latin typeface="Times New Roman"/>
                <a:cs typeface="Times New Roman"/>
              </a:rPr>
              <a:t>student</a:t>
            </a:r>
            <a:r>
              <a:rPr sz="1050" spc="105" dirty="0">
                <a:latin typeface="Times New Roman"/>
                <a:cs typeface="Times New Roman"/>
              </a:rPr>
              <a:t> </a:t>
            </a:r>
            <a:r>
              <a:rPr sz="1050" spc="-5" dirty="0">
                <a:latin typeface="Times New Roman"/>
                <a:cs typeface="Times New Roman"/>
              </a:rPr>
              <a:t>removed</a:t>
            </a:r>
            <a:r>
              <a:rPr sz="1050" spc="110" dirty="0">
                <a:latin typeface="Times New Roman"/>
                <a:cs typeface="Times New Roman"/>
              </a:rPr>
              <a:t> </a:t>
            </a:r>
            <a:r>
              <a:rPr sz="1050" dirty="0">
                <a:latin typeface="Times New Roman"/>
                <a:cs typeface="Times New Roman"/>
              </a:rPr>
              <a:t>from</a:t>
            </a:r>
            <a:r>
              <a:rPr sz="1050" spc="100" dirty="0">
                <a:latin typeface="Times New Roman"/>
                <a:cs typeface="Times New Roman"/>
              </a:rPr>
              <a:t> </a:t>
            </a:r>
            <a:r>
              <a:rPr sz="1050" dirty="0">
                <a:latin typeface="Times New Roman"/>
                <a:cs typeface="Times New Roman"/>
              </a:rPr>
              <a:t>the</a:t>
            </a:r>
            <a:r>
              <a:rPr sz="1050" spc="110" dirty="0">
                <a:latin typeface="Times New Roman"/>
                <a:cs typeface="Times New Roman"/>
              </a:rPr>
              <a:t> </a:t>
            </a:r>
            <a:r>
              <a:rPr sz="1050" spc="-5" dirty="0">
                <a:latin typeface="Times New Roman"/>
                <a:cs typeface="Times New Roman"/>
              </a:rPr>
              <a:t>regular</a:t>
            </a:r>
            <a:r>
              <a:rPr sz="1050" spc="110" dirty="0">
                <a:latin typeface="Times New Roman"/>
                <a:cs typeface="Times New Roman"/>
              </a:rPr>
              <a:t> </a:t>
            </a:r>
            <a:r>
              <a:rPr sz="1050" spc="-5" dirty="0">
                <a:latin typeface="Times New Roman"/>
                <a:cs typeface="Times New Roman"/>
              </a:rPr>
              <a:t>classroom</a:t>
            </a:r>
            <a:r>
              <a:rPr sz="1050" spc="100" dirty="0">
                <a:latin typeface="Times New Roman"/>
                <a:cs typeface="Times New Roman"/>
              </a:rPr>
              <a:t> </a:t>
            </a:r>
            <a:r>
              <a:rPr sz="1050" spc="-5" dirty="0">
                <a:latin typeface="Times New Roman"/>
                <a:cs typeface="Times New Roman"/>
              </a:rPr>
              <a:t>to</a:t>
            </a:r>
            <a:r>
              <a:rPr sz="1050" spc="125" dirty="0">
                <a:latin typeface="Times New Roman"/>
                <a:cs typeface="Times New Roman"/>
              </a:rPr>
              <a:t> </a:t>
            </a:r>
            <a:r>
              <a:rPr sz="1050" dirty="0">
                <a:latin typeface="Times New Roman"/>
                <a:cs typeface="Times New Roman"/>
              </a:rPr>
              <a:t>in-school</a:t>
            </a:r>
            <a:r>
              <a:rPr sz="1050" spc="105" dirty="0">
                <a:latin typeface="Times New Roman"/>
                <a:cs typeface="Times New Roman"/>
              </a:rPr>
              <a:t> </a:t>
            </a:r>
            <a:r>
              <a:rPr sz="1050" spc="-5" dirty="0">
                <a:latin typeface="Times New Roman"/>
                <a:cs typeface="Times New Roman"/>
              </a:rPr>
              <a:t>suspension</a:t>
            </a:r>
            <a:r>
              <a:rPr sz="1050" spc="110" dirty="0">
                <a:latin typeface="Times New Roman"/>
                <a:cs typeface="Times New Roman"/>
              </a:rPr>
              <a:t> </a:t>
            </a:r>
            <a:r>
              <a:rPr sz="1050" dirty="0">
                <a:latin typeface="Times New Roman"/>
                <a:cs typeface="Times New Roman"/>
              </a:rPr>
              <a:t>or</a:t>
            </a:r>
            <a:r>
              <a:rPr sz="1050" spc="110" dirty="0">
                <a:latin typeface="Times New Roman"/>
                <a:cs typeface="Times New Roman"/>
              </a:rPr>
              <a:t> </a:t>
            </a:r>
            <a:r>
              <a:rPr sz="1050" spc="-5" dirty="0">
                <a:latin typeface="Times New Roman"/>
                <a:cs typeface="Times New Roman"/>
              </a:rPr>
              <a:t>another</a:t>
            </a:r>
            <a:r>
              <a:rPr sz="1050" spc="110" dirty="0">
                <a:latin typeface="Times New Roman"/>
                <a:cs typeface="Times New Roman"/>
              </a:rPr>
              <a:t> </a:t>
            </a:r>
            <a:r>
              <a:rPr sz="1050" spc="-5" dirty="0">
                <a:latin typeface="Times New Roman"/>
                <a:cs typeface="Times New Roman"/>
              </a:rPr>
              <a:t>setting,</a:t>
            </a:r>
            <a:r>
              <a:rPr sz="1050" spc="110" dirty="0">
                <a:latin typeface="Times New Roman"/>
                <a:cs typeface="Times New Roman"/>
              </a:rPr>
              <a:t> </a:t>
            </a:r>
            <a:r>
              <a:rPr sz="1050" spc="-5" dirty="0">
                <a:latin typeface="Times New Roman"/>
                <a:cs typeface="Times New Roman"/>
              </a:rPr>
              <a:t>other</a:t>
            </a:r>
            <a:r>
              <a:rPr sz="1050" spc="110" dirty="0">
                <a:latin typeface="Times New Roman"/>
                <a:cs typeface="Times New Roman"/>
              </a:rPr>
              <a:t> </a:t>
            </a:r>
            <a:r>
              <a:rPr sz="1050" spc="-5" dirty="0">
                <a:latin typeface="Times New Roman"/>
                <a:cs typeface="Times New Roman"/>
              </a:rPr>
              <a:t>than</a:t>
            </a:r>
            <a:r>
              <a:rPr sz="1050" spc="110" dirty="0">
                <a:latin typeface="Times New Roman"/>
                <a:cs typeface="Times New Roman"/>
              </a:rPr>
              <a:t> </a:t>
            </a:r>
            <a:r>
              <a:rPr sz="1050" dirty="0">
                <a:latin typeface="Times New Roman"/>
                <a:cs typeface="Times New Roman"/>
              </a:rPr>
              <a:t>a</a:t>
            </a:r>
            <a:r>
              <a:rPr sz="1050" spc="110" dirty="0">
                <a:latin typeface="Times New Roman"/>
                <a:cs typeface="Times New Roman"/>
              </a:rPr>
              <a:t> </a:t>
            </a:r>
            <a:r>
              <a:rPr sz="1050" dirty="0">
                <a:latin typeface="Times New Roman"/>
                <a:cs typeface="Times New Roman"/>
              </a:rPr>
              <a:t>DAEP,</a:t>
            </a:r>
            <a:r>
              <a:rPr sz="1050" spc="100" dirty="0">
                <a:latin typeface="Times New Roman"/>
                <a:cs typeface="Times New Roman"/>
              </a:rPr>
              <a:t> </a:t>
            </a:r>
            <a:r>
              <a:rPr sz="1050" spc="-10" dirty="0">
                <a:latin typeface="Times New Roman"/>
                <a:cs typeface="Times New Roman"/>
              </a:rPr>
              <a:t>will</a:t>
            </a:r>
            <a:r>
              <a:rPr sz="1050" spc="125" dirty="0">
                <a:latin typeface="Times New Roman"/>
                <a:cs typeface="Times New Roman"/>
              </a:rPr>
              <a:t> </a:t>
            </a:r>
            <a:r>
              <a:rPr sz="1050" spc="-5" dirty="0">
                <a:latin typeface="Times New Roman"/>
                <a:cs typeface="Times New Roman"/>
              </a:rPr>
              <a:t>have</a:t>
            </a:r>
            <a:r>
              <a:rPr sz="1050" spc="110" dirty="0">
                <a:latin typeface="Times New Roman"/>
                <a:cs typeface="Times New Roman"/>
              </a:rPr>
              <a:t> </a:t>
            </a:r>
            <a:r>
              <a:rPr sz="1050" dirty="0">
                <a:latin typeface="Times New Roman"/>
                <a:cs typeface="Times New Roman"/>
              </a:rPr>
              <a:t>an</a:t>
            </a:r>
            <a:endParaRPr sz="1050">
              <a:latin typeface="Times New Roman"/>
              <a:cs typeface="Times New Roman"/>
            </a:endParaRPr>
          </a:p>
          <a:p>
            <a:pPr marR="450215" algn="ctr">
              <a:lnSpc>
                <a:spcPct val="100000"/>
              </a:lnSpc>
              <a:spcBef>
                <a:spcPts val="215"/>
              </a:spcBef>
            </a:pPr>
            <a:r>
              <a:rPr sz="1100" dirty="0">
                <a:latin typeface="Times New Roman"/>
                <a:cs typeface="Times New Roman"/>
              </a:rPr>
              <a:t>8</a:t>
            </a:r>
            <a:endParaRPr sz="1100">
              <a:latin typeface="Times New Roman"/>
              <a:cs typeface="Times New Roman"/>
            </a:endParaRPr>
          </a:p>
        </p:txBody>
      </p:sp>
      <p:sp>
        <p:nvSpPr>
          <p:cNvPr id="24" name="object 12"/>
          <p:cNvSpPr txBox="1"/>
          <p:nvPr/>
        </p:nvSpPr>
        <p:spPr>
          <a:xfrm>
            <a:off x="419353" y="7760408"/>
            <a:ext cx="6597396" cy="923330"/>
          </a:xfrm>
          <a:prstGeom prst="rect">
            <a:avLst/>
          </a:prstGeom>
          <a:solidFill>
            <a:srgbClr val="FFFF00"/>
          </a:solidFill>
        </p:spPr>
        <p:txBody>
          <a:bodyPr vert="horz" wrap="square" lIns="0" tIns="0" rIns="0" bIns="0" rtlCol="0">
            <a:spAutoFit/>
          </a:bodyPr>
          <a:lstStyle/>
          <a:p>
            <a:pPr marL="647700" indent="-168910">
              <a:lnSpc>
                <a:spcPts val="1170"/>
              </a:lnSpc>
              <a:buAutoNum type="arabicPeriod"/>
              <a:tabLst>
                <a:tab pos="648335" algn="l"/>
              </a:tabLst>
            </a:pPr>
            <a:r>
              <a:rPr lang="en-US" sz="1050" spc="-15" dirty="0">
                <a:latin typeface="Times New Roman"/>
                <a:cs typeface="Times New Roman"/>
              </a:rPr>
              <a:t>Self–defense </a:t>
            </a:r>
            <a:r>
              <a:rPr lang="en-US" sz="1050" spc="-5" dirty="0">
                <a:latin typeface="Times New Roman"/>
                <a:cs typeface="Times New Roman"/>
              </a:rPr>
              <a:t>(see</a:t>
            </a:r>
            <a:r>
              <a:rPr lang="en-US" sz="1050" spc="50" dirty="0">
                <a:latin typeface="Times New Roman"/>
                <a:cs typeface="Times New Roman"/>
              </a:rPr>
              <a:t> </a:t>
            </a:r>
            <a:r>
              <a:rPr lang="en-US" sz="1050" spc="-25" dirty="0">
                <a:latin typeface="Times New Roman"/>
                <a:cs typeface="Times New Roman"/>
              </a:rPr>
              <a:t>glossary)</a:t>
            </a:r>
            <a:endParaRPr lang="en-US" sz="1050" dirty="0">
              <a:latin typeface="Times New Roman"/>
              <a:cs typeface="Times New Roman"/>
            </a:endParaRPr>
          </a:p>
          <a:p>
            <a:pPr marL="646430" indent="-167640">
              <a:lnSpc>
                <a:spcPts val="1205"/>
              </a:lnSpc>
              <a:buAutoNum type="arabicPeriod"/>
              <a:tabLst>
                <a:tab pos="647065" algn="l"/>
              </a:tabLst>
            </a:pPr>
            <a:r>
              <a:rPr lang="en-US" sz="1050" spc="-15" dirty="0">
                <a:latin typeface="Times New Roman"/>
                <a:cs typeface="Times New Roman"/>
              </a:rPr>
              <a:t>Intent</a:t>
            </a:r>
            <a:r>
              <a:rPr lang="en-US" sz="1050" spc="-55" dirty="0">
                <a:latin typeface="Times New Roman"/>
                <a:cs typeface="Times New Roman"/>
              </a:rPr>
              <a:t> </a:t>
            </a:r>
            <a:r>
              <a:rPr lang="en-US" sz="1050" dirty="0">
                <a:latin typeface="Times New Roman"/>
                <a:cs typeface="Times New Roman"/>
              </a:rPr>
              <a:t>or</a:t>
            </a:r>
            <a:r>
              <a:rPr lang="en-US" sz="1050" spc="-15" dirty="0">
                <a:latin typeface="Times New Roman"/>
                <a:cs typeface="Times New Roman"/>
              </a:rPr>
              <a:t> </a:t>
            </a:r>
            <a:r>
              <a:rPr lang="en-US" sz="1050" spc="-5" dirty="0">
                <a:latin typeface="Times New Roman"/>
                <a:cs typeface="Times New Roman"/>
              </a:rPr>
              <a:t>lack</a:t>
            </a:r>
            <a:r>
              <a:rPr lang="en-US" sz="1050" spc="-25" dirty="0">
                <a:latin typeface="Times New Roman"/>
                <a:cs typeface="Times New Roman"/>
              </a:rPr>
              <a:t> </a:t>
            </a:r>
            <a:r>
              <a:rPr lang="en-US" sz="1050" dirty="0">
                <a:latin typeface="Times New Roman"/>
                <a:cs typeface="Times New Roman"/>
              </a:rPr>
              <a:t>of</a:t>
            </a:r>
            <a:r>
              <a:rPr lang="en-US" sz="1050" spc="-30" dirty="0">
                <a:latin typeface="Times New Roman"/>
                <a:cs typeface="Times New Roman"/>
              </a:rPr>
              <a:t> </a:t>
            </a:r>
            <a:r>
              <a:rPr lang="en-US" sz="1050" spc="-5" dirty="0">
                <a:latin typeface="Times New Roman"/>
                <a:cs typeface="Times New Roman"/>
              </a:rPr>
              <a:t>intent</a:t>
            </a:r>
            <a:r>
              <a:rPr lang="en-US" sz="1050" spc="-45" dirty="0">
                <a:latin typeface="Times New Roman"/>
                <a:cs typeface="Times New Roman"/>
              </a:rPr>
              <a:t> </a:t>
            </a:r>
            <a:r>
              <a:rPr lang="en-US" sz="1050" spc="-5" dirty="0">
                <a:latin typeface="Times New Roman"/>
                <a:cs typeface="Times New Roman"/>
              </a:rPr>
              <a:t>at</a:t>
            </a:r>
            <a:r>
              <a:rPr lang="en-US" sz="1050" spc="-20" dirty="0">
                <a:latin typeface="Times New Roman"/>
                <a:cs typeface="Times New Roman"/>
              </a:rPr>
              <a:t> </a:t>
            </a:r>
            <a:r>
              <a:rPr lang="en-US" sz="1050" spc="-15" dirty="0">
                <a:latin typeface="Times New Roman"/>
                <a:cs typeface="Times New Roman"/>
              </a:rPr>
              <a:t>the</a:t>
            </a:r>
            <a:r>
              <a:rPr lang="en-US" sz="1050" spc="-40" dirty="0">
                <a:latin typeface="Times New Roman"/>
                <a:cs typeface="Times New Roman"/>
              </a:rPr>
              <a:t> </a:t>
            </a:r>
            <a:r>
              <a:rPr lang="en-US" sz="1050" spc="-20" dirty="0">
                <a:latin typeface="Times New Roman"/>
                <a:cs typeface="Times New Roman"/>
              </a:rPr>
              <a:t>time</a:t>
            </a:r>
            <a:r>
              <a:rPr lang="en-US" sz="1050" spc="-40" dirty="0">
                <a:latin typeface="Times New Roman"/>
                <a:cs typeface="Times New Roman"/>
              </a:rPr>
              <a:t> </a:t>
            </a:r>
            <a:r>
              <a:rPr lang="en-US" sz="1050" spc="-5" dirty="0">
                <a:latin typeface="Times New Roman"/>
                <a:cs typeface="Times New Roman"/>
              </a:rPr>
              <a:t>the</a:t>
            </a:r>
            <a:r>
              <a:rPr lang="en-US" sz="1050" spc="-15" dirty="0">
                <a:latin typeface="Times New Roman"/>
                <a:cs typeface="Times New Roman"/>
              </a:rPr>
              <a:t> </a:t>
            </a:r>
            <a:r>
              <a:rPr lang="en-US" sz="1050" spc="-5" dirty="0">
                <a:latin typeface="Times New Roman"/>
                <a:cs typeface="Times New Roman"/>
              </a:rPr>
              <a:t>student</a:t>
            </a:r>
            <a:r>
              <a:rPr lang="en-US" sz="1050" spc="-40" dirty="0">
                <a:latin typeface="Times New Roman"/>
                <a:cs typeface="Times New Roman"/>
              </a:rPr>
              <a:t> </a:t>
            </a:r>
            <a:r>
              <a:rPr lang="en-US" sz="1050" dirty="0">
                <a:latin typeface="Times New Roman"/>
                <a:cs typeface="Times New Roman"/>
              </a:rPr>
              <a:t>engaged</a:t>
            </a:r>
            <a:r>
              <a:rPr lang="en-US" sz="1050" spc="-25" dirty="0">
                <a:latin typeface="Times New Roman"/>
                <a:cs typeface="Times New Roman"/>
              </a:rPr>
              <a:t> </a:t>
            </a:r>
            <a:r>
              <a:rPr lang="en-US" sz="1050" spc="-5" dirty="0">
                <a:latin typeface="Times New Roman"/>
                <a:cs typeface="Times New Roman"/>
              </a:rPr>
              <a:t>in</a:t>
            </a:r>
            <a:r>
              <a:rPr lang="en-US" sz="1050" spc="-25" dirty="0">
                <a:latin typeface="Times New Roman"/>
                <a:cs typeface="Times New Roman"/>
              </a:rPr>
              <a:t> </a:t>
            </a:r>
            <a:r>
              <a:rPr lang="en-US" sz="1050" spc="-10" dirty="0">
                <a:latin typeface="Times New Roman"/>
                <a:cs typeface="Times New Roman"/>
              </a:rPr>
              <a:t>the</a:t>
            </a:r>
            <a:r>
              <a:rPr lang="en-US" sz="1050" spc="-15" dirty="0">
                <a:latin typeface="Times New Roman"/>
                <a:cs typeface="Times New Roman"/>
              </a:rPr>
              <a:t> conduct,</a:t>
            </a:r>
            <a:endParaRPr lang="en-US" sz="1050" dirty="0">
              <a:latin typeface="Times New Roman"/>
              <a:cs typeface="Times New Roman"/>
            </a:endParaRPr>
          </a:p>
          <a:p>
            <a:pPr marL="648335" indent="-167640">
              <a:lnSpc>
                <a:spcPts val="1205"/>
              </a:lnSpc>
              <a:buAutoNum type="arabicPeriod"/>
              <a:tabLst>
                <a:tab pos="648970" algn="l"/>
              </a:tabLst>
            </a:pPr>
            <a:r>
              <a:rPr lang="en-US" sz="1050" dirty="0">
                <a:latin typeface="Times New Roman"/>
                <a:cs typeface="Times New Roman"/>
              </a:rPr>
              <a:t>The </a:t>
            </a:r>
            <a:r>
              <a:rPr lang="en-US" sz="1050" spc="-5" dirty="0">
                <a:latin typeface="Times New Roman"/>
                <a:cs typeface="Times New Roman"/>
              </a:rPr>
              <a:t>student’s disciplinary</a:t>
            </a:r>
            <a:r>
              <a:rPr lang="en-US" sz="1050" spc="-25" dirty="0">
                <a:latin typeface="Times New Roman"/>
                <a:cs typeface="Times New Roman"/>
              </a:rPr>
              <a:t> </a:t>
            </a:r>
            <a:r>
              <a:rPr lang="en-US" sz="1050" spc="-20" dirty="0">
                <a:latin typeface="Times New Roman"/>
                <a:cs typeface="Times New Roman"/>
              </a:rPr>
              <a:t>history,</a:t>
            </a:r>
            <a:endParaRPr lang="en-US" sz="1050" dirty="0">
              <a:latin typeface="Times New Roman"/>
              <a:cs typeface="Times New Roman"/>
            </a:endParaRPr>
          </a:p>
          <a:p>
            <a:pPr marL="648335" indent="-167640">
              <a:lnSpc>
                <a:spcPts val="1235"/>
              </a:lnSpc>
              <a:buAutoNum type="arabicPeriod"/>
              <a:tabLst>
                <a:tab pos="648970" algn="l"/>
              </a:tabLst>
            </a:pPr>
            <a:r>
              <a:rPr lang="en-US" sz="1050" dirty="0">
                <a:latin typeface="Times New Roman"/>
                <a:cs typeface="Times New Roman"/>
              </a:rPr>
              <a:t>A </a:t>
            </a:r>
            <a:r>
              <a:rPr lang="en-US" sz="1050" spc="-15" dirty="0">
                <a:latin typeface="Times New Roman"/>
                <a:cs typeface="Times New Roman"/>
              </a:rPr>
              <a:t>disability</a:t>
            </a:r>
            <a:r>
              <a:rPr lang="en-US" sz="1050" spc="-50" dirty="0">
                <a:latin typeface="Times New Roman"/>
                <a:cs typeface="Times New Roman"/>
              </a:rPr>
              <a:t> </a:t>
            </a:r>
            <a:r>
              <a:rPr lang="en-US" sz="1050" spc="-5" dirty="0">
                <a:latin typeface="Times New Roman"/>
                <a:cs typeface="Times New Roman"/>
              </a:rPr>
              <a:t>that </a:t>
            </a:r>
            <a:r>
              <a:rPr lang="en-US" sz="1050" spc="-15" dirty="0">
                <a:latin typeface="Times New Roman"/>
                <a:cs typeface="Times New Roman"/>
              </a:rPr>
              <a:t>substantially</a:t>
            </a:r>
            <a:r>
              <a:rPr lang="en-US" sz="1050" spc="-50" dirty="0">
                <a:latin typeface="Times New Roman"/>
                <a:cs typeface="Times New Roman"/>
              </a:rPr>
              <a:t> </a:t>
            </a:r>
            <a:r>
              <a:rPr lang="en-US" sz="1050" spc="-15" dirty="0">
                <a:latin typeface="Times New Roman"/>
                <a:cs typeface="Times New Roman"/>
              </a:rPr>
              <a:t>impairs</a:t>
            </a:r>
            <a:r>
              <a:rPr lang="en-US" sz="1050" spc="-25" dirty="0">
                <a:latin typeface="Times New Roman"/>
                <a:cs typeface="Times New Roman"/>
              </a:rPr>
              <a:t> </a:t>
            </a:r>
            <a:r>
              <a:rPr lang="en-US" sz="1050" spc="-10" dirty="0">
                <a:latin typeface="Times New Roman"/>
                <a:cs typeface="Times New Roman"/>
              </a:rPr>
              <a:t>the</a:t>
            </a:r>
            <a:r>
              <a:rPr lang="en-US" sz="1050" spc="-35" dirty="0">
                <a:latin typeface="Times New Roman"/>
                <a:cs typeface="Times New Roman"/>
              </a:rPr>
              <a:t> </a:t>
            </a:r>
            <a:r>
              <a:rPr lang="en-US" sz="1050" spc="-15" dirty="0">
                <a:latin typeface="Times New Roman"/>
                <a:cs typeface="Times New Roman"/>
              </a:rPr>
              <a:t>student’s</a:t>
            </a:r>
            <a:r>
              <a:rPr lang="en-US" sz="1050" spc="-40" dirty="0">
                <a:latin typeface="Times New Roman"/>
                <a:cs typeface="Times New Roman"/>
              </a:rPr>
              <a:t> </a:t>
            </a:r>
            <a:r>
              <a:rPr lang="en-US" sz="1050" spc="-15" dirty="0">
                <a:latin typeface="Times New Roman"/>
                <a:cs typeface="Times New Roman"/>
              </a:rPr>
              <a:t>capacity</a:t>
            </a:r>
            <a:r>
              <a:rPr lang="en-US" sz="1050" spc="-35" dirty="0">
                <a:latin typeface="Times New Roman"/>
                <a:cs typeface="Times New Roman"/>
              </a:rPr>
              <a:t> </a:t>
            </a:r>
            <a:r>
              <a:rPr lang="en-US" sz="1050" spc="-5" dirty="0">
                <a:latin typeface="Times New Roman"/>
                <a:cs typeface="Times New Roman"/>
              </a:rPr>
              <a:t>to</a:t>
            </a:r>
            <a:r>
              <a:rPr lang="en-US" sz="1050" dirty="0">
                <a:latin typeface="Times New Roman"/>
                <a:cs typeface="Times New Roman"/>
              </a:rPr>
              <a:t> </a:t>
            </a:r>
            <a:r>
              <a:rPr lang="en-US" sz="1050" spc="-15" dirty="0">
                <a:latin typeface="Times New Roman"/>
                <a:cs typeface="Times New Roman"/>
              </a:rPr>
              <a:t>appreciate</a:t>
            </a:r>
            <a:r>
              <a:rPr lang="en-US" sz="1050" spc="-35" dirty="0">
                <a:latin typeface="Times New Roman"/>
                <a:cs typeface="Times New Roman"/>
              </a:rPr>
              <a:t> </a:t>
            </a:r>
            <a:r>
              <a:rPr lang="en-US" sz="1050" spc="-15" dirty="0">
                <a:latin typeface="Times New Roman"/>
                <a:cs typeface="Times New Roman"/>
              </a:rPr>
              <a:t>the</a:t>
            </a:r>
            <a:r>
              <a:rPr lang="en-US" sz="1050" spc="-25" dirty="0">
                <a:latin typeface="Times New Roman"/>
                <a:cs typeface="Times New Roman"/>
              </a:rPr>
              <a:t> </a:t>
            </a:r>
            <a:r>
              <a:rPr lang="en-US" sz="1050" spc="-20" dirty="0">
                <a:latin typeface="Times New Roman"/>
                <a:cs typeface="Times New Roman"/>
              </a:rPr>
              <a:t>wrongfulness</a:t>
            </a:r>
            <a:r>
              <a:rPr lang="en-US" sz="1050" spc="-25" dirty="0">
                <a:latin typeface="Times New Roman"/>
                <a:cs typeface="Times New Roman"/>
              </a:rPr>
              <a:t> </a:t>
            </a:r>
            <a:r>
              <a:rPr lang="en-US" sz="1050" dirty="0">
                <a:latin typeface="Times New Roman"/>
                <a:cs typeface="Times New Roman"/>
              </a:rPr>
              <a:t>of</a:t>
            </a:r>
            <a:r>
              <a:rPr lang="en-US" sz="1050" spc="-5" dirty="0">
                <a:latin typeface="Times New Roman"/>
                <a:cs typeface="Times New Roman"/>
              </a:rPr>
              <a:t> </a:t>
            </a:r>
            <a:r>
              <a:rPr lang="en-US" sz="1050" spc="-15" dirty="0">
                <a:latin typeface="Times New Roman"/>
                <a:cs typeface="Times New Roman"/>
              </a:rPr>
              <a:t>the</a:t>
            </a:r>
            <a:r>
              <a:rPr lang="en-US" sz="1050" spc="-25" dirty="0">
                <a:latin typeface="Times New Roman"/>
                <a:cs typeface="Times New Roman"/>
              </a:rPr>
              <a:t> </a:t>
            </a:r>
            <a:r>
              <a:rPr lang="en-US" sz="1050" spc="-15" dirty="0">
                <a:latin typeface="Times New Roman"/>
                <a:cs typeface="Times New Roman"/>
              </a:rPr>
              <a:t>student’s</a:t>
            </a:r>
            <a:r>
              <a:rPr lang="en-US" sz="1050" spc="-40" dirty="0">
                <a:latin typeface="Times New Roman"/>
                <a:cs typeface="Times New Roman"/>
              </a:rPr>
              <a:t> </a:t>
            </a:r>
            <a:r>
              <a:rPr lang="en-US" sz="1050" spc="-15" dirty="0">
                <a:latin typeface="Times New Roman"/>
                <a:cs typeface="Times New Roman"/>
              </a:rPr>
              <a:t>conduct</a:t>
            </a:r>
          </a:p>
          <a:p>
            <a:pPr marL="648335" indent="-167640">
              <a:lnSpc>
                <a:spcPts val="1235"/>
              </a:lnSpc>
              <a:buAutoNum type="arabicPeriod"/>
              <a:tabLst>
                <a:tab pos="648970" algn="l"/>
              </a:tabLst>
            </a:pPr>
            <a:r>
              <a:rPr lang="en-US" sz="1050" dirty="0">
                <a:latin typeface="Times New Roman"/>
                <a:cs typeface="Times New Roman"/>
              </a:rPr>
              <a:t>A student's status in the conservatorship of the Department of Family and Protective Services (foster care, or</a:t>
            </a:r>
          </a:p>
          <a:p>
            <a:pPr marL="648335" indent="-167640">
              <a:lnSpc>
                <a:spcPts val="1235"/>
              </a:lnSpc>
              <a:buAutoNum type="arabicPeriod"/>
              <a:tabLst>
                <a:tab pos="648970" algn="l"/>
              </a:tabLst>
            </a:pPr>
            <a:r>
              <a:rPr lang="en-US" sz="1050" dirty="0">
                <a:latin typeface="Times New Roman"/>
                <a:cs typeface="Times New Roman"/>
              </a:rPr>
              <a:t>A student’s status as homeless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128646" y="1774741"/>
            <a:ext cx="43815" cy="0"/>
          </a:xfrm>
          <a:custGeom>
            <a:avLst/>
            <a:gdLst/>
            <a:ahLst/>
            <a:cxnLst/>
            <a:rect l="l" t="t" r="r" b="b"/>
            <a:pathLst>
              <a:path w="43814">
                <a:moveTo>
                  <a:pt x="0" y="0"/>
                </a:moveTo>
                <a:lnTo>
                  <a:pt x="43815" y="0"/>
                </a:lnTo>
              </a:path>
            </a:pathLst>
          </a:custGeom>
          <a:ln w="7378">
            <a:solidFill>
              <a:srgbClr val="000000"/>
            </a:solidFill>
          </a:ln>
        </p:spPr>
        <p:txBody>
          <a:bodyPr wrap="square" lIns="0" tIns="0" rIns="0" bIns="0" rtlCol="0"/>
          <a:lstStyle/>
          <a:p>
            <a:endParaRPr/>
          </a:p>
        </p:txBody>
      </p:sp>
      <p:sp>
        <p:nvSpPr>
          <p:cNvPr id="3" name="object 3"/>
          <p:cNvSpPr/>
          <p:nvPr/>
        </p:nvSpPr>
        <p:spPr>
          <a:xfrm>
            <a:off x="3742688" y="6086152"/>
            <a:ext cx="38100" cy="0"/>
          </a:xfrm>
          <a:custGeom>
            <a:avLst/>
            <a:gdLst/>
            <a:ahLst/>
            <a:cxnLst/>
            <a:rect l="l" t="t" r="r" b="b"/>
            <a:pathLst>
              <a:path w="38100">
                <a:moveTo>
                  <a:pt x="0" y="0"/>
                </a:moveTo>
                <a:lnTo>
                  <a:pt x="38100" y="0"/>
                </a:lnTo>
              </a:path>
            </a:pathLst>
          </a:custGeom>
          <a:ln w="7365">
            <a:solidFill>
              <a:srgbClr val="000000"/>
            </a:solidFill>
          </a:ln>
        </p:spPr>
        <p:txBody>
          <a:bodyPr wrap="square" lIns="0" tIns="0" rIns="0" bIns="0" rtlCol="0"/>
          <a:lstStyle/>
          <a:p>
            <a:endParaRPr/>
          </a:p>
        </p:txBody>
      </p:sp>
      <p:sp>
        <p:nvSpPr>
          <p:cNvPr id="4" name="object 4"/>
          <p:cNvSpPr/>
          <p:nvPr/>
        </p:nvSpPr>
        <p:spPr>
          <a:xfrm>
            <a:off x="1864996" y="7009692"/>
            <a:ext cx="31750" cy="0"/>
          </a:xfrm>
          <a:custGeom>
            <a:avLst/>
            <a:gdLst/>
            <a:ahLst/>
            <a:cxnLst/>
            <a:rect l="l" t="t" r="r" b="b"/>
            <a:pathLst>
              <a:path w="31750">
                <a:moveTo>
                  <a:pt x="0" y="0"/>
                </a:moveTo>
                <a:lnTo>
                  <a:pt x="31750" y="0"/>
                </a:lnTo>
              </a:path>
            </a:pathLst>
          </a:custGeom>
          <a:ln w="7378">
            <a:solidFill>
              <a:srgbClr val="000000"/>
            </a:solidFill>
          </a:ln>
        </p:spPr>
        <p:txBody>
          <a:bodyPr wrap="square" lIns="0" tIns="0" rIns="0" bIns="0" rtlCol="0"/>
          <a:lstStyle/>
          <a:p>
            <a:endParaRPr/>
          </a:p>
        </p:txBody>
      </p:sp>
      <p:sp>
        <p:nvSpPr>
          <p:cNvPr id="5" name="object 5"/>
          <p:cNvSpPr txBox="1"/>
          <p:nvPr/>
        </p:nvSpPr>
        <p:spPr>
          <a:xfrm>
            <a:off x="355091" y="457200"/>
            <a:ext cx="7163434" cy="460375"/>
          </a:xfrm>
          <a:prstGeom prst="rect">
            <a:avLst/>
          </a:prstGeom>
          <a:solidFill>
            <a:srgbClr val="FFFF00"/>
          </a:solidFill>
        </p:spPr>
        <p:txBody>
          <a:bodyPr vert="horz" wrap="square" lIns="0" tIns="0" rIns="0" bIns="0" rtlCol="0">
            <a:spAutoFit/>
          </a:bodyPr>
          <a:lstStyle/>
          <a:p>
            <a:pPr marR="3175">
              <a:lnSpc>
                <a:spcPts val="1135"/>
              </a:lnSpc>
            </a:pPr>
            <a:r>
              <a:rPr sz="1050" spc="-5" dirty="0">
                <a:latin typeface="Times New Roman"/>
                <a:cs typeface="Times New Roman"/>
              </a:rPr>
              <a:t>opportunity</a:t>
            </a:r>
            <a:r>
              <a:rPr sz="1050" spc="30" dirty="0">
                <a:latin typeface="Times New Roman"/>
                <a:cs typeface="Times New Roman"/>
              </a:rPr>
              <a:t> </a:t>
            </a:r>
            <a:r>
              <a:rPr sz="1050" spc="-5" dirty="0">
                <a:latin typeface="Times New Roman"/>
                <a:cs typeface="Times New Roman"/>
              </a:rPr>
              <a:t>to</a:t>
            </a:r>
            <a:r>
              <a:rPr sz="1050" spc="40" dirty="0">
                <a:latin typeface="Times New Roman"/>
                <a:cs typeface="Times New Roman"/>
              </a:rPr>
              <a:t> </a:t>
            </a:r>
            <a:r>
              <a:rPr sz="1050" spc="-5" dirty="0">
                <a:latin typeface="Times New Roman"/>
                <a:cs typeface="Times New Roman"/>
              </a:rPr>
              <a:t>complete</a:t>
            </a:r>
            <a:r>
              <a:rPr sz="1050" spc="40" dirty="0">
                <a:latin typeface="Times New Roman"/>
                <a:cs typeface="Times New Roman"/>
              </a:rPr>
              <a:t> </a:t>
            </a:r>
            <a:r>
              <a:rPr sz="1050" dirty="0">
                <a:latin typeface="Times New Roman"/>
                <a:cs typeface="Times New Roman"/>
              </a:rPr>
              <a:t>before</a:t>
            </a:r>
            <a:r>
              <a:rPr sz="1050" spc="40" dirty="0">
                <a:latin typeface="Times New Roman"/>
                <a:cs typeface="Times New Roman"/>
              </a:rPr>
              <a:t> </a:t>
            </a:r>
            <a:r>
              <a:rPr sz="1050" spc="-5" dirty="0">
                <a:latin typeface="Times New Roman"/>
                <a:cs typeface="Times New Roman"/>
              </a:rPr>
              <a:t>the</a:t>
            </a:r>
            <a:r>
              <a:rPr sz="1050" spc="40" dirty="0">
                <a:latin typeface="Times New Roman"/>
                <a:cs typeface="Times New Roman"/>
              </a:rPr>
              <a:t> </a:t>
            </a:r>
            <a:r>
              <a:rPr sz="1050" spc="-5" dirty="0">
                <a:latin typeface="Times New Roman"/>
                <a:cs typeface="Times New Roman"/>
              </a:rPr>
              <a:t>beginning</a:t>
            </a:r>
            <a:r>
              <a:rPr sz="1050" spc="40" dirty="0">
                <a:latin typeface="Times New Roman"/>
                <a:cs typeface="Times New Roman"/>
              </a:rPr>
              <a:t> </a:t>
            </a:r>
            <a:r>
              <a:rPr sz="1050" dirty="0">
                <a:latin typeface="Times New Roman"/>
                <a:cs typeface="Times New Roman"/>
              </a:rPr>
              <a:t>of</a:t>
            </a:r>
            <a:r>
              <a:rPr sz="1050" spc="35" dirty="0">
                <a:latin typeface="Times New Roman"/>
                <a:cs typeface="Times New Roman"/>
              </a:rPr>
              <a:t> </a:t>
            </a:r>
            <a:r>
              <a:rPr sz="1050" spc="-5" dirty="0">
                <a:latin typeface="Times New Roman"/>
                <a:cs typeface="Times New Roman"/>
              </a:rPr>
              <a:t>the</a:t>
            </a:r>
            <a:r>
              <a:rPr sz="1050" spc="40" dirty="0">
                <a:latin typeface="Times New Roman"/>
                <a:cs typeface="Times New Roman"/>
              </a:rPr>
              <a:t> </a:t>
            </a:r>
            <a:r>
              <a:rPr sz="1050" spc="-5" dirty="0">
                <a:latin typeface="Times New Roman"/>
                <a:cs typeface="Times New Roman"/>
              </a:rPr>
              <a:t>next</a:t>
            </a:r>
            <a:r>
              <a:rPr sz="1050" spc="35" dirty="0">
                <a:latin typeface="Times New Roman"/>
                <a:cs typeface="Times New Roman"/>
              </a:rPr>
              <a:t> </a:t>
            </a:r>
            <a:r>
              <a:rPr sz="1050" dirty="0">
                <a:latin typeface="Times New Roman"/>
                <a:cs typeface="Times New Roman"/>
              </a:rPr>
              <a:t>school </a:t>
            </a:r>
            <a:r>
              <a:rPr sz="1050" spc="100" dirty="0">
                <a:latin typeface="Times New Roman"/>
                <a:cs typeface="Times New Roman"/>
              </a:rPr>
              <a:t> </a:t>
            </a:r>
            <a:r>
              <a:rPr sz="1050" spc="-10" dirty="0">
                <a:latin typeface="Times New Roman"/>
                <a:cs typeface="Times New Roman"/>
              </a:rPr>
              <a:t>year</a:t>
            </a:r>
            <a:r>
              <a:rPr sz="1050" spc="35" dirty="0">
                <a:latin typeface="Times New Roman"/>
                <a:cs typeface="Times New Roman"/>
              </a:rPr>
              <a:t> </a:t>
            </a:r>
            <a:r>
              <a:rPr sz="1050" spc="-5" dirty="0">
                <a:latin typeface="Times New Roman"/>
                <a:cs typeface="Times New Roman"/>
              </a:rPr>
              <a:t>each</a:t>
            </a:r>
            <a:r>
              <a:rPr sz="1050" spc="40" dirty="0">
                <a:latin typeface="Times New Roman"/>
                <a:cs typeface="Times New Roman"/>
              </a:rPr>
              <a:t> </a:t>
            </a:r>
            <a:r>
              <a:rPr sz="1050" dirty="0">
                <a:latin typeface="Times New Roman"/>
                <a:cs typeface="Times New Roman"/>
              </a:rPr>
              <a:t>course</a:t>
            </a:r>
            <a:r>
              <a:rPr sz="1050" spc="40" dirty="0">
                <a:latin typeface="Times New Roman"/>
                <a:cs typeface="Times New Roman"/>
              </a:rPr>
              <a:t> </a:t>
            </a:r>
            <a:r>
              <a:rPr sz="1050" dirty="0">
                <a:latin typeface="Times New Roman"/>
                <a:cs typeface="Times New Roman"/>
              </a:rPr>
              <a:t>the</a:t>
            </a:r>
            <a:r>
              <a:rPr sz="1050" spc="40" dirty="0">
                <a:latin typeface="Times New Roman"/>
                <a:cs typeface="Times New Roman"/>
              </a:rPr>
              <a:t> </a:t>
            </a:r>
            <a:r>
              <a:rPr sz="1050" spc="-5" dirty="0">
                <a:latin typeface="Times New Roman"/>
                <a:cs typeface="Times New Roman"/>
              </a:rPr>
              <a:t>student</a:t>
            </a:r>
            <a:r>
              <a:rPr sz="1050" spc="35" dirty="0">
                <a:latin typeface="Times New Roman"/>
                <a:cs typeface="Times New Roman"/>
              </a:rPr>
              <a:t> </a:t>
            </a:r>
            <a:r>
              <a:rPr sz="1050" spc="-5" dirty="0">
                <a:latin typeface="Times New Roman"/>
                <a:cs typeface="Times New Roman"/>
              </a:rPr>
              <a:t>was</a:t>
            </a:r>
            <a:r>
              <a:rPr sz="1050" spc="35" dirty="0">
                <a:latin typeface="Times New Roman"/>
                <a:cs typeface="Times New Roman"/>
              </a:rPr>
              <a:t> </a:t>
            </a:r>
            <a:r>
              <a:rPr sz="1050" spc="-5" dirty="0">
                <a:latin typeface="Times New Roman"/>
                <a:cs typeface="Times New Roman"/>
              </a:rPr>
              <a:t>enrolled</a:t>
            </a:r>
            <a:r>
              <a:rPr sz="1050" spc="40" dirty="0">
                <a:latin typeface="Times New Roman"/>
                <a:cs typeface="Times New Roman"/>
              </a:rPr>
              <a:t> </a:t>
            </a:r>
            <a:r>
              <a:rPr sz="1050" spc="-5" dirty="0">
                <a:latin typeface="Times New Roman"/>
                <a:cs typeface="Times New Roman"/>
              </a:rPr>
              <a:t>in</a:t>
            </a:r>
            <a:r>
              <a:rPr sz="1050" spc="40" dirty="0">
                <a:latin typeface="Times New Roman"/>
                <a:cs typeface="Times New Roman"/>
              </a:rPr>
              <a:t> </a:t>
            </a:r>
            <a:r>
              <a:rPr sz="1050" spc="-5" dirty="0">
                <a:latin typeface="Times New Roman"/>
                <a:cs typeface="Times New Roman"/>
              </a:rPr>
              <a:t>at</a:t>
            </a:r>
            <a:r>
              <a:rPr sz="1050" spc="35" dirty="0">
                <a:latin typeface="Times New Roman"/>
                <a:cs typeface="Times New Roman"/>
              </a:rPr>
              <a:t> </a:t>
            </a:r>
            <a:r>
              <a:rPr sz="1050" dirty="0">
                <a:latin typeface="Times New Roman"/>
                <a:cs typeface="Times New Roman"/>
              </a:rPr>
              <a:t>the</a:t>
            </a:r>
            <a:r>
              <a:rPr sz="1050" spc="40" dirty="0">
                <a:latin typeface="Times New Roman"/>
                <a:cs typeface="Times New Roman"/>
              </a:rPr>
              <a:t> </a:t>
            </a:r>
            <a:r>
              <a:rPr sz="1050" spc="-5" dirty="0">
                <a:latin typeface="Times New Roman"/>
                <a:cs typeface="Times New Roman"/>
              </a:rPr>
              <a:t>time</a:t>
            </a:r>
            <a:r>
              <a:rPr sz="1050" spc="40" dirty="0">
                <a:latin typeface="Times New Roman"/>
                <a:cs typeface="Times New Roman"/>
              </a:rPr>
              <a:t> </a:t>
            </a:r>
            <a:r>
              <a:rPr sz="1050" dirty="0">
                <a:latin typeface="Times New Roman"/>
                <a:cs typeface="Times New Roman"/>
              </a:rPr>
              <a:t>of</a:t>
            </a:r>
            <a:r>
              <a:rPr sz="1050" spc="35" dirty="0">
                <a:latin typeface="Times New Roman"/>
                <a:cs typeface="Times New Roman"/>
              </a:rPr>
              <a:t> </a:t>
            </a:r>
            <a:r>
              <a:rPr sz="1050" spc="-5" dirty="0">
                <a:latin typeface="Times New Roman"/>
                <a:cs typeface="Times New Roman"/>
              </a:rPr>
              <a:t>removal</a:t>
            </a:r>
            <a:endParaRPr sz="1050">
              <a:latin typeface="Times New Roman"/>
              <a:cs typeface="Times New Roman"/>
            </a:endParaRPr>
          </a:p>
          <a:p>
            <a:pPr>
              <a:lnSpc>
                <a:spcPts val="1200"/>
              </a:lnSpc>
              <a:spcBef>
                <a:spcPts val="65"/>
              </a:spcBef>
            </a:pPr>
            <a:r>
              <a:rPr sz="1050" dirty="0">
                <a:latin typeface="Times New Roman"/>
                <a:cs typeface="Times New Roman"/>
              </a:rPr>
              <a:t>from </a:t>
            </a:r>
            <a:r>
              <a:rPr sz="1050" spc="-5" dirty="0">
                <a:latin typeface="Times New Roman"/>
                <a:cs typeface="Times New Roman"/>
              </a:rPr>
              <a:t>the regular classroom. </a:t>
            </a:r>
            <a:r>
              <a:rPr sz="1050" dirty="0">
                <a:latin typeface="Times New Roman"/>
                <a:cs typeface="Times New Roman"/>
              </a:rPr>
              <a:t>The </a:t>
            </a:r>
            <a:r>
              <a:rPr sz="1050" spc="-5" dirty="0">
                <a:latin typeface="Times New Roman"/>
                <a:cs typeface="Times New Roman"/>
              </a:rPr>
              <a:t>district may provide the opportunity </a:t>
            </a:r>
            <a:r>
              <a:rPr sz="1050" spc="0" dirty="0">
                <a:latin typeface="Times New Roman"/>
                <a:cs typeface="Times New Roman"/>
              </a:rPr>
              <a:t>by </a:t>
            </a:r>
            <a:r>
              <a:rPr sz="1050" dirty="0">
                <a:latin typeface="Times New Roman"/>
                <a:cs typeface="Times New Roman"/>
              </a:rPr>
              <a:t>any </a:t>
            </a:r>
            <a:r>
              <a:rPr sz="1050" spc="-5" dirty="0">
                <a:latin typeface="Times New Roman"/>
                <a:cs typeface="Times New Roman"/>
              </a:rPr>
              <a:t>method available, including </a:t>
            </a:r>
            <a:r>
              <a:rPr sz="1050" dirty="0">
                <a:latin typeface="Times New Roman"/>
                <a:cs typeface="Times New Roman"/>
              </a:rPr>
              <a:t>a </a:t>
            </a:r>
            <a:r>
              <a:rPr sz="1050" spc="-5" dirty="0">
                <a:latin typeface="Times New Roman"/>
                <a:cs typeface="Times New Roman"/>
              </a:rPr>
              <a:t>correspondence course,  another distance learning option, </a:t>
            </a:r>
            <a:r>
              <a:rPr sz="1050" dirty="0">
                <a:latin typeface="Times New Roman"/>
                <a:cs typeface="Times New Roman"/>
              </a:rPr>
              <a:t>or </a:t>
            </a:r>
            <a:r>
              <a:rPr sz="1050" spc="-10" dirty="0">
                <a:latin typeface="Times New Roman"/>
                <a:cs typeface="Times New Roman"/>
              </a:rPr>
              <a:t>summer </a:t>
            </a:r>
            <a:r>
              <a:rPr sz="1050" dirty="0">
                <a:latin typeface="Times New Roman"/>
                <a:cs typeface="Times New Roman"/>
              </a:rPr>
              <a:t>school. The </a:t>
            </a:r>
            <a:r>
              <a:rPr sz="1050" spc="-5" dirty="0">
                <a:latin typeface="Times New Roman"/>
                <a:cs typeface="Times New Roman"/>
              </a:rPr>
              <a:t>district will </a:t>
            </a:r>
            <a:r>
              <a:rPr sz="1050" dirty="0">
                <a:latin typeface="Times New Roman"/>
                <a:cs typeface="Times New Roman"/>
              </a:rPr>
              <a:t>not charge </a:t>
            </a:r>
            <a:r>
              <a:rPr sz="1050" spc="-5" dirty="0">
                <a:latin typeface="Times New Roman"/>
                <a:cs typeface="Times New Roman"/>
              </a:rPr>
              <a:t>the student </a:t>
            </a:r>
            <a:r>
              <a:rPr sz="1050" dirty="0">
                <a:latin typeface="Times New Roman"/>
                <a:cs typeface="Times New Roman"/>
              </a:rPr>
              <a:t>for any </a:t>
            </a:r>
            <a:r>
              <a:rPr sz="1050" spc="-5" dirty="0">
                <a:latin typeface="Times New Roman"/>
                <a:cs typeface="Times New Roman"/>
              </a:rPr>
              <a:t>method </a:t>
            </a:r>
            <a:r>
              <a:rPr sz="1050" dirty="0">
                <a:latin typeface="Times New Roman"/>
                <a:cs typeface="Times New Roman"/>
              </a:rPr>
              <a:t>of </a:t>
            </a:r>
            <a:r>
              <a:rPr sz="1050" spc="-5" dirty="0">
                <a:latin typeface="Times New Roman"/>
                <a:cs typeface="Times New Roman"/>
              </a:rPr>
              <a:t>completion provided</a:t>
            </a:r>
            <a:r>
              <a:rPr sz="1050" spc="80" dirty="0">
                <a:latin typeface="Times New Roman"/>
                <a:cs typeface="Times New Roman"/>
              </a:rPr>
              <a:t> </a:t>
            </a:r>
            <a:r>
              <a:rPr sz="1050" dirty="0">
                <a:latin typeface="Times New Roman"/>
                <a:cs typeface="Times New Roman"/>
              </a:rPr>
              <a:t>by</a:t>
            </a:r>
            <a:endParaRPr sz="1050">
              <a:latin typeface="Times New Roman"/>
              <a:cs typeface="Times New Roman"/>
            </a:endParaRPr>
          </a:p>
        </p:txBody>
      </p:sp>
      <p:sp>
        <p:nvSpPr>
          <p:cNvPr id="6" name="object 6"/>
          <p:cNvSpPr txBox="1"/>
          <p:nvPr/>
        </p:nvSpPr>
        <p:spPr>
          <a:xfrm>
            <a:off x="355091" y="917447"/>
            <a:ext cx="600710" cy="152400"/>
          </a:xfrm>
          <a:prstGeom prst="rect">
            <a:avLst/>
          </a:prstGeom>
          <a:solidFill>
            <a:srgbClr val="FFFF00"/>
          </a:solidFill>
        </p:spPr>
        <p:txBody>
          <a:bodyPr vert="horz" wrap="square" lIns="0" tIns="0" rIns="0" bIns="0" rtlCol="0">
            <a:spAutoFit/>
          </a:bodyPr>
          <a:lstStyle/>
          <a:p>
            <a:pPr>
              <a:lnSpc>
                <a:spcPts val="1160"/>
              </a:lnSpc>
            </a:pPr>
            <a:r>
              <a:rPr sz="1050" spc="-5" dirty="0">
                <a:latin typeface="Times New Roman"/>
                <a:cs typeface="Times New Roman"/>
              </a:rPr>
              <a:t>the</a:t>
            </a:r>
            <a:r>
              <a:rPr sz="1050" spc="-40" dirty="0">
                <a:latin typeface="Times New Roman"/>
                <a:cs typeface="Times New Roman"/>
              </a:rPr>
              <a:t> </a:t>
            </a:r>
            <a:r>
              <a:rPr sz="1050" spc="-10" dirty="0">
                <a:latin typeface="Times New Roman"/>
                <a:cs typeface="Times New Roman"/>
              </a:rPr>
              <a:t>district.</a:t>
            </a:r>
            <a:endParaRPr sz="1050">
              <a:latin typeface="Times New Roman"/>
              <a:cs typeface="Times New Roman"/>
            </a:endParaRPr>
          </a:p>
        </p:txBody>
      </p:sp>
      <p:sp>
        <p:nvSpPr>
          <p:cNvPr id="7" name="object 7"/>
          <p:cNvSpPr txBox="1"/>
          <p:nvPr/>
        </p:nvSpPr>
        <p:spPr>
          <a:xfrm>
            <a:off x="304157" y="1194308"/>
            <a:ext cx="7147559" cy="2179955"/>
          </a:xfrm>
          <a:prstGeom prst="rect">
            <a:avLst/>
          </a:prstGeom>
        </p:spPr>
        <p:txBody>
          <a:bodyPr vert="horz" wrap="square" lIns="0" tIns="12700" rIns="0" bIns="0" rtlCol="0">
            <a:spAutoFit/>
          </a:bodyPr>
          <a:lstStyle/>
          <a:p>
            <a:pPr marL="2098675">
              <a:lnSpc>
                <a:spcPct val="100000"/>
              </a:lnSpc>
              <a:spcBef>
                <a:spcPts val="100"/>
              </a:spcBef>
            </a:pPr>
            <a:r>
              <a:rPr sz="1100" b="1" u="heavy" spc="-5" dirty="0">
                <a:uFill>
                  <a:solidFill>
                    <a:srgbClr val="000000"/>
                  </a:solidFill>
                </a:uFill>
                <a:latin typeface="Times New Roman"/>
                <a:cs typeface="Times New Roman"/>
              </a:rPr>
              <a:t>DISCRETIONARY REMOVAL </a:t>
            </a:r>
            <a:r>
              <a:rPr sz="1100" b="1" u="heavy" dirty="0">
                <a:uFill>
                  <a:solidFill>
                    <a:srgbClr val="000000"/>
                  </a:solidFill>
                </a:uFill>
                <a:latin typeface="Times New Roman"/>
                <a:cs typeface="Times New Roman"/>
              </a:rPr>
              <a:t>TO </a:t>
            </a:r>
            <a:r>
              <a:rPr sz="1100" b="1" u="heavy" spc="-5" dirty="0">
                <a:uFill>
                  <a:solidFill>
                    <a:srgbClr val="000000"/>
                  </a:solidFill>
                </a:uFill>
                <a:latin typeface="Times New Roman"/>
                <a:cs typeface="Times New Roman"/>
              </a:rPr>
              <a:t>DAEP</a:t>
            </a:r>
            <a:r>
              <a:rPr sz="1100" b="1" u="heavy" spc="0" dirty="0">
                <a:uFill>
                  <a:solidFill>
                    <a:srgbClr val="000000"/>
                  </a:solidFill>
                </a:uFill>
                <a:latin typeface="Times New Roman"/>
                <a:cs typeface="Times New Roman"/>
              </a:rPr>
              <a:t> </a:t>
            </a:r>
            <a:r>
              <a:rPr sz="1100" b="1" u="heavy" spc="-10" dirty="0">
                <a:uFill>
                  <a:solidFill>
                    <a:srgbClr val="000000"/>
                  </a:solidFill>
                </a:uFill>
                <a:latin typeface="Times New Roman"/>
                <a:cs typeface="Times New Roman"/>
              </a:rPr>
              <a:t>(BAC)</a:t>
            </a:r>
            <a:endParaRPr sz="1100">
              <a:latin typeface="Times New Roman"/>
              <a:cs typeface="Times New Roman"/>
            </a:endParaRPr>
          </a:p>
          <a:p>
            <a:pPr>
              <a:lnSpc>
                <a:spcPct val="100000"/>
              </a:lnSpc>
              <a:spcBef>
                <a:spcPts val="40"/>
              </a:spcBef>
            </a:pPr>
            <a:endParaRPr sz="950">
              <a:latin typeface="Times New Roman"/>
              <a:cs typeface="Times New Roman"/>
            </a:endParaRPr>
          </a:p>
          <a:p>
            <a:pPr marL="12700" marR="5080" indent="233045" algn="just">
              <a:lnSpc>
                <a:spcPct val="95200"/>
              </a:lnSpc>
            </a:pPr>
            <a:r>
              <a:rPr sz="1050" dirty="0">
                <a:latin typeface="Times New Roman"/>
                <a:cs typeface="Times New Roman"/>
              </a:rPr>
              <a:t>The </a:t>
            </a:r>
            <a:r>
              <a:rPr sz="1050" spc="-5" dirty="0">
                <a:latin typeface="Times New Roman"/>
                <a:cs typeface="Times New Roman"/>
              </a:rPr>
              <a:t>DAEP (BAC) </a:t>
            </a:r>
            <a:r>
              <a:rPr sz="1050" spc="-20" dirty="0">
                <a:latin typeface="Times New Roman"/>
                <a:cs typeface="Times New Roman"/>
              </a:rPr>
              <a:t>shall </a:t>
            </a:r>
            <a:r>
              <a:rPr sz="1050" dirty="0">
                <a:latin typeface="Times New Roman"/>
                <a:cs typeface="Times New Roman"/>
              </a:rPr>
              <a:t>be </a:t>
            </a:r>
            <a:r>
              <a:rPr sz="1050" spc="-20" dirty="0">
                <a:latin typeface="Times New Roman"/>
                <a:cs typeface="Times New Roman"/>
              </a:rPr>
              <a:t>provided </a:t>
            </a:r>
            <a:r>
              <a:rPr sz="1050" spc="-5" dirty="0">
                <a:latin typeface="Times New Roman"/>
                <a:cs typeface="Times New Roman"/>
              </a:rPr>
              <a:t>in </a:t>
            </a:r>
            <a:r>
              <a:rPr sz="1050" dirty="0">
                <a:latin typeface="Times New Roman"/>
                <a:cs typeface="Times New Roman"/>
              </a:rPr>
              <a:t>a </a:t>
            </a:r>
            <a:r>
              <a:rPr sz="1050" spc="-5" dirty="0">
                <a:latin typeface="Times New Roman"/>
                <a:cs typeface="Times New Roman"/>
              </a:rPr>
              <a:t>setting other </a:t>
            </a:r>
            <a:r>
              <a:rPr sz="1050" spc="-15" dirty="0">
                <a:latin typeface="Times New Roman"/>
                <a:cs typeface="Times New Roman"/>
              </a:rPr>
              <a:t>than </a:t>
            </a:r>
            <a:r>
              <a:rPr sz="1050" spc="-10" dirty="0">
                <a:latin typeface="Times New Roman"/>
                <a:cs typeface="Times New Roman"/>
              </a:rPr>
              <a:t>the </a:t>
            </a:r>
            <a:r>
              <a:rPr sz="1050" spc="-15" dirty="0">
                <a:latin typeface="Times New Roman"/>
                <a:cs typeface="Times New Roman"/>
              </a:rPr>
              <a:t>student’s regular </a:t>
            </a:r>
            <a:r>
              <a:rPr sz="1050" spc="-20" dirty="0">
                <a:latin typeface="Times New Roman"/>
                <a:cs typeface="Times New Roman"/>
              </a:rPr>
              <a:t>classroom. </a:t>
            </a:r>
            <a:r>
              <a:rPr sz="1050" dirty="0">
                <a:latin typeface="Times New Roman"/>
                <a:cs typeface="Times New Roman"/>
              </a:rPr>
              <a:t>An </a:t>
            </a:r>
            <a:r>
              <a:rPr sz="1050" spc="-15" dirty="0">
                <a:latin typeface="Times New Roman"/>
                <a:cs typeface="Times New Roman"/>
              </a:rPr>
              <a:t>elementary </a:t>
            </a:r>
            <a:r>
              <a:rPr sz="1050" dirty="0">
                <a:latin typeface="Times New Roman"/>
                <a:cs typeface="Times New Roman"/>
              </a:rPr>
              <a:t>school </a:t>
            </a:r>
            <a:r>
              <a:rPr sz="1050" spc="-5" dirty="0">
                <a:latin typeface="Times New Roman"/>
                <a:cs typeface="Times New Roman"/>
              </a:rPr>
              <a:t>student may </a:t>
            </a:r>
            <a:r>
              <a:rPr sz="1050" dirty="0">
                <a:latin typeface="Times New Roman"/>
                <a:cs typeface="Times New Roman"/>
              </a:rPr>
              <a:t>not  </a:t>
            </a:r>
            <a:r>
              <a:rPr sz="1050" spc="-5" dirty="0">
                <a:latin typeface="Times New Roman"/>
                <a:cs typeface="Times New Roman"/>
              </a:rPr>
              <a:t>be </a:t>
            </a:r>
            <a:r>
              <a:rPr sz="1050" spc="-25" dirty="0">
                <a:latin typeface="Times New Roman"/>
                <a:cs typeface="Times New Roman"/>
              </a:rPr>
              <a:t>removed </a:t>
            </a:r>
            <a:r>
              <a:rPr sz="1050" spc="-5" dirty="0">
                <a:latin typeface="Times New Roman"/>
                <a:cs typeface="Times New Roman"/>
              </a:rPr>
              <a:t>to </a:t>
            </a:r>
            <a:r>
              <a:rPr sz="1050" dirty="0">
                <a:latin typeface="Times New Roman"/>
                <a:cs typeface="Times New Roman"/>
              </a:rPr>
              <a:t>a </a:t>
            </a:r>
            <a:r>
              <a:rPr sz="1050" spc="-5" dirty="0">
                <a:latin typeface="Times New Roman"/>
                <a:cs typeface="Times New Roman"/>
              </a:rPr>
              <a:t>DAEP </a:t>
            </a:r>
            <a:r>
              <a:rPr sz="1050" spc="-25" dirty="0">
                <a:latin typeface="Times New Roman"/>
                <a:cs typeface="Times New Roman"/>
              </a:rPr>
              <a:t>(BAC). </a:t>
            </a:r>
            <a:r>
              <a:rPr sz="1050" spc="-20" dirty="0">
                <a:latin typeface="Times New Roman"/>
                <a:cs typeface="Times New Roman"/>
              </a:rPr>
              <a:t>For </a:t>
            </a:r>
            <a:r>
              <a:rPr sz="1050" dirty="0">
                <a:latin typeface="Times New Roman"/>
                <a:cs typeface="Times New Roman"/>
              </a:rPr>
              <a:t>purposes of </a:t>
            </a:r>
            <a:r>
              <a:rPr sz="1050" spc="-15" dirty="0">
                <a:latin typeface="Times New Roman"/>
                <a:cs typeface="Times New Roman"/>
              </a:rPr>
              <a:t>DAEP </a:t>
            </a:r>
            <a:r>
              <a:rPr sz="1050" spc="-5" dirty="0">
                <a:latin typeface="Times New Roman"/>
                <a:cs typeface="Times New Roman"/>
              </a:rPr>
              <a:t>(BAC), </a:t>
            </a:r>
            <a:r>
              <a:rPr sz="1050" spc="-15" dirty="0">
                <a:latin typeface="Times New Roman"/>
                <a:cs typeface="Times New Roman"/>
              </a:rPr>
              <a:t>elementary </a:t>
            </a:r>
            <a:r>
              <a:rPr sz="1050" spc="-5" dirty="0">
                <a:latin typeface="Times New Roman"/>
                <a:cs typeface="Times New Roman"/>
              </a:rPr>
              <a:t>classification shall </a:t>
            </a:r>
            <a:r>
              <a:rPr sz="1050" dirty="0">
                <a:latin typeface="Times New Roman"/>
                <a:cs typeface="Times New Roman"/>
              </a:rPr>
              <a:t>be </a:t>
            </a:r>
            <a:r>
              <a:rPr sz="1050" spc="-5" dirty="0">
                <a:latin typeface="Times New Roman"/>
                <a:cs typeface="Times New Roman"/>
              </a:rPr>
              <a:t>kindergarten-5</a:t>
            </a:r>
            <a:r>
              <a:rPr sz="1050" spc="-7" baseline="27777" dirty="0">
                <a:latin typeface="Times New Roman"/>
                <a:cs typeface="Times New Roman"/>
              </a:rPr>
              <a:t>th </a:t>
            </a:r>
            <a:r>
              <a:rPr sz="1050" dirty="0">
                <a:latin typeface="Times New Roman"/>
                <a:cs typeface="Times New Roman"/>
              </a:rPr>
              <a:t>grade </a:t>
            </a:r>
            <a:r>
              <a:rPr sz="1050" spc="-5" dirty="0">
                <a:latin typeface="Times New Roman"/>
                <a:cs typeface="Times New Roman"/>
              </a:rPr>
              <a:t>and secondary  </a:t>
            </a:r>
            <a:r>
              <a:rPr sz="1050" spc="-20" dirty="0">
                <a:latin typeface="Times New Roman"/>
                <a:cs typeface="Times New Roman"/>
              </a:rPr>
              <a:t>classification </a:t>
            </a:r>
            <a:r>
              <a:rPr sz="1050" spc="-5" dirty="0">
                <a:latin typeface="Times New Roman"/>
                <a:cs typeface="Times New Roman"/>
              </a:rPr>
              <a:t>shall </a:t>
            </a:r>
            <a:r>
              <a:rPr sz="1050" dirty="0">
                <a:latin typeface="Times New Roman"/>
                <a:cs typeface="Times New Roman"/>
              </a:rPr>
              <a:t>be grades </a:t>
            </a:r>
            <a:r>
              <a:rPr sz="1050" spc="-25" dirty="0">
                <a:latin typeface="Times New Roman"/>
                <a:cs typeface="Times New Roman"/>
              </a:rPr>
              <a:t>6th-12th. </a:t>
            </a:r>
            <a:r>
              <a:rPr sz="1050" spc="-15" dirty="0">
                <a:latin typeface="Times New Roman"/>
                <a:cs typeface="Times New Roman"/>
              </a:rPr>
              <a:t>Summer programs </a:t>
            </a:r>
            <a:r>
              <a:rPr sz="1050" spc="-5" dirty="0">
                <a:latin typeface="Times New Roman"/>
                <a:cs typeface="Times New Roman"/>
              </a:rPr>
              <a:t>provided </a:t>
            </a:r>
            <a:r>
              <a:rPr sz="1050" dirty="0">
                <a:latin typeface="Times New Roman"/>
                <a:cs typeface="Times New Roman"/>
              </a:rPr>
              <a:t>by </a:t>
            </a:r>
            <a:r>
              <a:rPr sz="1050" spc="-5" dirty="0">
                <a:latin typeface="Times New Roman"/>
                <a:cs typeface="Times New Roman"/>
              </a:rPr>
              <a:t>the district shall </a:t>
            </a:r>
            <a:r>
              <a:rPr sz="1050" spc="-15" dirty="0">
                <a:latin typeface="Times New Roman"/>
                <a:cs typeface="Times New Roman"/>
              </a:rPr>
              <a:t>serve </a:t>
            </a:r>
            <a:r>
              <a:rPr sz="1050" spc="-5" dirty="0">
                <a:latin typeface="Times New Roman"/>
                <a:cs typeface="Times New Roman"/>
              </a:rPr>
              <a:t>students assigned to </a:t>
            </a:r>
            <a:r>
              <a:rPr sz="1050" dirty="0">
                <a:latin typeface="Times New Roman"/>
                <a:cs typeface="Times New Roman"/>
              </a:rPr>
              <a:t>a </a:t>
            </a:r>
            <a:r>
              <a:rPr sz="1050" spc="-15" dirty="0">
                <a:latin typeface="Times New Roman"/>
                <a:cs typeface="Times New Roman"/>
              </a:rPr>
              <a:t>DAEP </a:t>
            </a:r>
            <a:r>
              <a:rPr sz="1050" spc="-20" dirty="0">
                <a:latin typeface="Times New Roman"/>
                <a:cs typeface="Times New Roman"/>
              </a:rPr>
              <a:t>(BAC)  </a:t>
            </a:r>
            <a:r>
              <a:rPr sz="1050" spc="-5" dirty="0">
                <a:latin typeface="Times New Roman"/>
                <a:cs typeface="Times New Roman"/>
              </a:rPr>
              <a:t>separately</a:t>
            </a:r>
            <a:r>
              <a:rPr sz="1050" spc="-85" dirty="0">
                <a:latin typeface="Times New Roman"/>
                <a:cs typeface="Times New Roman"/>
              </a:rPr>
              <a:t> </a:t>
            </a:r>
            <a:r>
              <a:rPr sz="1050" dirty="0">
                <a:latin typeface="Times New Roman"/>
                <a:cs typeface="Times New Roman"/>
              </a:rPr>
              <a:t>from</a:t>
            </a:r>
            <a:r>
              <a:rPr sz="1050" spc="-55" dirty="0">
                <a:latin typeface="Times New Roman"/>
                <a:cs typeface="Times New Roman"/>
              </a:rPr>
              <a:t> </a:t>
            </a:r>
            <a:r>
              <a:rPr sz="1050" spc="-5" dirty="0">
                <a:latin typeface="Times New Roman"/>
                <a:cs typeface="Times New Roman"/>
              </a:rPr>
              <a:t>those</a:t>
            </a:r>
            <a:r>
              <a:rPr sz="1050" dirty="0">
                <a:latin typeface="Times New Roman"/>
                <a:cs typeface="Times New Roman"/>
              </a:rPr>
              <a:t> </a:t>
            </a:r>
            <a:r>
              <a:rPr sz="1050" spc="-5" dirty="0">
                <a:latin typeface="Times New Roman"/>
                <a:cs typeface="Times New Roman"/>
              </a:rPr>
              <a:t>students</a:t>
            </a:r>
            <a:r>
              <a:rPr sz="1050" spc="-30" dirty="0">
                <a:latin typeface="Times New Roman"/>
                <a:cs typeface="Times New Roman"/>
              </a:rPr>
              <a:t> </a:t>
            </a:r>
            <a:r>
              <a:rPr sz="1050" dirty="0">
                <a:latin typeface="Times New Roman"/>
                <a:cs typeface="Times New Roman"/>
              </a:rPr>
              <a:t>who</a:t>
            </a:r>
            <a:r>
              <a:rPr sz="1050" spc="-25" dirty="0">
                <a:latin typeface="Times New Roman"/>
                <a:cs typeface="Times New Roman"/>
              </a:rPr>
              <a:t> </a:t>
            </a:r>
            <a:r>
              <a:rPr sz="1050" spc="-5" dirty="0">
                <a:latin typeface="Times New Roman"/>
                <a:cs typeface="Times New Roman"/>
              </a:rPr>
              <a:t>are</a:t>
            </a:r>
            <a:r>
              <a:rPr sz="1050" spc="-15" dirty="0">
                <a:latin typeface="Times New Roman"/>
                <a:cs typeface="Times New Roman"/>
              </a:rPr>
              <a:t> </a:t>
            </a:r>
            <a:r>
              <a:rPr sz="1050" dirty="0">
                <a:latin typeface="Times New Roman"/>
                <a:cs typeface="Times New Roman"/>
              </a:rPr>
              <a:t>not</a:t>
            </a:r>
            <a:r>
              <a:rPr sz="1050" spc="-40" dirty="0">
                <a:latin typeface="Times New Roman"/>
                <a:cs typeface="Times New Roman"/>
              </a:rPr>
              <a:t> </a:t>
            </a:r>
            <a:r>
              <a:rPr sz="1050" spc="-15" dirty="0">
                <a:latin typeface="Times New Roman"/>
                <a:cs typeface="Times New Roman"/>
              </a:rPr>
              <a:t>assigned</a:t>
            </a:r>
            <a:r>
              <a:rPr sz="1050" spc="-50" dirty="0">
                <a:latin typeface="Times New Roman"/>
                <a:cs typeface="Times New Roman"/>
              </a:rPr>
              <a:t> </a:t>
            </a:r>
            <a:r>
              <a:rPr sz="1050" spc="-5" dirty="0">
                <a:latin typeface="Times New Roman"/>
                <a:cs typeface="Times New Roman"/>
              </a:rPr>
              <a:t>to</a:t>
            </a:r>
            <a:r>
              <a:rPr sz="1050" spc="-15" dirty="0">
                <a:latin typeface="Times New Roman"/>
                <a:cs typeface="Times New Roman"/>
              </a:rPr>
              <a:t> </a:t>
            </a:r>
            <a:r>
              <a:rPr sz="1050" spc="-5" dirty="0">
                <a:latin typeface="Times New Roman"/>
                <a:cs typeface="Times New Roman"/>
              </a:rPr>
              <a:t>the</a:t>
            </a:r>
            <a:r>
              <a:rPr sz="1050" spc="-40" dirty="0">
                <a:latin typeface="Times New Roman"/>
                <a:cs typeface="Times New Roman"/>
              </a:rPr>
              <a:t> </a:t>
            </a:r>
            <a:r>
              <a:rPr sz="1050" spc="-15" dirty="0">
                <a:latin typeface="Times New Roman"/>
                <a:cs typeface="Times New Roman"/>
              </a:rPr>
              <a:t>program.</a:t>
            </a:r>
            <a:endParaRPr sz="1050">
              <a:latin typeface="Times New Roman"/>
              <a:cs typeface="Times New Roman"/>
            </a:endParaRPr>
          </a:p>
          <a:p>
            <a:pPr marL="12700" marR="94615" indent="165735">
              <a:lnSpc>
                <a:spcPts val="1200"/>
              </a:lnSpc>
              <a:spcBef>
                <a:spcPts val="55"/>
              </a:spcBef>
            </a:pPr>
            <a:r>
              <a:rPr sz="1050" dirty="0">
                <a:latin typeface="Times New Roman"/>
                <a:cs typeface="Times New Roman"/>
              </a:rPr>
              <a:t>A </a:t>
            </a:r>
            <a:r>
              <a:rPr sz="1050" spc="-15" dirty="0">
                <a:latin typeface="Times New Roman"/>
                <a:cs typeface="Times New Roman"/>
              </a:rPr>
              <a:t>student </a:t>
            </a:r>
            <a:r>
              <a:rPr sz="1050" dirty="0">
                <a:latin typeface="Times New Roman"/>
                <a:cs typeface="Times New Roman"/>
              </a:rPr>
              <a:t>who </a:t>
            </a:r>
            <a:r>
              <a:rPr sz="1050" spc="-5" dirty="0">
                <a:latin typeface="Times New Roman"/>
                <a:cs typeface="Times New Roman"/>
              </a:rPr>
              <a:t>is </a:t>
            </a:r>
            <a:r>
              <a:rPr sz="1050" spc="-20" dirty="0">
                <a:latin typeface="Times New Roman"/>
                <a:cs typeface="Times New Roman"/>
              </a:rPr>
              <a:t>removed </a:t>
            </a:r>
            <a:r>
              <a:rPr sz="1050" dirty="0">
                <a:latin typeface="Times New Roman"/>
                <a:cs typeface="Times New Roman"/>
              </a:rPr>
              <a:t>for an </a:t>
            </a:r>
            <a:r>
              <a:rPr sz="1050" spc="-5" dirty="0">
                <a:latin typeface="Times New Roman"/>
                <a:cs typeface="Times New Roman"/>
              </a:rPr>
              <a:t>offense that </a:t>
            </a:r>
            <a:r>
              <a:rPr sz="1050" spc="-25" dirty="0">
                <a:latin typeface="Times New Roman"/>
                <a:cs typeface="Times New Roman"/>
              </a:rPr>
              <a:t>otherwise </a:t>
            </a:r>
            <a:r>
              <a:rPr sz="1050" spc="-5" dirty="0">
                <a:latin typeface="Times New Roman"/>
                <a:cs typeface="Times New Roman"/>
              </a:rPr>
              <a:t>would </a:t>
            </a:r>
            <a:r>
              <a:rPr sz="1050" spc="-15" dirty="0">
                <a:latin typeface="Times New Roman"/>
                <a:cs typeface="Times New Roman"/>
              </a:rPr>
              <a:t>have </a:t>
            </a:r>
            <a:r>
              <a:rPr sz="1050" spc="-20" dirty="0">
                <a:latin typeface="Times New Roman"/>
                <a:cs typeface="Times New Roman"/>
              </a:rPr>
              <a:t>resulted </a:t>
            </a:r>
            <a:r>
              <a:rPr sz="1050" spc="-5" dirty="0">
                <a:latin typeface="Times New Roman"/>
                <a:cs typeface="Times New Roman"/>
              </a:rPr>
              <a:t>in </a:t>
            </a:r>
            <a:r>
              <a:rPr sz="1050" dirty="0">
                <a:latin typeface="Times New Roman"/>
                <a:cs typeface="Times New Roman"/>
              </a:rPr>
              <a:t>a </a:t>
            </a:r>
            <a:r>
              <a:rPr sz="1050" spc="-5" dirty="0">
                <a:latin typeface="Times New Roman"/>
                <a:cs typeface="Times New Roman"/>
              </a:rPr>
              <a:t>DAEP </a:t>
            </a:r>
            <a:r>
              <a:rPr sz="1050" dirty="0">
                <a:latin typeface="Times New Roman"/>
                <a:cs typeface="Times New Roman"/>
              </a:rPr>
              <a:t>(BAC) </a:t>
            </a:r>
            <a:r>
              <a:rPr sz="1050" spc="-20" dirty="0">
                <a:latin typeface="Times New Roman"/>
                <a:cs typeface="Times New Roman"/>
              </a:rPr>
              <a:t>removal </a:t>
            </a:r>
            <a:r>
              <a:rPr sz="1050" dirty="0">
                <a:latin typeface="Times New Roman"/>
                <a:cs typeface="Times New Roman"/>
              </a:rPr>
              <a:t>does not </a:t>
            </a:r>
            <a:r>
              <a:rPr sz="1050" spc="-15" dirty="0">
                <a:latin typeface="Times New Roman"/>
                <a:cs typeface="Times New Roman"/>
              </a:rPr>
              <a:t>have </a:t>
            </a:r>
            <a:r>
              <a:rPr sz="1050" spc="-5" dirty="0">
                <a:latin typeface="Times New Roman"/>
                <a:cs typeface="Times New Roman"/>
              </a:rPr>
              <a:t>to be </a:t>
            </a:r>
            <a:r>
              <a:rPr sz="1050" spc="-15" dirty="0">
                <a:latin typeface="Times New Roman"/>
                <a:cs typeface="Times New Roman"/>
              </a:rPr>
              <a:t>placed  </a:t>
            </a:r>
            <a:r>
              <a:rPr sz="1050" spc="-5" dirty="0">
                <a:latin typeface="Times New Roman"/>
                <a:cs typeface="Times New Roman"/>
              </a:rPr>
              <a:t>in DAEP (BAC) in addition </a:t>
            </a:r>
            <a:r>
              <a:rPr sz="1050" spc="-10" dirty="0">
                <a:latin typeface="Times New Roman"/>
                <a:cs typeface="Times New Roman"/>
              </a:rPr>
              <a:t>to</a:t>
            </a:r>
            <a:r>
              <a:rPr sz="1050" spc="15" dirty="0">
                <a:latin typeface="Times New Roman"/>
                <a:cs typeface="Times New Roman"/>
              </a:rPr>
              <a:t> </a:t>
            </a:r>
            <a:r>
              <a:rPr sz="1050" spc="-5" dirty="0">
                <a:latin typeface="Times New Roman"/>
                <a:cs typeface="Times New Roman"/>
              </a:rPr>
              <a:t>theplacement.</a:t>
            </a:r>
            <a:endParaRPr sz="1050">
              <a:latin typeface="Times New Roman"/>
              <a:cs typeface="Times New Roman"/>
            </a:endParaRPr>
          </a:p>
          <a:p>
            <a:pPr marL="12700" marR="7620" indent="199390">
              <a:lnSpc>
                <a:spcPts val="1200"/>
              </a:lnSpc>
              <a:spcBef>
                <a:spcPts val="25"/>
              </a:spcBef>
            </a:pPr>
            <a:r>
              <a:rPr sz="1050" spc="-10" dirty="0">
                <a:latin typeface="Times New Roman"/>
                <a:cs typeface="Times New Roman"/>
              </a:rPr>
              <a:t>In </a:t>
            </a:r>
            <a:r>
              <a:rPr sz="1050" spc="-5" dirty="0">
                <a:latin typeface="Times New Roman"/>
                <a:cs typeface="Times New Roman"/>
              </a:rPr>
              <a:t>deciding whether to </a:t>
            </a:r>
            <a:r>
              <a:rPr sz="1050" dirty="0">
                <a:latin typeface="Times New Roman"/>
                <a:cs typeface="Times New Roman"/>
              </a:rPr>
              <a:t>order </a:t>
            </a:r>
            <a:r>
              <a:rPr sz="1050" spc="-5" dirty="0">
                <a:latin typeface="Times New Roman"/>
                <a:cs typeface="Times New Roman"/>
              </a:rPr>
              <a:t>placement in </a:t>
            </a:r>
            <a:r>
              <a:rPr sz="1050" dirty="0">
                <a:latin typeface="Times New Roman"/>
                <a:cs typeface="Times New Roman"/>
              </a:rPr>
              <a:t>a </a:t>
            </a:r>
            <a:r>
              <a:rPr sz="1050" spc="-5" dirty="0">
                <a:latin typeface="Times New Roman"/>
                <a:cs typeface="Times New Roman"/>
              </a:rPr>
              <a:t>DAEP (BAC), regardless </a:t>
            </a:r>
            <a:r>
              <a:rPr sz="1050" dirty="0">
                <a:latin typeface="Times New Roman"/>
                <a:cs typeface="Times New Roman"/>
              </a:rPr>
              <a:t>of </a:t>
            </a:r>
            <a:r>
              <a:rPr sz="1050" spc="-5" dirty="0">
                <a:latin typeface="Times New Roman"/>
                <a:cs typeface="Times New Roman"/>
              </a:rPr>
              <a:t>whether the action is mandatory </a:t>
            </a:r>
            <a:r>
              <a:rPr sz="1050" dirty="0">
                <a:latin typeface="Times New Roman"/>
                <a:cs typeface="Times New Roman"/>
              </a:rPr>
              <a:t>or </a:t>
            </a:r>
            <a:r>
              <a:rPr sz="1050" spc="-5" dirty="0">
                <a:latin typeface="Times New Roman"/>
                <a:cs typeface="Times New Roman"/>
              </a:rPr>
              <a:t>discretionary, the  campus behavior coordinator </a:t>
            </a:r>
            <a:r>
              <a:rPr sz="1050" dirty="0">
                <a:latin typeface="Times New Roman"/>
                <a:cs typeface="Times New Roman"/>
              </a:rPr>
              <a:t>or </a:t>
            </a:r>
            <a:r>
              <a:rPr sz="1050" spc="-5" dirty="0">
                <a:latin typeface="Times New Roman"/>
                <a:cs typeface="Times New Roman"/>
              </a:rPr>
              <a:t>appropriate administrator shall take into consideration (mitigating</a:t>
            </a:r>
            <a:r>
              <a:rPr sz="1050" spc="40" dirty="0">
                <a:latin typeface="Times New Roman"/>
                <a:cs typeface="Times New Roman"/>
              </a:rPr>
              <a:t> </a:t>
            </a:r>
            <a:r>
              <a:rPr sz="1050" spc="-5" dirty="0">
                <a:latin typeface="Times New Roman"/>
                <a:cs typeface="Times New Roman"/>
              </a:rPr>
              <a:t>factors):</a:t>
            </a:r>
            <a:endParaRPr sz="1050">
              <a:latin typeface="Times New Roman"/>
              <a:cs typeface="Times New Roman"/>
            </a:endParaRPr>
          </a:p>
          <a:p>
            <a:pPr marL="408940" indent="-167640">
              <a:lnSpc>
                <a:spcPts val="1170"/>
              </a:lnSpc>
              <a:buAutoNum type="arabicPeriod"/>
              <a:tabLst>
                <a:tab pos="409575" algn="l"/>
              </a:tabLst>
            </a:pPr>
            <a:r>
              <a:rPr sz="1050" spc="-15" dirty="0">
                <a:latin typeface="Times New Roman"/>
                <a:cs typeface="Times New Roman"/>
              </a:rPr>
              <a:t>Self–defense </a:t>
            </a:r>
            <a:r>
              <a:rPr sz="1050" spc="-5" dirty="0">
                <a:latin typeface="Times New Roman"/>
                <a:cs typeface="Times New Roman"/>
              </a:rPr>
              <a:t>(see</a:t>
            </a:r>
            <a:r>
              <a:rPr sz="1050" spc="50" dirty="0">
                <a:latin typeface="Times New Roman"/>
                <a:cs typeface="Times New Roman"/>
              </a:rPr>
              <a:t> </a:t>
            </a:r>
            <a:r>
              <a:rPr sz="1050" spc="-25" dirty="0">
                <a:latin typeface="Times New Roman"/>
                <a:cs typeface="Times New Roman"/>
              </a:rPr>
              <a:t>Glossary),</a:t>
            </a:r>
            <a:endParaRPr sz="1050">
              <a:latin typeface="Times New Roman"/>
              <a:cs typeface="Times New Roman"/>
            </a:endParaRPr>
          </a:p>
          <a:p>
            <a:pPr marL="408940" indent="-167640">
              <a:lnSpc>
                <a:spcPts val="1210"/>
              </a:lnSpc>
              <a:buAutoNum type="arabicPeriod"/>
              <a:tabLst>
                <a:tab pos="409575" algn="l"/>
              </a:tabLst>
            </a:pPr>
            <a:r>
              <a:rPr sz="1050" spc="-15" dirty="0">
                <a:latin typeface="Times New Roman"/>
                <a:cs typeface="Times New Roman"/>
              </a:rPr>
              <a:t>Intent</a:t>
            </a:r>
            <a:r>
              <a:rPr sz="1050" spc="-55" dirty="0">
                <a:latin typeface="Times New Roman"/>
                <a:cs typeface="Times New Roman"/>
              </a:rPr>
              <a:t> </a:t>
            </a:r>
            <a:r>
              <a:rPr sz="1050" dirty="0">
                <a:latin typeface="Times New Roman"/>
                <a:cs typeface="Times New Roman"/>
              </a:rPr>
              <a:t>or</a:t>
            </a:r>
            <a:r>
              <a:rPr sz="1050" spc="-15" dirty="0">
                <a:latin typeface="Times New Roman"/>
                <a:cs typeface="Times New Roman"/>
              </a:rPr>
              <a:t> </a:t>
            </a:r>
            <a:r>
              <a:rPr sz="1050" spc="-5" dirty="0">
                <a:latin typeface="Times New Roman"/>
                <a:cs typeface="Times New Roman"/>
              </a:rPr>
              <a:t>lack</a:t>
            </a:r>
            <a:r>
              <a:rPr sz="1050" spc="-25" dirty="0">
                <a:latin typeface="Times New Roman"/>
                <a:cs typeface="Times New Roman"/>
              </a:rPr>
              <a:t> </a:t>
            </a:r>
            <a:r>
              <a:rPr sz="1050" dirty="0">
                <a:latin typeface="Times New Roman"/>
                <a:cs typeface="Times New Roman"/>
              </a:rPr>
              <a:t>of</a:t>
            </a:r>
            <a:r>
              <a:rPr sz="1050" spc="-30" dirty="0">
                <a:latin typeface="Times New Roman"/>
                <a:cs typeface="Times New Roman"/>
              </a:rPr>
              <a:t> </a:t>
            </a:r>
            <a:r>
              <a:rPr sz="1050" spc="-5" dirty="0">
                <a:latin typeface="Times New Roman"/>
                <a:cs typeface="Times New Roman"/>
              </a:rPr>
              <a:t>intent</a:t>
            </a:r>
            <a:r>
              <a:rPr sz="1050" spc="-45" dirty="0">
                <a:latin typeface="Times New Roman"/>
                <a:cs typeface="Times New Roman"/>
              </a:rPr>
              <a:t> </a:t>
            </a:r>
            <a:r>
              <a:rPr sz="1050" spc="-5" dirty="0">
                <a:latin typeface="Times New Roman"/>
                <a:cs typeface="Times New Roman"/>
              </a:rPr>
              <a:t>at</a:t>
            </a:r>
            <a:r>
              <a:rPr sz="1050" spc="-20" dirty="0">
                <a:latin typeface="Times New Roman"/>
                <a:cs typeface="Times New Roman"/>
              </a:rPr>
              <a:t> </a:t>
            </a:r>
            <a:r>
              <a:rPr sz="1050" spc="-5" dirty="0">
                <a:latin typeface="Times New Roman"/>
                <a:cs typeface="Times New Roman"/>
              </a:rPr>
              <a:t>the</a:t>
            </a:r>
            <a:r>
              <a:rPr sz="1050" spc="-25" dirty="0">
                <a:latin typeface="Times New Roman"/>
                <a:cs typeface="Times New Roman"/>
              </a:rPr>
              <a:t> </a:t>
            </a:r>
            <a:r>
              <a:rPr sz="1050" spc="-20" dirty="0">
                <a:latin typeface="Times New Roman"/>
                <a:cs typeface="Times New Roman"/>
              </a:rPr>
              <a:t>time</a:t>
            </a:r>
            <a:r>
              <a:rPr sz="1050" spc="-40" dirty="0">
                <a:latin typeface="Times New Roman"/>
                <a:cs typeface="Times New Roman"/>
              </a:rPr>
              <a:t> </a:t>
            </a:r>
            <a:r>
              <a:rPr sz="1050" spc="-5" dirty="0">
                <a:latin typeface="Times New Roman"/>
                <a:cs typeface="Times New Roman"/>
              </a:rPr>
              <a:t>the</a:t>
            </a:r>
            <a:r>
              <a:rPr sz="1050" spc="-15" dirty="0">
                <a:latin typeface="Times New Roman"/>
                <a:cs typeface="Times New Roman"/>
              </a:rPr>
              <a:t> </a:t>
            </a:r>
            <a:r>
              <a:rPr sz="1050" spc="-5" dirty="0">
                <a:latin typeface="Times New Roman"/>
                <a:cs typeface="Times New Roman"/>
              </a:rPr>
              <a:t>student</a:t>
            </a:r>
            <a:r>
              <a:rPr sz="1050" spc="-40" dirty="0">
                <a:latin typeface="Times New Roman"/>
                <a:cs typeface="Times New Roman"/>
              </a:rPr>
              <a:t> </a:t>
            </a:r>
            <a:r>
              <a:rPr sz="1050" dirty="0">
                <a:latin typeface="Times New Roman"/>
                <a:cs typeface="Times New Roman"/>
              </a:rPr>
              <a:t>engaged</a:t>
            </a:r>
            <a:r>
              <a:rPr sz="1050" spc="-25" dirty="0">
                <a:latin typeface="Times New Roman"/>
                <a:cs typeface="Times New Roman"/>
              </a:rPr>
              <a:t> </a:t>
            </a:r>
            <a:r>
              <a:rPr sz="1050" spc="-5" dirty="0">
                <a:latin typeface="Times New Roman"/>
                <a:cs typeface="Times New Roman"/>
              </a:rPr>
              <a:t>in</a:t>
            </a:r>
            <a:r>
              <a:rPr sz="1050" spc="-25" dirty="0">
                <a:latin typeface="Times New Roman"/>
                <a:cs typeface="Times New Roman"/>
              </a:rPr>
              <a:t> </a:t>
            </a:r>
            <a:r>
              <a:rPr sz="1050" spc="-10" dirty="0">
                <a:latin typeface="Times New Roman"/>
                <a:cs typeface="Times New Roman"/>
              </a:rPr>
              <a:t>the</a:t>
            </a:r>
            <a:r>
              <a:rPr sz="1050" spc="-15" dirty="0">
                <a:latin typeface="Times New Roman"/>
                <a:cs typeface="Times New Roman"/>
              </a:rPr>
              <a:t> conduct,</a:t>
            </a:r>
            <a:endParaRPr sz="1050">
              <a:latin typeface="Times New Roman"/>
              <a:cs typeface="Times New Roman"/>
            </a:endParaRPr>
          </a:p>
          <a:p>
            <a:pPr marL="410845" indent="-167640">
              <a:lnSpc>
                <a:spcPts val="1210"/>
              </a:lnSpc>
              <a:buAutoNum type="arabicPeriod"/>
              <a:tabLst>
                <a:tab pos="411480" algn="l"/>
              </a:tabLst>
            </a:pPr>
            <a:r>
              <a:rPr sz="1050" dirty="0">
                <a:latin typeface="Times New Roman"/>
                <a:cs typeface="Times New Roman"/>
              </a:rPr>
              <a:t>The </a:t>
            </a:r>
            <a:r>
              <a:rPr sz="1050" spc="-5" dirty="0">
                <a:latin typeface="Times New Roman"/>
                <a:cs typeface="Times New Roman"/>
              </a:rPr>
              <a:t>student’s disciplinary</a:t>
            </a:r>
            <a:r>
              <a:rPr sz="1050" spc="-25" dirty="0">
                <a:latin typeface="Times New Roman"/>
                <a:cs typeface="Times New Roman"/>
              </a:rPr>
              <a:t> </a:t>
            </a:r>
            <a:r>
              <a:rPr sz="1050" spc="-20" dirty="0">
                <a:latin typeface="Times New Roman"/>
                <a:cs typeface="Times New Roman"/>
              </a:rPr>
              <a:t>history,</a:t>
            </a:r>
            <a:endParaRPr sz="1050">
              <a:latin typeface="Times New Roman"/>
              <a:cs typeface="Times New Roman"/>
            </a:endParaRPr>
          </a:p>
          <a:p>
            <a:pPr marL="410845" indent="-167640">
              <a:lnSpc>
                <a:spcPts val="1235"/>
              </a:lnSpc>
              <a:buAutoNum type="arabicPeriod"/>
              <a:tabLst>
                <a:tab pos="411480" algn="l"/>
              </a:tabLst>
            </a:pPr>
            <a:r>
              <a:rPr sz="1050" dirty="0">
                <a:latin typeface="Times New Roman"/>
                <a:cs typeface="Times New Roman"/>
              </a:rPr>
              <a:t>A </a:t>
            </a:r>
            <a:r>
              <a:rPr sz="1050" spc="-15" dirty="0">
                <a:latin typeface="Times New Roman"/>
                <a:cs typeface="Times New Roman"/>
              </a:rPr>
              <a:t>disability </a:t>
            </a:r>
            <a:r>
              <a:rPr sz="1050" spc="-5" dirty="0">
                <a:latin typeface="Times New Roman"/>
                <a:cs typeface="Times New Roman"/>
              </a:rPr>
              <a:t>that </a:t>
            </a:r>
            <a:r>
              <a:rPr sz="1050" spc="-15" dirty="0">
                <a:latin typeface="Times New Roman"/>
                <a:cs typeface="Times New Roman"/>
              </a:rPr>
              <a:t>substantially impairs </a:t>
            </a:r>
            <a:r>
              <a:rPr sz="1050" spc="-10" dirty="0">
                <a:latin typeface="Times New Roman"/>
                <a:cs typeface="Times New Roman"/>
              </a:rPr>
              <a:t>the </a:t>
            </a:r>
            <a:r>
              <a:rPr sz="1050" spc="-15" dirty="0">
                <a:latin typeface="Times New Roman"/>
                <a:cs typeface="Times New Roman"/>
              </a:rPr>
              <a:t>student’s capacity </a:t>
            </a:r>
            <a:r>
              <a:rPr sz="1050" spc="-5" dirty="0">
                <a:latin typeface="Times New Roman"/>
                <a:cs typeface="Times New Roman"/>
              </a:rPr>
              <a:t>to </a:t>
            </a:r>
            <a:r>
              <a:rPr sz="1050" spc="-15" dirty="0">
                <a:latin typeface="Times New Roman"/>
                <a:cs typeface="Times New Roman"/>
              </a:rPr>
              <a:t>appreciate the </a:t>
            </a:r>
            <a:r>
              <a:rPr sz="1050" spc="-20" dirty="0">
                <a:latin typeface="Times New Roman"/>
                <a:cs typeface="Times New Roman"/>
              </a:rPr>
              <a:t>wrongfulness </a:t>
            </a:r>
            <a:r>
              <a:rPr sz="1050" dirty="0">
                <a:latin typeface="Times New Roman"/>
                <a:cs typeface="Times New Roman"/>
              </a:rPr>
              <a:t>of </a:t>
            </a:r>
            <a:r>
              <a:rPr sz="1050" spc="-15" dirty="0">
                <a:latin typeface="Times New Roman"/>
                <a:cs typeface="Times New Roman"/>
              </a:rPr>
              <a:t>the student’s</a:t>
            </a:r>
            <a:r>
              <a:rPr sz="1050" spc="-105" dirty="0">
                <a:latin typeface="Times New Roman"/>
                <a:cs typeface="Times New Roman"/>
              </a:rPr>
              <a:t> </a:t>
            </a:r>
            <a:r>
              <a:rPr sz="1050" spc="-15" dirty="0">
                <a:latin typeface="Times New Roman"/>
                <a:cs typeface="Times New Roman"/>
              </a:rPr>
              <a:t>conduct,</a:t>
            </a:r>
            <a:endParaRPr sz="1050">
              <a:latin typeface="Times New Roman"/>
              <a:cs typeface="Times New Roman"/>
            </a:endParaRPr>
          </a:p>
        </p:txBody>
      </p:sp>
      <p:sp>
        <p:nvSpPr>
          <p:cNvPr id="8" name="object 8"/>
          <p:cNvSpPr txBox="1"/>
          <p:nvPr/>
        </p:nvSpPr>
        <p:spPr>
          <a:xfrm>
            <a:off x="547116" y="3364991"/>
            <a:ext cx="5801360" cy="155575"/>
          </a:xfrm>
          <a:prstGeom prst="rect">
            <a:avLst/>
          </a:prstGeom>
          <a:solidFill>
            <a:srgbClr val="FFFF00"/>
          </a:solidFill>
        </p:spPr>
        <p:txBody>
          <a:bodyPr vert="horz" wrap="square" lIns="0" tIns="0" rIns="0" bIns="0" rtlCol="0">
            <a:spAutoFit/>
          </a:bodyPr>
          <a:lstStyle/>
          <a:p>
            <a:pPr>
              <a:lnSpc>
                <a:spcPts val="1170"/>
              </a:lnSpc>
            </a:pPr>
            <a:r>
              <a:rPr sz="1050" dirty="0">
                <a:latin typeface="Times New Roman"/>
                <a:cs typeface="Times New Roman"/>
              </a:rPr>
              <a:t>5.</a:t>
            </a:r>
            <a:r>
              <a:rPr sz="1050" spc="10" dirty="0">
                <a:latin typeface="Times New Roman"/>
                <a:cs typeface="Times New Roman"/>
              </a:rPr>
              <a:t> </a:t>
            </a:r>
            <a:r>
              <a:rPr sz="1050" dirty="0">
                <a:latin typeface="Times New Roman"/>
                <a:cs typeface="Times New Roman"/>
              </a:rPr>
              <a:t>A </a:t>
            </a:r>
            <a:r>
              <a:rPr sz="1050" spc="-15" dirty="0">
                <a:latin typeface="Times New Roman"/>
                <a:cs typeface="Times New Roman"/>
              </a:rPr>
              <a:t>student’s status </a:t>
            </a:r>
            <a:r>
              <a:rPr sz="1050" spc="-10" dirty="0">
                <a:latin typeface="Times New Roman"/>
                <a:cs typeface="Times New Roman"/>
              </a:rPr>
              <a:t>in </a:t>
            </a:r>
            <a:r>
              <a:rPr sz="1050" spc="-15" dirty="0">
                <a:latin typeface="Times New Roman"/>
                <a:cs typeface="Times New Roman"/>
              </a:rPr>
              <a:t>the </a:t>
            </a:r>
            <a:r>
              <a:rPr sz="1050" spc="-20" dirty="0">
                <a:latin typeface="Times New Roman"/>
                <a:cs typeface="Times New Roman"/>
              </a:rPr>
              <a:t>conservatorship </a:t>
            </a:r>
            <a:r>
              <a:rPr sz="1050" spc="-5" dirty="0">
                <a:latin typeface="Times New Roman"/>
                <a:cs typeface="Times New Roman"/>
              </a:rPr>
              <a:t>of </a:t>
            </a:r>
            <a:r>
              <a:rPr sz="1050" spc="-15" dirty="0">
                <a:latin typeface="Times New Roman"/>
                <a:cs typeface="Times New Roman"/>
              </a:rPr>
              <a:t>the Department </a:t>
            </a:r>
            <a:r>
              <a:rPr sz="1050" spc="-5" dirty="0">
                <a:latin typeface="Times New Roman"/>
                <a:cs typeface="Times New Roman"/>
              </a:rPr>
              <a:t>of </a:t>
            </a:r>
            <a:r>
              <a:rPr sz="1050" spc="-20" dirty="0">
                <a:latin typeface="Times New Roman"/>
                <a:cs typeface="Times New Roman"/>
              </a:rPr>
              <a:t>Family </a:t>
            </a:r>
            <a:r>
              <a:rPr sz="1050" spc="-10" dirty="0">
                <a:latin typeface="Times New Roman"/>
                <a:cs typeface="Times New Roman"/>
              </a:rPr>
              <a:t>and </a:t>
            </a:r>
            <a:r>
              <a:rPr sz="1050" spc="-15" dirty="0">
                <a:latin typeface="Times New Roman"/>
                <a:cs typeface="Times New Roman"/>
              </a:rPr>
              <a:t>Protective Services </a:t>
            </a:r>
            <a:r>
              <a:rPr sz="1050" spc="-20" dirty="0">
                <a:latin typeface="Times New Roman"/>
                <a:cs typeface="Times New Roman"/>
              </a:rPr>
              <a:t>(foster </a:t>
            </a:r>
            <a:r>
              <a:rPr sz="1050" spc="-15" dirty="0">
                <a:latin typeface="Times New Roman"/>
                <a:cs typeface="Times New Roman"/>
              </a:rPr>
              <a:t>care) or</a:t>
            </a:r>
            <a:endParaRPr sz="1050">
              <a:latin typeface="Times New Roman"/>
              <a:cs typeface="Times New Roman"/>
            </a:endParaRPr>
          </a:p>
        </p:txBody>
      </p:sp>
      <p:sp>
        <p:nvSpPr>
          <p:cNvPr id="9" name="object 9"/>
          <p:cNvSpPr/>
          <p:nvPr/>
        </p:nvSpPr>
        <p:spPr>
          <a:xfrm>
            <a:off x="354964" y="4457698"/>
            <a:ext cx="108584" cy="107950"/>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354964" y="4613273"/>
            <a:ext cx="108584" cy="107950"/>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2343911" y="7538466"/>
            <a:ext cx="3482340" cy="0"/>
          </a:xfrm>
          <a:custGeom>
            <a:avLst/>
            <a:gdLst/>
            <a:ahLst/>
            <a:cxnLst/>
            <a:rect l="l" t="t" r="r" b="b"/>
            <a:pathLst>
              <a:path w="3482340">
                <a:moveTo>
                  <a:pt x="0" y="0"/>
                </a:moveTo>
                <a:lnTo>
                  <a:pt x="3482340" y="0"/>
                </a:lnTo>
              </a:path>
            </a:pathLst>
          </a:custGeom>
          <a:ln w="13716">
            <a:solidFill>
              <a:srgbClr val="000000"/>
            </a:solidFill>
          </a:ln>
        </p:spPr>
        <p:txBody>
          <a:bodyPr wrap="square" lIns="0" tIns="0" rIns="0" bIns="0" rtlCol="0"/>
          <a:lstStyle/>
          <a:p>
            <a:endParaRPr/>
          </a:p>
        </p:txBody>
      </p:sp>
      <p:sp>
        <p:nvSpPr>
          <p:cNvPr id="12" name="object 12"/>
          <p:cNvSpPr/>
          <p:nvPr/>
        </p:nvSpPr>
        <p:spPr>
          <a:xfrm>
            <a:off x="469264" y="8087993"/>
            <a:ext cx="108584" cy="107949"/>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469264" y="8395968"/>
            <a:ext cx="108584" cy="107949"/>
          </a:xfrm>
          <a:prstGeom prst="rect">
            <a:avLst/>
          </a:prstGeom>
          <a:blipFill>
            <a:blip r:embed="rId2" cstate="print"/>
            <a:stretch>
              <a:fillRect/>
            </a:stretch>
          </a:blipFill>
        </p:spPr>
        <p:txBody>
          <a:bodyPr wrap="square" lIns="0" tIns="0" rIns="0" bIns="0" rtlCol="0"/>
          <a:lstStyle/>
          <a:p>
            <a:endParaRPr/>
          </a:p>
        </p:txBody>
      </p:sp>
      <p:sp>
        <p:nvSpPr>
          <p:cNvPr id="14" name="object 14"/>
          <p:cNvSpPr txBox="1"/>
          <p:nvPr/>
        </p:nvSpPr>
        <p:spPr>
          <a:xfrm>
            <a:off x="296281" y="3495547"/>
            <a:ext cx="7158355" cy="6070600"/>
          </a:xfrm>
          <a:prstGeom prst="rect">
            <a:avLst/>
          </a:prstGeom>
        </p:spPr>
        <p:txBody>
          <a:bodyPr vert="horz" wrap="square" lIns="0" tIns="13335" rIns="0" bIns="0" rtlCol="0">
            <a:spAutoFit/>
          </a:bodyPr>
          <a:lstStyle/>
          <a:p>
            <a:pPr marL="250825">
              <a:lnSpc>
                <a:spcPts val="1235"/>
              </a:lnSpc>
              <a:spcBef>
                <a:spcPts val="105"/>
              </a:spcBef>
            </a:pPr>
            <a:r>
              <a:rPr sz="1050" dirty="0">
                <a:latin typeface="Times New Roman"/>
                <a:cs typeface="Times New Roman"/>
              </a:rPr>
              <a:t>6. A </a:t>
            </a:r>
            <a:r>
              <a:rPr sz="1050" spc="-15" dirty="0">
                <a:latin typeface="Times New Roman"/>
                <a:cs typeface="Times New Roman"/>
              </a:rPr>
              <a:t>student’s status </a:t>
            </a:r>
            <a:r>
              <a:rPr sz="1050" spc="-10" dirty="0">
                <a:latin typeface="Times New Roman"/>
                <a:cs typeface="Times New Roman"/>
              </a:rPr>
              <a:t>as</a:t>
            </a:r>
            <a:r>
              <a:rPr sz="1050" spc="-110" dirty="0">
                <a:latin typeface="Times New Roman"/>
                <a:cs typeface="Times New Roman"/>
              </a:rPr>
              <a:t> </a:t>
            </a:r>
            <a:r>
              <a:rPr sz="1050" spc="-20" dirty="0">
                <a:latin typeface="Times New Roman"/>
                <a:cs typeface="Times New Roman"/>
              </a:rPr>
              <a:t>homeless.</a:t>
            </a:r>
            <a:endParaRPr sz="1050">
              <a:latin typeface="Times New Roman"/>
              <a:cs typeface="Times New Roman"/>
            </a:endParaRPr>
          </a:p>
          <a:p>
            <a:pPr marL="22225">
              <a:lnSpc>
                <a:spcPts val="1195"/>
              </a:lnSpc>
            </a:pPr>
            <a:r>
              <a:rPr sz="1050" b="1" spc="-5" dirty="0">
                <a:latin typeface="Times New Roman"/>
                <a:cs typeface="Times New Roman"/>
              </a:rPr>
              <a:t>Discretionary</a:t>
            </a:r>
            <a:r>
              <a:rPr sz="1050" b="1" spc="-20" dirty="0">
                <a:latin typeface="Times New Roman"/>
                <a:cs typeface="Times New Roman"/>
              </a:rPr>
              <a:t> </a:t>
            </a:r>
            <a:r>
              <a:rPr sz="1050" b="1" spc="-5" dirty="0">
                <a:latin typeface="Times New Roman"/>
                <a:cs typeface="Times New Roman"/>
              </a:rPr>
              <a:t>Removal</a:t>
            </a:r>
            <a:endParaRPr sz="1050">
              <a:latin typeface="Times New Roman"/>
              <a:cs typeface="Times New Roman"/>
            </a:endParaRPr>
          </a:p>
          <a:p>
            <a:pPr marL="248920" marR="257810">
              <a:lnSpc>
                <a:spcPts val="1200"/>
              </a:lnSpc>
              <a:spcBef>
                <a:spcPts val="50"/>
              </a:spcBef>
            </a:pPr>
            <a:r>
              <a:rPr sz="1050" dirty="0">
                <a:latin typeface="Times New Roman"/>
                <a:cs typeface="Times New Roman"/>
              </a:rPr>
              <a:t>A </a:t>
            </a:r>
            <a:r>
              <a:rPr sz="1050" spc="-5" dirty="0">
                <a:latin typeface="Times New Roman"/>
                <a:cs typeface="Times New Roman"/>
              </a:rPr>
              <a:t>student may </a:t>
            </a:r>
            <a:r>
              <a:rPr sz="1050" dirty="0">
                <a:latin typeface="Times New Roman"/>
                <a:cs typeface="Times New Roman"/>
              </a:rPr>
              <a:t>be </a:t>
            </a:r>
            <a:r>
              <a:rPr sz="1050" spc="-5" dirty="0">
                <a:latin typeface="Times New Roman"/>
                <a:cs typeface="Times New Roman"/>
              </a:rPr>
              <a:t>placed in DAEP (BAC) </a:t>
            </a:r>
            <a:r>
              <a:rPr sz="1050" dirty="0">
                <a:latin typeface="Times New Roman"/>
                <a:cs typeface="Times New Roman"/>
              </a:rPr>
              <a:t>for </a:t>
            </a:r>
            <a:r>
              <a:rPr sz="1050" spc="-5" dirty="0">
                <a:latin typeface="Times New Roman"/>
                <a:cs typeface="Times New Roman"/>
              </a:rPr>
              <a:t>behaviors prohibited in the General Conduct Violations section </a:t>
            </a:r>
            <a:r>
              <a:rPr sz="1050" dirty="0">
                <a:latin typeface="Times New Roman"/>
                <a:cs typeface="Times New Roman"/>
              </a:rPr>
              <a:t>of </a:t>
            </a:r>
            <a:r>
              <a:rPr sz="1050" spc="-5" dirty="0">
                <a:latin typeface="Times New Roman"/>
                <a:cs typeface="Times New Roman"/>
              </a:rPr>
              <a:t>this </a:t>
            </a:r>
            <a:r>
              <a:rPr sz="1050" dirty="0">
                <a:latin typeface="Times New Roman"/>
                <a:cs typeface="Times New Roman"/>
              </a:rPr>
              <a:t>Student  Code of</a:t>
            </a:r>
            <a:r>
              <a:rPr sz="1050" spc="-25" dirty="0">
                <a:latin typeface="Times New Roman"/>
                <a:cs typeface="Times New Roman"/>
              </a:rPr>
              <a:t> </a:t>
            </a:r>
            <a:r>
              <a:rPr sz="1050" spc="-5" dirty="0">
                <a:latin typeface="Times New Roman"/>
                <a:cs typeface="Times New Roman"/>
              </a:rPr>
              <a:t>Conduct.</a:t>
            </a:r>
            <a:endParaRPr sz="1050">
              <a:latin typeface="Times New Roman"/>
              <a:cs typeface="Times New Roman"/>
            </a:endParaRPr>
          </a:p>
          <a:p>
            <a:pPr marL="21590">
              <a:lnSpc>
                <a:spcPts val="1205"/>
              </a:lnSpc>
            </a:pPr>
            <a:r>
              <a:rPr sz="1050" b="1" spc="-5" dirty="0">
                <a:latin typeface="Times New Roman"/>
                <a:cs typeface="Times New Roman"/>
              </a:rPr>
              <a:t>Misconduct Identified in </a:t>
            </a:r>
            <a:r>
              <a:rPr sz="1050" b="1" dirty="0">
                <a:latin typeface="Times New Roman"/>
                <a:cs typeface="Times New Roman"/>
              </a:rPr>
              <a:t>State</a:t>
            </a:r>
            <a:r>
              <a:rPr sz="1050" b="1" spc="-5" dirty="0">
                <a:latin typeface="Times New Roman"/>
                <a:cs typeface="Times New Roman"/>
              </a:rPr>
              <a:t> Law</a:t>
            </a:r>
            <a:endParaRPr sz="1050">
              <a:latin typeface="Times New Roman"/>
              <a:cs typeface="Times New Roman"/>
            </a:endParaRPr>
          </a:p>
          <a:p>
            <a:pPr marL="287020" marR="1431290" indent="-38735">
              <a:lnSpc>
                <a:spcPts val="1210"/>
              </a:lnSpc>
              <a:spcBef>
                <a:spcPts val="55"/>
              </a:spcBef>
            </a:pPr>
            <a:r>
              <a:rPr sz="1050" spc="-10" dirty="0">
                <a:latin typeface="Times New Roman"/>
                <a:cs typeface="Times New Roman"/>
              </a:rPr>
              <a:t>In </a:t>
            </a:r>
            <a:r>
              <a:rPr sz="1050" spc="-5" dirty="0">
                <a:latin typeface="Times New Roman"/>
                <a:cs typeface="Times New Roman"/>
              </a:rPr>
              <a:t>accordance to state law, </a:t>
            </a:r>
            <a:r>
              <a:rPr sz="1050" dirty="0">
                <a:latin typeface="Times New Roman"/>
                <a:cs typeface="Times New Roman"/>
              </a:rPr>
              <a:t>a </a:t>
            </a:r>
            <a:r>
              <a:rPr sz="1050" spc="-5" dirty="0">
                <a:latin typeface="Times New Roman"/>
                <a:cs typeface="Times New Roman"/>
              </a:rPr>
              <a:t>student may </a:t>
            </a:r>
            <a:r>
              <a:rPr sz="1050" dirty="0">
                <a:latin typeface="Times New Roman"/>
                <a:cs typeface="Times New Roman"/>
              </a:rPr>
              <a:t>be </a:t>
            </a:r>
            <a:r>
              <a:rPr sz="1050" spc="-5" dirty="0">
                <a:latin typeface="Times New Roman"/>
                <a:cs typeface="Times New Roman"/>
              </a:rPr>
              <a:t>placed in DAEP (BAC) </a:t>
            </a:r>
            <a:r>
              <a:rPr sz="1050" dirty="0">
                <a:latin typeface="Times New Roman"/>
                <a:cs typeface="Times New Roman"/>
              </a:rPr>
              <a:t>for any of </a:t>
            </a:r>
            <a:r>
              <a:rPr sz="1050" spc="-5" dirty="0">
                <a:latin typeface="Times New Roman"/>
                <a:cs typeface="Times New Roman"/>
              </a:rPr>
              <a:t>the following offenses:  </a:t>
            </a:r>
            <a:r>
              <a:rPr sz="1050" spc="-15" dirty="0">
                <a:latin typeface="Times New Roman"/>
                <a:cs typeface="Times New Roman"/>
              </a:rPr>
              <a:t>Engaging </a:t>
            </a:r>
            <a:r>
              <a:rPr sz="1050" spc="-5" dirty="0">
                <a:latin typeface="Times New Roman"/>
                <a:cs typeface="Times New Roman"/>
              </a:rPr>
              <a:t>in </a:t>
            </a:r>
            <a:r>
              <a:rPr sz="1050" spc="-20" dirty="0">
                <a:latin typeface="Times New Roman"/>
                <a:cs typeface="Times New Roman"/>
              </a:rPr>
              <a:t>bullying </a:t>
            </a:r>
            <a:r>
              <a:rPr sz="1050" spc="-15" dirty="0">
                <a:latin typeface="Times New Roman"/>
                <a:cs typeface="Times New Roman"/>
              </a:rPr>
              <a:t>that </a:t>
            </a:r>
            <a:r>
              <a:rPr sz="1050" spc="-20" dirty="0">
                <a:latin typeface="Times New Roman"/>
                <a:cs typeface="Times New Roman"/>
              </a:rPr>
              <a:t>encourages </a:t>
            </a:r>
            <a:r>
              <a:rPr sz="1050" dirty="0">
                <a:latin typeface="Times New Roman"/>
                <a:cs typeface="Times New Roman"/>
              </a:rPr>
              <a:t>a </a:t>
            </a:r>
            <a:r>
              <a:rPr sz="1050" spc="-15" dirty="0">
                <a:latin typeface="Times New Roman"/>
                <a:cs typeface="Times New Roman"/>
              </a:rPr>
              <a:t>student </a:t>
            </a:r>
            <a:r>
              <a:rPr sz="1050" spc="-5" dirty="0">
                <a:latin typeface="Times New Roman"/>
                <a:cs typeface="Times New Roman"/>
              </a:rPr>
              <a:t>to </a:t>
            </a:r>
            <a:r>
              <a:rPr sz="1050" spc="-20" dirty="0">
                <a:latin typeface="Times New Roman"/>
                <a:cs typeface="Times New Roman"/>
              </a:rPr>
              <a:t>commit </a:t>
            </a:r>
            <a:r>
              <a:rPr sz="1050" dirty="0">
                <a:latin typeface="Times New Roman"/>
                <a:cs typeface="Times New Roman"/>
              </a:rPr>
              <a:t>or </a:t>
            </a:r>
            <a:r>
              <a:rPr sz="1050" spc="-15" dirty="0">
                <a:latin typeface="Times New Roman"/>
                <a:cs typeface="Times New Roman"/>
              </a:rPr>
              <a:t>attempt </a:t>
            </a:r>
            <a:r>
              <a:rPr sz="1050" spc="-5" dirty="0">
                <a:latin typeface="Times New Roman"/>
                <a:cs typeface="Times New Roman"/>
              </a:rPr>
              <a:t>to </a:t>
            </a:r>
            <a:r>
              <a:rPr sz="1050" spc="-20" dirty="0">
                <a:latin typeface="Times New Roman"/>
                <a:cs typeface="Times New Roman"/>
              </a:rPr>
              <a:t>commit</a:t>
            </a:r>
            <a:r>
              <a:rPr sz="1050" spc="-90" dirty="0">
                <a:latin typeface="Times New Roman"/>
                <a:cs typeface="Times New Roman"/>
              </a:rPr>
              <a:t> </a:t>
            </a:r>
            <a:r>
              <a:rPr sz="1050" spc="-15" dirty="0">
                <a:latin typeface="Times New Roman"/>
                <a:cs typeface="Times New Roman"/>
              </a:rPr>
              <a:t>suicide.</a:t>
            </a:r>
            <a:endParaRPr sz="1050">
              <a:latin typeface="Times New Roman"/>
              <a:cs typeface="Times New Roman"/>
            </a:endParaRPr>
          </a:p>
          <a:p>
            <a:pPr marL="306705">
              <a:lnSpc>
                <a:spcPts val="1195"/>
              </a:lnSpc>
            </a:pPr>
            <a:r>
              <a:rPr sz="1050" spc="-15" dirty="0">
                <a:latin typeface="Times New Roman"/>
                <a:cs typeface="Times New Roman"/>
              </a:rPr>
              <a:t>Inciting </a:t>
            </a:r>
            <a:r>
              <a:rPr sz="1050" spc="-20" dirty="0">
                <a:latin typeface="Times New Roman"/>
                <a:cs typeface="Times New Roman"/>
              </a:rPr>
              <a:t>violence </a:t>
            </a:r>
            <a:r>
              <a:rPr sz="1050" spc="-15" dirty="0">
                <a:latin typeface="Times New Roman"/>
                <a:cs typeface="Times New Roman"/>
              </a:rPr>
              <a:t>against </a:t>
            </a:r>
            <a:r>
              <a:rPr sz="1050" dirty="0">
                <a:latin typeface="Times New Roman"/>
                <a:cs typeface="Times New Roman"/>
              </a:rPr>
              <a:t>a </a:t>
            </a:r>
            <a:r>
              <a:rPr sz="1050" spc="-15" dirty="0">
                <a:latin typeface="Times New Roman"/>
                <a:cs typeface="Times New Roman"/>
              </a:rPr>
              <a:t>student through group</a:t>
            </a:r>
            <a:r>
              <a:rPr sz="1050" spc="25" dirty="0">
                <a:latin typeface="Times New Roman"/>
                <a:cs typeface="Times New Roman"/>
              </a:rPr>
              <a:t> </a:t>
            </a:r>
            <a:r>
              <a:rPr sz="1050" spc="-25" dirty="0">
                <a:latin typeface="Times New Roman"/>
                <a:cs typeface="Times New Roman"/>
              </a:rPr>
              <a:t>bullying.</a:t>
            </a:r>
            <a:endParaRPr sz="1050">
              <a:latin typeface="Times New Roman"/>
              <a:cs typeface="Times New Roman"/>
            </a:endParaRPr>
          </a:p>
          <a:p>
            <a:pPr marL="299085" marR="545465" indent="-17145">
              <a:lnSpc>
                <a:spcPts val="1210"/>
              </a:lnSpc>
              <a:spcBef>
                <a:spcPts val="85"/>
              </a:spcBef>
            </a:pPr>
            <a:r>
              <a:rPr sz="1050" spc="-15" dirty="0">
                <a:latin typeface="Times New Roman"/>
                <a:cs typeface="Times New Roman"/>
              </a:rPr>
              <a:t>Releasing </a:t>
            </a:r>
            <a:r>
              <a:rPr sz="1050" dirty="0">
                <a:latin typeface="Times New Roman"/>
                <a:cs typeface="Times New Roman"/>
              </a:rPr>
              <a:t>or </a:t>
            </a:r>
            <a:r>
              <a:rPr sz="1050" spc="-20" dirty="0">
                <a:latin typeface="Times New Roman"/>
                <a:cs typeface="Times New Roman"/>
              </a:rPr>
              <a:t>threatening </a:t>
            </a:r>
            <a:r>
              <a:rPr sz="1050" spc="-5" dirty="0">
                <a:latin typeface="Times New Roman"/>
                <a:cs typeface="Times New Roman"/>
              </a:rPr>
              <a:t>to </a:t>
            </a:r>
            <a:r>
              <a:rPr sz="1050" spc="-15" dirty="0">
                <a:latin typeface="Times New Roman"/>
                <a:cs typeface="Times New Roman"/>
              </a:rPr>
              <a:t>release </a:t>
            </a:r>
            <a:r>
              <a:rPr sz="1050" spc="-20" dirty="0">
                <a:latin typeface="Times New Roman"/>
                <a:cs typeface="Times New Roman"/>
              </a:rPr>
              <a:t>intimate </a:t>
            </a:r>
            <a:r>
              <a:rPr sz="1050" spc="-15" dirty="0">
                <a:latin typeface="Times New Roman"/>
                <a:cs typeface="Times New Roman"/>
              </a:rPr>
              <a:t>visual </a:t>
            </a:r>
            <a:r>
              <a:rPr sz="1050" spc="-20" dirty="0">
                <a:latin typeface="Times New Roman"/>
                <a:cs typeface="Times New Roman"/>
              </a:rPr>
              <a:t>material </a:t>
            </a:r>
            <a:r>
              <a:rPr sz="1050" dirty="0">
                <a:latin typeface="Times New Roman"/>
                <a:cs typeface="Times New Roman"/>
              </a:rPr>
              <a:t>of a </a:t>
            </a:r>
            <a:r>
              <a:rPr sz="1050" spc="-15" dirty="0">
                <a:latin typeface="Times New Roman"/>
                <a:cs typeface="Times New Roman"/>
              </a:rPr>
              <a:t>minor </a:t>
            </a:r>
            <a:r>
              <a:rPr sz="1050" dirty="0">
                <a:latin typeface="Times New Roman"/>
                <a:cs typeface="Times New Roman"/>
              </a:rPr>
              <a:t>or a </a:t>
            </a:r>
            <a:r>
              <a:rPr sz="1050" spc="-15" dirty="0">
                <a:latin typeface="Times New Roman"/>
                <a:cs typeface="Times New Roman"/>
              </a:rPr>
              <a:t>student </a:t>
            </a:r>
            <a:r>
              <a:rPr sz="1050" spc="-5" dirty="0">
                <a:latin typeface="Times New Roman"/>
                <a:cs typeface="Times New Roman"/>
              </a:rPr>
              <a:t>who is </a:t>
            </a:r>
            <a:r>
              <a:rPr sz="1050" dirty="0">
                <a:latin typeface="Times New Roman"/>
                <a:cs typeface="Times New Roman"/>
              </a:rPr>
              <a:t>18 </a:t>
            </a:r>
            <a:r>
              <a:rPr sz="1050" spc="-20" dirty="0">
                <a:latin typeface="Times New Roman"/>
                <a:cs typeface="Times New Roman"/>
              </a:rPr>
              <a:t>years </a:t>
            </a:r>
            <a:r>
              <a:rPr sz="1050" dirty="0">
                <a:latin typeface="Times New Roman"/>
                <a:cs typeface="Times New Roman"/>
              </a:rPr>
              <a:t>of age or </a:t>
            </a:r>
            <a:r>
              <a:rPr sz="1050" spc="-15" dirty="0">
                <a:latin typeface="Times New Roman"/>
                <a:cs typeface="Times New Roman"/>
              </a:rPr>
              <a:t>older without  </a:t>
            </a:r>
            <a:r>
              <a:rPr sz="1050" spc="-10" dirty="0">
                <a:latin typeface="Times New Roman"/>
                <a:cs typeface="Times New Roman"/>
              </a:rPr>
              <a:t>the </a:t>
            </a:r>
            <a:r>
              <a:rPr sz="1050" spc="-15" dirty="0">
                <a:latin typeface="Times New Roman"/>
                <a:cs typeface="Times New Roman"/>
              </a:rPr>
              <a:t>student’s</a:t>
            </a:r>
            <a:r>
              <a:rPr sz="1050" spc="5" dirty="0">
                <a:latin typeface="Times New Roman"/>
                <a:cs typeface="Times New Roman"/>
              </a:rPr>
              <a:t> </a:t>
            </a:r>
            <a:r>
              <a:rPr sz="1050" spc="-15" dirty="0">
                <a:latin typeface="Times New Roman"/>
                <a:cs typeface="Times New Roman"/>
              </a:rPr>
              <a:t>consent.</a:t>
            </a:r>
            <a:endParaRPr sz="1050">
              <a:latin typeface="Times New Roman"/>
              <a:cs typeface="Times New Roman"/>
            </a:endParaRPr>
          </a:p>
          <a:p>
            <a:pPr marL="297815" marR="274955" indent="-12700">
              <a:lnSpc>
                <a:spcPts val="1200"/>
              </a:lnSpc>
              <a:spcBef>
                <a:spcPts val="10"/>
              </a:spcBef>
            </a:pPr>
            <a:r>
              <a:rPr sz="1050" spc="-20" dirty="0">
                <a:latin typeface="Times New Roman"/>
                <a:cs typeface="Times New Roman"/>
              </a:rPr>
              <a:t>Involvement</a:t>
            </a:r>
            <a:r>
              <a:rPr sz="1050" spc="-45" dirty="0">
                <a:latin typeface="Times New Roman"/>
                <a:cs typeface="Times New Roman"/>
              </a:rPr>
              <a:t> </a:t>
            </a:r>
            <a:r>
              <a:rPr sz="1050" spc="-5" dirty="0">
                <a:latin typeface="Times New Roman"/>
                <a:cs typeface="Times New Roman"/>
              </a:rPr>
              <a:t>in</a:t>
            </a:r>
            <a:r>
              <a:rPr sz="1050" spc="-15" dirty="0">
                <a:latin typeface="Times New Roman"/>
                <a:cs typeface="Times New Roman"/>
              </a:rPr>
              <a:t> </a:t>
            </a:r>
            <a:r>
              <a:rPr sz="1050" dirty="0">
                <a:latin typeface="Times New Roman"/>
                <a:cs typeface="Times New Roman"/>
              </a:rPr>
              <a:t>a</a:t>
            </a:r>
            <a:r>
              <a:rPr sz="1050" spc="-15" dirty="0">
                <a:latin typeface="Times New Roman"/>
                <a:cs typeface="Times New Roman"/>
              </a:rPr>
              <a:t> public</a:t>
            </a:r>
            <a:r>
              <a:rPr sz="1050" spc="-40" dirty="0">
                <a:latin typeface="Times New Roman"/>
                <a:cs typeface="Times New Roman"/>
              </a:rPr>
              <a:t> </a:t>
            </a:r>
            <a:r>
              <a:rPr sz="1050" spc="-5" dirty="0">
                <a:latin typeface="Times New Roman"/>
                <a:cs typeface="Times New Roman"/>
              </a:rPr>
              <a:t>school</a:t>
            </a:r>
            <a:r>
              <a:rPr sz="1050" spc="-20" dirty="0">
                <a:latin typeface="Times New Roman"/>
                <a:cs typeface="Times New Roman"/>
              </a:rPr>
              <a:t> </a:t>
            </a:r>
            <a:r>
              <a:rPr sz="1050" spc="-25" dirty="0">
                <a:latin typeface="Times New Roman"/>
                <a:cs typeface="Times New Roman"/>
              </a:rPr>
              <a:t>fraternity,</a:t>
            </a:r>
            <a:r>
              <a:rPr sz="1050" spc="-70" dirty="0">
                <a:latin typeface="Times New Roman"/>
                <a:cs typeface="Times New Roman"/>
              </a:rPr>
              <a:t> </a:t>
            </a:r>
            <a:r>
              <a:rPr sz="1050" spc="-5" dirty="0">
                <a:latin typeface="Times New Roman"/>
                <a:cs typeface="Times New Roman"/>
              </a:rPr>
              <a:t>sorority,</a:t>
            </a:r>
            <a:r>
              <a:rPr sz="1050" spc="-15" dirty="0">
                <a:latin typeface="Times New Roman"/>
                <a:cs typeface="Times New Roman"/>
              </a:rPr>
              <a:t> </a:t>
            </a:r>
            <a:r>
              <a:rPr sz="1050" dirty="0">
                <a:latin typeface="Times New Roman"/>
                <a:cs typeface="Times New Roman"/>
              </a:rPr>
              <a:t>or</a:t>
            </a:r>
            <a:r>
              <a:rPr sz="1050" spc="-20" dirty="0">
                <a:latin typeface="Times New Roman"/>
                <a:cs typeface="Times New Roman"/>
              </a:rPr>
              <a:t> </a:t>
            </a:r>
            <a:r>
              <a:rPr sz="1050" spc="-10" dirty="0">
                <a:latin typeface="Times New Roman"/>
                <a:cs typeface="Times New Roman"/>
              </a:rPr>
              <a:t>secret</a:t>
            </a:r>
            <a:r>
              <a:rPr sz="1050" spc="-45" dirty="0">
                <a:latin typeface="Times New Roman"/>
                <a:cs typeface="Times New Roman"/>
              </a:rPr>
              <a:t> </a:t>
            </a:r>
            <a:r>
              <a:rPr sz="1050" spc="-20" dirty="0">
                <a:latin typeface="Times New Roman"/>
                <a:cs typeface="Times New Roman"/>
              </a:rPr>
              <a:t>society,</a:t>
            </a:r>
            <a:r>
              <a:rPr sz="1050" spc="-50" dirty="0">
                <a:latin typeface="Times New Roman"/>
                <a:cs typeface="Times New Roman"/>
              </a:rPr>
              <a:t> </a:t>
            </a:r>
            <a:r>
              <a:rPr sz="1050" spc="-15" dirty="0">
                <a:latin typeface="Times New Roman"/>
                <a:cs typeface="Times New Roman"/>
              </a:rPr>
              <a:t>including</a:t>
            </a:r>
            <a:r>
              <a:rPr sz="1050" spc="-50" dirty="0">
                <a:latin typeface="Times New Roman"/>
                <a:cs typeface="Times New Roman"/>
              </a:rPr>
              <a:t> </a:t>
            </a:r>
            <a:r>
              <a:rPr sz="1050" spc="-20" dirty="0">
                <a:latin typeface="Times New Roman"/>
                <a:cs typeface="Times New Roman"/>
              </a:rPr>
              <a:t>participating</a:t>
            </a:r>
            <a:r>
              <a:rPr sz="1050" spc="-40" dirty="0">
                <a:latin typeface="Times New Roman"/>
                <a:cs typeface="Times New Roman"/>
              </a:rPr>
              <a:t> </a:t>
            </a:r>
            <a:r>
              <a:rPr sz="1050" spc="-5" dirty="0">
                <a:latin typeface="Times New Roman"/>
                <a:cs typeface="Times New Roman"/>
              </a:rPr>
              <a:t>as</a:t>
            </a:r>
            <a:r>
              <a:rPr sz="1050" spc="-20" dirty="0">
                <a:latin typeface="Times New Roman"/>
                <a:cs typeface="Times New Roman"/>
              </a:rPr>
              <a:t> </a:t>
            </a:r>
            <a:r>
              <a:rPr sz="1050" dirty="0">
                <a:latin typeface="Times New Roman"/>
                <a:cs typeface="Times New Roman"/>
              </a:rPr>
              <a:t>a</a:t>
            </a:r>
            <a:r>
              <a:rPr sz="1050" spc="-30" dirty="0">
                <a:latin typeface="Times New Roman"/>
                <a:cs typeface="Times New Roman"/>
              </a:rPr>
              <a:t> </a:t>
            </a:r>
            <a:r>
              <a:rPr sz="1050" spc="-25" dirty="0">
                <a:latin typeface="Times New Roman"/>
                <a:cs typeface="Times New Roman"/>
              </a:rPr>
              <a:t>member</a:t>
            </a:r>
            <a:r>
              <a:rPr sz="1050" spc="-55" dirty="0">
                <a:latin typeface="Times New Roman"/>
                <a:cs typeface="Times New Roman"/>
              </a:rPr>
              <a:t> </a:t>
            </a:r>
            <a:r>
              <a:rPr sz="1050" dirty="0">
                <a:latin typeface="Times New Roman"/>
                <a:cs typeface="Times New Roman"/>
              </a:rPr>
              <a:t>of</a:t>
            </a:r>
            <a:r>
              <a:rPr sz="1050" spc="-20" dirty="0">
                <a:latin typeface="Times New Roman"/>
                <a:cs typeface="Times New Roman"/>
              </a:rPr>
              <a:t> </a:t>
            </a:r>
            <a:r>
              <a:rPr sz="1050" spc="-5" dirty="0">
                <a:latin typeface="Times New Roman"/>
                <a:cs typeface="Times New Roman"/>
              </a:rPr>
              <a:t>pledge,</a:t>
            </a:r>
            <a:r>
              <a:rPr sz="1050" spc="-15" dirty="0">
                <a:latin typeface="Times New Roman"/>
                <a:cs typeface="Times New Roman"/>
              </a:rPr>
              <a:t> </a:t>
            </a:r>
            <a:r>
              <a:rPr sz="1050" spc="-5" dirty="0">
                <a:latin typeface="Times New Roman"/>
                <a:cs typeface="Times New Roman"/>
              </a:rPr>
              <a:t>or</a:t>
            </a:r>
            <a:r>
              <a:rPr sz="1050" spc="-20" dirty="0">
                <a:latin typeface="Times New Roman"/>
                <a:cs typeface="Times New Roman"/>
              </a:rPr>
              <a:t> </a:t>
            </a:r>
            <a:r>
              <a:rPr sz="1050" spc="-15" dirty="0">
                <a:latin typeface="Times New Roman"/>
                <a:cs typeface="Times New Roman"/>
              </a:rPr>
              <a:t>soliciting  </a:t>
            </a:r>
            <a:r>
              <a:rPr sz="1050" spc="-5" dirty="0">
                <a:latin typeface="Times New Roman"/>
                <a:cs typeface="Times New Roman"/>
              </a:rPr>
              <a:t>another </a:t>
            </a:r>
            <a:r>
              <a:rPr sz="1050" dirty="0">
                <a:latin typeface="Times New Roman"/>
                <a:cs typeface="Times New Roman"/>
              </a:rPr>
              <a:t>person </a:t>
            </a:r>
            <a:r>
              <a:rPr sz="1050" spc="-5" dirty="0">
                <a:latin typeface="Times New Roman"/>
                <a:cs typeface="Times New Roman"/>
              </a:rPr>
              <a:t>to </a:t>
            </a:r>
            <a:r>
              <a:rPr sz="1050" spc="-25" dirty="0">
                <a:latin typeface="Times New Roman"/>
                <a:cs typeface="Times New Roman"/>
              </a:rPr>
              <a:t>become </a:t>
            </a:r>
            <a:r>
              <a:rPr sz="1050" dirty="0">
                <a:latin typeface="Times New Roman"/>
                <a:cs typeface="Times New Roman"/>
              </a:rPr>
              <a:t>a pledge or </a:t>
            </a:r>
            <a:r>
              <a:rPr sz="1050" spc="-25" dirty="0">
                <a:latin typeface="Times New Roman"/>
                <a:cs typeface="Times New Roman"/>
              </a:rPr>
              <a:t>member </a:t>
            </a:r>
            <a:r>
              <a:rPr sz="1050" dirty="0">
                <a:latin typeface="Times New Roman"/>
                <a:cs typeface="Times New Roman"/>
              </a:rPr>
              <a:t>of a </a:t>
            </a:r>
            <a:r>
              <a:rPr sz="1050" spc="-15" dirty="0">
                <a:latin typeface="Times New Roman"/>
                <a:cs typeface="Times New Roman"/>
              </a:rPr>
              <a:t>public </a:t>
            </a:r>
            <a:r>
              <a:rPr sz="1050" dirty="0">
                <a:latin typeface="Times New Roman"/>
                <a:cs typeface="Times New Roman"/>
              </a:rPr>
              <a:t>school </a:t>
            </a:r>
            <a:r>
              <a:rPr sz="1050" spc="-5" dirty="0">
                <a:latin typeface="Times New Roman"/>
                <a:cs typeface="Times New Roman"/>
              </a:rPr>
              <a:t>fraternity, </a:t>
            </a:r>
            <a:r>
              <a:rPr sz="1050" spc="-20" dirty="0">
                <a:latin typeface="Times New Roman"/>
                <a:cs typeface="Times New Roman"/>
              </a:rPr>
              <a:t>sorority, </a:t>
            </a:r>
            <a:r>
              <a:rPr sz="1050" spc="-5" dirty="0">
                <a:latin typeface="Times New Roman"/>
                <a:cs typeface="Times New Roman"/>
              </a:rPr>
              <a:t>secret society </a:t>
            </a:r>
            <a:r>
              <a:rPr sz="1050" dirty="0">
                <a:latin typeface="Times New Roman"/>
                <a:cs typeface="Times New Roman"/>
              </a:rPr>
              <a:t>or gang (See</a:t>
            </a:r>
            <a:r>
              <a:rPr sz="1050" spc="-55" dirty="0">
                <a:latin typeface="Times New Roman"/>
                <a:cs typeface="Times New Roman"/>
              </a:rPr>
              <a:t> </a:t>
            </a:r>
            <a:r>
              <a:rPr sz="1050" spc="-20" dirty="0">
                <a:latin typeface="Times New Roman"/>
                <a:cs typeface="Times New Roman"/>
              </a:rPr>
              <a:t>Glossary).</a:t>
            </a:r>
            <a:endParaRPr sz="1050">
              <a:latin typeface="Times New Roman"/>
              <a:cs typeface="Times New Roman"/>
            </a:endParaRPr>
          </a:p>
          <a:p>
            <a:pPr marL="296545" marR="3667125" indent="28575">
              <a:lnSpc>
                <a:spcPts val="1200"/>
              </a:lnSpc>
              <a:spcBef>
                <a:spcPts val="50"/>
              </a:spcBef>
            </a:pPr>
            <a:r>
              <a:rPr sz="1050" spc="-20" dirty="0">
                <a:latin typeface="Times New Roman"/>
                <a:cs typeface="Times New Roman"/>
              </a:rPr>
              <a:t>Involvement </a:t>
            </a:r>
            <a:r>
              <a:rPr sz="1050" spc="-5" dirty="0">
                <a:latin typeface="Times New Roman"/>
                <a:cs typeface="Times New Roman"/>
              </a:rPr>
              <a:t>in </a:t>
            </a:r>
            <a:r>
              <a:rPr sz="1050" spc="-15" dirty="0">
                <a:latin typeface="Times New Roman"/>
                <a:cs typeface="Times New Roman"/>
              </a:rPr>
              <a:t>criminal street gang activity </a:t>
            </a:r>
            <a:r>
              <a:rPr sz="1050" spc="-10" dirty="0">
                <a:latin typeface="Times New Roman"/>
                <a:cs typeface="Times New Roman"/>
              </a:rPr>
              <a:t>(See </a:t>
            </a:r>
            <a:r>
              <a:rPr sz="1050" spc="-20" dirty="0">
                <a:latin typeface="Times New Roman"/>
                <a:cs typeface="Times New Roman"/>
              </a:rPr>
              <a:t>Glossary).  </a:t>
            </a:r>
            <a:r>
              <a:rPr sz="1050" spc="-15" dirty="0">
                <a:latin typeface="Times New Roman"/>
                <a:cs typeface="Times New Roman"/>
              </a:rPr>
              <a:t>Criminal </a:t>
            </a:r>
            <a:r>
              <a:rPr sz="1050" spc="-20" dirty="0">
                <a:latin typeface="Times New Roman"/>
                <a:cs typeface="Times New Roman"/>
              </a:rPr>
              <a:t>mischief, </a:t>
            </a:r>
            <a:r>
              <a:rPr sz="1050" dirty="0">
                <a:latin typeface="Times New Roman"/>
                <a:cs typeface="Times New Roman"/>
              </a:rPr>
              <a:t>not </a:t>
            </a:r>
            <a:r>
              <a:rPr sz="1050" spc="-15" dirty="0">
                <a:latin typeface="Times New Roman"/>
                <a:cs typeface="Times New Roman"/>
              </a:rPr>
              <a:t>punishable </a:t>
            </a:r>
            <a:r>
              <a:rPr sz="1050" spc="-5" dirty="0">
                <a:latin typeface="Times New Roman"/>
                <a:cs typeface="Times New Roman"/>
              </a:rPr>
              <a:t>as </a:t>
            </a:r>
            <a:r>
              <a:rPr sz="1050" dirty="0">
                <a:latin typeface="Times New Roman"/>
                <a:cs typeface="Times New Roman"/>
              </a:rPr>
              <a:t>a</a:t>
            </a:r>
            <a:r>
              <a:rPr sz="1050" spc="-75" dirty="0">
                <a:latin typeface="Times New Roman"/>
                <a:cs typeface="Times New Roman"/>
              </a:rPr>
              <a:t> </a:t>
            </a:r>
            <a:r>
              <a:rPr sz="1050" spc="-20" dirty="0">
                <a:latin typeface="Times New Roman"/>
                <a:cs typeface="Times New Roman"/>
              </a:rPr>
              <a:t>felony.</a:t>
            </a:r>
            <a:endParaRPr sz="1050">
              <a:latin typeface="Times New Roman"/>
              <a:cs typeface="Times New Roman"/>
            </a:endParaRPr>
          </a:p>
          <a:p>
            <a:pPr marL="295910" marR="3432810" indent="22860">
              <a:lnSpc>
                <a:spcPts val="1210"/>
              </a:lnSpc>
            </a:pPr>
            <a:r>
              <a:rPr sz="1050" spc="-15" dirty="0">
                <a:latin typeface="Times New Roman"/>
                <a:cs typeface="Times New Roman"/>
              </a:rPr>
              <a:t>Assault (no bodily </a:t>
            </a:r>
            <a:r>
              <a:rPr sz="1050" spc="-20" dirty="0">
                <a:latin typeface="Times New Roman"/>
                <a:cs typeface="Times New Roman"/>
              </a:rPr>
              <a:t>injury) </a:t>
            </a:r>
            <a:r>
              <a:rPr sz="1050" spc="-5" dirty="0">
                <a:latin typeface="Times New Roman"/>
                <a:cs typeface="Times New Roman"/>
              </a:rPr>
              <a:t>with </a:t>
            </a:r>
            <a:r>
              <a:rPr sz="1050" spc="-15" dirty="0">
                <a:latin typeface="Times New Roman"/>
                <a:cs typeface="Times New Roman"/>
              </a:rPr>
              <a:t>threat </a:t>
            </a:r>
            <a:r>
              <a:rPr sz="1050" dirty="0">
                <a:latin typeface="Times New Roman"/>
                <a:cs typeface="Times New Roman"/>
              </a:rPr>
              <a:t>of </a:t>
            </a:r>
            <a:r>
              <a:rPr sz="1050" spc="-20" dirty="0">
                <a:latin typeface="Times New Roman"/>
                <a:cs typeface="Times New Roman"/>
              </a:rPr>
              <a:t>imminent </a:t>
            </a:r>
            <a:r>
              <a:rPr sz="1050" spc="-15" dirty="0">
                <a:latin typeface="Times New Roman"/>
                <a:cs typeface="Times New Roman"/>
              </a:rPr>
              <a:t>bodily injury.  Assault </a:t>
            </a:r>
            <a:r>
              <a:rPr sz="1050" dirty="0">
                <a:latin typeface="Times New Roman"/>
                <a:cs typeface="Times New Roman"/>
              </a:rPr>
              <a:t>by </a:t>
            </a:r>
            <a:r>
              <a:rPr sz="1050" spc="-15" dirty="0">
                <a:latin typeface="Times New Roman"/>
                <a:cs typeface="Times New Roman"/>
              </a:rPr>
              <a:t>offensive </a:t>
            </a:r>
            <a:r>
              <a:rPr sz="1050" dirty="0">
                <a:latin typeface="Times New Roman"/>
                <a:cs typeface="Times New Roman"/>
              </a:rPr>
              <a:t>or </a:t>
            </a:r>
            <a:r>
              <a:rPr sz="1050" spc="-20" dirty="0">
                <a:latin typeface="Times New Roman"/>
                <a:cs typeface="Times New Roman"/>
              </a:rPr>
              <a:t>provocative physical</a:t>
            </a:r>
            <a:r>
              <a:rPr sz="1050" spc="-45" dirty="0">
                <a:latin typeface="Times New Roman"/>
                <a:cs typeface="Times New Roman"/>
              </a:rPr>
              <a:t> </a:t>
            </a:r>
            <a:r>
              <a:rPr sz="1050" spc="-15" dirty="0">
                <a:latin typeface="Times New Roman"/>
                <a:cs typeface="Times New Roman"/>
              </a:rPr>
              <a:t>contact.</a:t>
            </a:r>
            <a:endParaRPr sz="1050">
              <a:latin typeface="Times New Roman"/>
              <a:cs typeface="Times New Roman"/>
            </a:endParaRPr>
          </a:p>
          <a:p>
            <a:pPr marL="155575">
              <a:lnSpc>
                <a:spcPts val="1145"/>
              </a:lnSpc>
            </a:pPr>
            <a:r>
              <a:rPr sz="1050" spc="-15" dirty="0">
                <a:latin typeface="Times New Roman"/>
                <a:cs typeface="Times New Roman"/>
              </a:rPr>
              <a:t>In </a:t>
            </a:r>
            <a:r>
              <a:rPr sz="1050" spc="-5" dirty="0">
                <a:latin typeface="Times New Roman"/>
                <a:cs typeface="Times New Roman"/>
              </a:rPr>
              <a:t>accordance with state </a:t>
            </a:r>
            <a:r>
              <a:rPr sz="1050" spc="-15" dirty="0">
                <a:latin typeface="Times New Roman"/>
                <a:cs typeface="Times New Roman"/>
              </a:rPr>
              <a:t>law, </a:t>
            </a:r>
            <a:r>
              <a:rPr sz="1050" dirty="0">
                <a:latin typeface="Times New Roman"/>
                <a:cs typeface="Times New Roman"/>
              </a:rPr>
              <a:t>a </a:t>
            </a:r>
            <a:r>
              <a:rPr sz="1050" spc="-5" dirty="0">
                <a:latin typeface="Times New Roman"/>
                <a:cs typeface="Times New Roman"/>
              </a:rPr>
              <a:t>student </a:t>
            </a:r>
            <a:r>
              <a:rPr sz="1050" spc="-15" dirty="0">
                <a:latin typeface="Times New Roman"/>
                <a:cs typeface="Times New Roman"/>
              </a:rPr>
              <a:t>may </a:t>
            </a:r>
            <a:r>
              <a:rPr sz="1050" dirty="0">
                <a:latin typeface="Times New Roman"/>
                <a:cs typeface="Times New Roman"/>
              </a:rPr>
              <a:t>be </a:t>
            </a:r>
            <a:r>
              <a:rPr sz="1050" spc="-5" dirty="0">
                <a:latin typeface="Times New Roman"/>
                <a:cs typeface="Times New Roman"/>
              </a:rPr>
              <a:t>placed in DAEP </a:t>
            </a:r>
            <a:r>
              <a:rPr sz="1050" spc="-15" dirty="0">
                <a:latin typeface="Times New Roman"/>
                <a:cs typeface="Times New Roman"/>
              </a:rPr>
              <a:t>(BAC) </a:t>
            </a:r>
            <a:r>
              <a:rPr sz="1050" spc="-5" dirty="0">
                <a:latin typeface="Times New Roman"/>
                <a:cs typeface="Times New Roman"/>
              </a:rPr>
              <a:t>if the </a:t>
            </a:r>
            <a:r>
              <a:rPr sz="1050" spc="-20" dirty="0">
                <a:latin typeface="Times New Roman"/>
                <a:cs typeface="Times New Roman"/>
              </a:rPr>
              <a:t>campus </a:t>
            </a:r>
            <a:r>
              <a:rPr sz="1050" spc="-15" dirty="0">
                <a:latin typeface="Times New Roman"/>
                <a:cs typeface="Times New Roman"/>
              </a:rPr>
              <a:t>behavior </a:t>
            </a:r>
            <a:r>
              <a:rPr sz="1050" spc="-20" dirty="0">
                <a:latin typeface="Times New Roman"/>
                <a:cs typeface="Times New Roman"/>
              </a:rPr>
              <a:t>coordinator </a:t>
            </a:r>
            <a:r>
              <a:rPr sz="1050" dirty="0">
                <a:latin typeface="Times New Roman"/>
                <a:cs typeface="Times New Roman"/>
              </a:rPr>
              <a:t>or</a:t>
            </a:r>
            <a:r>
              <a:rPr sz="1050" spc="160" dirty="0">
                <a:latin typeface="Times New Roman"/>
                <a:cs typeface="Times New Roman"/>
              </a:rPr>
              <a:t> </a:t>
            </a:r>
            <a:r>
              <a:rPr sz="1050" spc="-25" dirty="0">
                <a:latin typeface="Times New Roman"/>
                <a:cs typeface="Times New Roman"/>
              </a:rPr>
              <a:t>appropriate</a:t>
            </a:r>
            <a:endParaRPr sz="1050">
              <a:latin typeface="Times New Roman"/>
              <a:cs typeface="Times New Roman"/>
            </a:endParaRPr>
          </a:p>
          <a:p>
            <a:pPr marL="12700" marR="396875" algn="just">
              <a:lnSpc>
                <a:spcPct val="95900"/>
              </a:lnSpc>
              <a:spcBef>
                <a:spcPts val="30"/>
              </a:spcBef>
            </a:pPr>
            <a:r>
              <a:rPr sz="1050" spc="-5" dirty="0">
                <a:latin typeface="Times New Roman"/>
                <a:cs typeface="Times New Roman"/>
              </a:rPr>
              <a:t>administrator </a:t>
            </a:r>
            <a:r>
              <a:rPr sz="1050" dirty="0">
                <a:latin typeface="Times New Roman"/>
                <a:cs typeface="Times New Roman"/>
              </a:rPr>
              <a:t>has </a:t>
            </a:r>
            <a:r>
              <a:rPr sz="1050" spc="-5" dirty="0">
                <a:latin typeface="Times New Roman"/>
                <a:cs typeface="Times New Roman"/>
              </a:rPr>
              <a:t>reasonable belief </a:t>
            </a:r>
            <a:r>
              <a:rPr sz="1050" dirty="0">
                <a:latin typeface="Times New Roman"/>
                <a:cs typeface="Times New Roman"/>
              </a:rPr>
              <a:t>(See </a:t>
            </a:r>
            <a:r>
              <a:rPr sz="1050" spc="-20" dirty="0">
                <a:latin typeface="Times New Roman"/>
                <a:cs typeface="Times New Roman"/>
              </a:rPr>
              <a:t>Glossary) </a:t>
            </a:r>
            <a:r>
              <a:rPr sz="1050" spc="-5" dirty="0">
                <a:latin typeface="Times New Roman"/>
                <a:cs typeface="Times New Roman"/>
              </a:rPr>
              <a:t>that the student </a:t>
            </a:r>
            <a:r>
              <a:rPr sz="1050" dirty="0">
                <a:latin typeface="Times New Roman"/>
                <a:cs typeface="Times New Roman"/>
              </a:rPr>
              <a:t>has </a:t>
            </a:r>
            <a:r>
              <a:rPr sz="1050" spc="-15" dirty="0">
                <a:latin typeface="Times New Roman"/>
                <a:cs typeface="Times New Roman"/>
              </a:rPr>
              <a:t>engaged </a:t>
            </a:r>
            <a:r>
              <a:rPr sz="1050" spc="-5" dirty="0">
                <a:latin typeface="Times New Roman"/>
                <a:cs typeface="Times New Roman"/>
              </a:rPr>
              <a:t>in </a:t>
            </a:r>
            <a:r>
              <a:rPr sz="1050" spc="-15" dirty="0">
                <a:latin typeface="Times New Roman"/>
                <a:cs typeface="Times New Roman"/>
              </a:rPr>
              <a:t>conduct punishable </a:t>
            </a:r>
            <a:r>
              <a:rPr sz="1050" spc="-5" dirty="0">
                <a:latin typeface="Times New Roman"/>
                <a:cs typeface="Times New Roman"/>
              </a:rPr>
              <a:t>as </a:t>
            </a:r>
            <a:r>
              <a:rPr sz="1050" dirty="0">
                <a:latin typeface="Times New Roman"/>
                <a:cs typeface="Times New Roman"/>
              </a:rPr>
              <a:t>a </a:t>
            </a:r>
            <a:r>
              <a:rPr sz="1050" spc="-25" dirty="0">
                <a:latin typeface="Times New Roman"/>
                <a:cs typeface="Times New Roman"/>
              </a:rPr>
              <a:t>felony, </a:t>
            </a:r>
            <a:r>
              <a:rPr sz="1050" spc="-5" dirty="0">
                <a:latin typeface="Times New Roman"/>
                <a:cs typeface="Times New Roman"/>
              </a:rPr>
              <a:t>other than  </a:t>
            </a:r>
            <a:r>
              <a:rPr sz="1050" spc="-15" dirty="0">
                <a:latin typeface="Times New Roman"/>
                <a:cs typeface="Times New Roman"/>
              </a:rPr>
              <a:t>aggravated </a:t>
            </a:r>
            <a:r>
              <a:rPr sz="1050" spc="-5" dirty="0">
                <a:latin typeface="Times New Roman"/>
                <a:cs typeface="Times New Roman"/>
              </a:rPr>
              <a:t>robbery </a:t>
            </a:r>
            <a:r>
              <a:rPr sz="1050" dirty="0">
                <a:latin typeface="Times New Roman"/>
                <a:cs typeface="Times New Roman"/>
              </a:rPr>
              <a:t>or </a:t>
            </a:r>
            <a:r>
              <a:rPr sz="1050" spc="-5" dirty="0">
                <a:latin typeface="Times New Roman"/>
                <a:cs typeface="Times New Roman"/>
              </a:rPr>
              <a:t>those </a:t>
            </a:r>
            <a:r>
              <a:rPr sz="1050" spc="-15" dirty="0">
                <a:latin typeface="Times New Roman"/>
                <a:cs typeface="Times New Roman"/>
              </a:rPr>
              <a:t>listed </a:t>
            </a:r>
            <a:r>
              <a:rPr sz="1050" spc="-5" dirty="0">
                <a:latin typeface="Times New Roman"/>
                <a:cs typeface="Times New Roman"/>
              </a:rPr>
              <a:t>as offenses in </a:t>
            </a:r>
            <a:r>
              <a:rPr sz="1050" spc="-15" dirty="0">
                <a:latin typeface="Times New Roman"/>
                <a:cs typeface="Times New Roman"/>
              </a:rPr>
              <a:t>Title </a:t>
            </a:r>
            <a:r>
              <a:rPr sz="1050" dirty="0">
                <a:latin typeface="Times New Roman"/>
                <a:cs typeface="Times New Roman"/>
              </a:rPr>
              <a:t>5 </a:t>
            </a:r>
            <a:r>
              <a:rPr sz="1050" spc="-5" dirty="0">
                <a:latin typeface="Times New Roman"/>
                <a:cs typeface="Times New Roman"/>
              </a:rPr>
              <a:t>(See </a:t>
            </a:r>
            <a:r>
              <a:rPr sz="1050" spc="-20" dirty="0">
                <a:latin typeface="Times New Roman"/>
                <a:cs typeface="Times New Roman"/>
              </a:rPr>
              <a:t>Glossary) </a:t>
            </a:r>
            <a:r>
              <a:rPr sz="1050" dirty="0">
                <a:latin typeface="Times New Roman"/>
                <a:cs typeface="Times New Roman"/>
              </a:rPr>
              <a:t>of </a:t>
            </a:r>
            <a:r>
              <a:rPr sz="1050" spc="-5" dirty="0">
                <a:latin typeface="Times New Roman"/>
                <a:cs typeface="Times New Roman"/>
              </a:rPr>
              <a:t>the Penal Code, </a:t>
            </a:r>
            <a:r>
              <a:rPr sz="1050" spc="-15" dirty="0">
                <a:latin typeface="Times New Roman"/>
                <a:cs typeface="Times New Roman"/>
              </a:rPr>
              <a:t>that </a:t>
            </a:r>
            <a:r>
              <a:rPr sz="1050" spc="-5" dirty="0">
                <a:latin typeface="Times New Roman"/>
                <a:cs typeface="Times New Roman"/>
              </a:rPr>
              <a:t>occurs </a:t>
            </a:r>
            <a:r>
              <a:rPr sz="1050" dirty="0">
                <a:latin typeface="Times New Roman"/>
                <a:cs typeface="Times New Roman"/>
              </a:rPr>
              <a:t>off </a:t>
            </a:r>
            <a:r>
              <a:rPr sz="1050" spc="-15" dirty="0">
                <a:latin typeface="Times New Roman"/>
                <a:cs typeface="Times New Roman"/>
              </a:rPr>
              <a:t>school </a:t>
            </a:r>
            <a:r>
              <a:rPr sz="1050" spc="-5" dirty="0">
                <a:latin typeface="Times New Roman"/>
                <a:cs typeface="Times New Roman"/>
              </a:rPr>
              <a:t>property </a:t>
            </a:r>
            <a:r>
              <a:rPr sz="1050" dirty="0">
                <a:latin typeface="Times New Roman"/>
                <a:cs typeface="Times New Roman"/>
              </a:rPr>
              <a:t>and  not </a:t>
            </a:r>
            <a:r>
              <a:rPr sz="1050" spc="-5" dirty="0">
                <a:latin typeface="Times New Roman"/>
                <a:cs typeface="Times New Roman"/>
              </a:rPr>
              <a:t>at </a:t>
            </a:r>
            <a:r>
              <a:rPr sz="1050" dirty="0">
                <a:latin typeface="Times New Roman"/>
                <a:cs typeface="Times New Roman"/>
              </a:rPr>
              <a:t>a </a:t>
            </a:r>
            <a:r>
              <a:rPr sz="1050" spc="-25" dirty="0">
                <a:latin typeface="Times New Roman"/>
                <a:cs typeface="Times New Roman"/>
              </a:rPr>
              <a:t>school-sponsored </a:t>
            </a:r>
            <a:r>
              <a:rPr sz="1050" dirty="0">
                <a:latin typeface="Times New Roman"/>
                <a:cs typeface="Times New Roman"/>
              </a:rPr>
              <a:t>or </a:t>
            </a:r>
            <a:r>
              <a:rPr sz="1050" spc="-20" dirty="0">
                <a:latin typeface="Times New Roman"/>
                <a:cs typeface="Times New Roman"/>
              </a:rPr>
              <a:t>school-related </a:t>
            </a:r>
            <a:r>
              <a:rPr sz="1050" spc="-15" dirty="0">
                <a:latin typeface="Times New Roman"/>
                <a:cs typeface="Times New Roman"/>
              </a:rPr>
              <a:t>event, </a:t>
            </a:r>
            <a:r>
              <a:rPr sz="1050" spc="-5" dirty="0">
                <a:latin typeface="Times New Roman"/>
                <a:cs typeface="Times New Roman"/>
              </a:rPr>
              <a:t>if the student’s presence in the regular </a:t>
            </a:r>
            <a:r>
              <a:rPr sz="1050" spc="-15" dirty="0">
                <a:latin typeface="Times New Roman"/>
                <a:cs typeface="Times New Roman"/>
              </a:rPr>
              <a:t>classroom </a:t>
            </a:r>
            <a:r>
              <a:rPr sz="1050" spc="-5" dirty="0">
                <a:latin typeface="Times New Roman"/>
                <a:cs typeface="Times New Roman"/>
              </a:rPr>
              <a:t>threatens </a:t>
            </a:r>
            <a:r>
              <a:rPr sz="1050" spc="-10" dirty="0">
                <a:latin typeface="Times New Roman"/>
                <a:cs typeface="Times New Roman"/>
              </a:rPr>
              <a:t>the </a:t>
            </a:r>
            <a:r>
              <a:rPr sz="1050" spc="-5" dirty="0">
                <a:latin typeface="Times New Roman"/>
                <a:cs typeface="Times New Roman"/>
              </a:rPr>
              <a:t>safety </a:t>
            </a:r>
            <a:r>
              <a:rPr sz="1050" dirty="0">
                <a:latin typeface="Times New Roman"/>
                <a:cs typeface="Times New Roman"/>
              </a:rPr>
              <a:t>of </a:t>
            </a:r>
            <a:r>
              <a:rPr sz="1050" spc="-5" dirty="0">
                <a:latin typeface="Times New Roman"/>
                <a:cs typeface="Times New Roman"/>
              </a:rPr>
              <a:t>other  students </a:t>
            </a:r>
            <a:r>
              <a:rPr sz="1050" dirty="0">
                <a:latin typeface="Times New Roman"/>
                <a:cs typeface="Times New Roman"/>
              </a:rPr>
              <a:t>or </a:t>
            </a:r>
            <a:r>
              <a:rPr sz="1050" spc="-5" dirty="0">
                <a:latin typeface="Times New Roman"/>
                <a:cs typeface="Times New Roman"/>
              </a:rPr>
              <a:t>teachers </a:t>
            </a:r>
            <a:r>
              <a:rPr sz="1050" dirty="0">
                <a:latin typeface="Times New Roman"/>
                <a:cs typeface="Times New Roman"/>
              </a:rPr>
              <a:t>or </a:t>
            </a:r>
            <a:r>
              <a:rPr sz="1050" spc="-15" dirty="0">
                <a:latin typeface="Times New Roman"/>
                <a:cs typeface="Times New Roman"/>
              </a:rPr>
              <a:t>will </a:t>
            </a:r>
            <a:r>
              <a:rPr sz="1050" spc="-5" dirty="0">
                <a:latin typeface="Times New Roman"/>
                <a:cs typeface="Times New Roman"/>
              </a:rPr>
              <a:t>be </a:t>
            </a:r>
            <a:r>
              <a:rPr sz="1050" spc="-25" dirty="0">
                <a:latin typeface="Times New Roman"/>
                <a:cs typeface="Times New Roman"/>
              </a:rPr>
              <a:t>detrimental </a:t>
            </a:r>
            <a:r>
              <a:rPr sz="1050" spc="-5" dirty="0">
                <a:latin typeface="Times New Roman"/>
                <a:cs typeface="Times New Roman"/>
              </a:rPr>
              <a:t>to the </a:t>
            </a:r>
            <a:r>
              <a:rPr sz="1050" spc="-20" dirty="0">
                <a:latin typeface="Times New Roman"/>
                <a:cs typeface="Times New Roman"/>
              </a:rPr>
              <a:t>educational</a:t>
            </a:r>
            <a:r>
              <a:rPr sz="1050" spc="-100" dirty="0">
                <a:latin typeface="Times New Roman"/>
                <a:cs typeface="Times New Roman"/>
              </a:rPr>
              <a:t> </a:t>
            </a:r>
            <a:r>
              <a:rPr sz="1050" spc="-5" dirty="0">
                <a:latin typeface="Times New Roman"/>
                <a:cs typeface="Times New Roman"/>
              </a:rPr>
              <a:t>process.</a:t>
            </a:r>
            <a:endParaRPr sz="1050">
              <a:latin typeface="Times New Roman"/>
              <a:cs typeface="Times New Roman"/>
            </a:endParaRPr>
          </a:p>
          <a:p>
            <a:pPr marL="20320" marR="5080" indent="197485" algn="just">
              <a:lnSpc>
                <a:spcPts val="1210"/>
              </a:lnSpc>
              <a:spcBef>
                <a:spcPts val="20"/>
              </a:spcBef>
            </a:pPr>
            <a:r>
              <a:rPr sz="1050" dirty="0">
                <a:latin typeface="Times New Roman"/>
                <a:cs typeface="Times New Roman"/>
              </a:rPr>
              <a:t>A </a:t>
            </a:r>
            <a:r>
              <a:rPr sz="1050" spc="-15" dirty="0">
                <a:latin typeface="Times New Roman"/>
                <a:cs typeface="Times New Roman"/>
              </a:rPr>
              <a:t>campus behavior </a:t>
            </a:r>
            <a:r>
              <a:rPr sz="1050" spc="-5" dirty="0">
                <a:latin typeface="Times New Roman"/>
                <a:cs typeface="Times New Roman"/>
              </a:rPr>
              <a:t>coordinator </a:t>
            </a:r>
            <a:r>
              <a:rPr sz="1050" dirty="0">
                <a:latin typeface="Times New Roman"/>
                <a:cs typeface="Times New Roman"/>
              </a:rPr>
              <a:t>or </a:t>
            </a:r>
            <a:r>
              <a:rPr sz="1050" spc="-25" dirty="0">
                <a:latin typeface="Times New Roman"/>
                <a:cs typeface="Times New Roman"/>
              </a:rPr>
              <a:t>appropriate </a:t>
            </a:r>
            <a:r>
              <a:rPr sz="1050" spc="-5" dirty="0">
                <a:latin typeface="Times New Roman"/>
                <a:cs typeface="Times New Roman"/>
              </a:rPr>
              <a:t>administrator </a:t>
            </a:r>
            <a:r>
              <a:rPr sz="1050" b="1" spc="-15" dirty="0">
                <a:latin typeface="Times New Roman"/>
                <a:cs typeface="Times New Roman"/>
              </a:rPr>
              <a:t>may</a:t>
            </a:r>
            <a:r>
              <a:rPr sz="1050" spc="-15" dirty="0">
                <a:latin typeface="Times New Roman"/>
                <a:cs typeface="Times New Roman"/>
              </a:rPr>
              <a:t>, </a:t>
            </a:r>
            <a:r>
              <a:rPr sz="1050" dirty="0">
                <a:latin typeface="Times New Roman"/>
                <a:cs typeface="Times New Roman"/>
              </a:rPr>
              <a:t>but </a:t>
            </a:r>
            <a:r>
              <a:rPr sz="1050" spc="-5" dirty="0">
                <a:latin typeface="Times New Roman"/>
                <a:cs typeface="Times New Roman"/>
              </a:rPr>
              <a:t>is </a:t>
            </a:r>
            <a:r>
              <a:rPr sz="1050" dirty="0">
                <a:latin typeface="Times New Roman"/>
                <a:cs typeface="Times New Roman"/>
              </a:rPr>
              <a:t>not </a:t>
            </a:r>
            <a:r>
              <a:rPr sz="1050" spc="-5" dirty="0">
                <a:latin typeface="Times New Roman"/>
                <a:cs typeface="Times New Roman"/>
              </a:rPr>
              <a:t>required to, place </a:t>
            </a:r>
            <a:r>
              <a:rPr sz="1050" dirty="0">
                <a:latin typeface="Times New Roman"/>
                <a:cs typeface="Times New Roman"/>
              </a:rPr>
              <a:t>a </a:t>
            </a:r>
            <a:r>
              <a:rPr sz="1050" spc="-5" dirty="0">
                <a:latin typeface="Times New Roman"/>
                <a:cs typeface="Times New Roman"/>
              </a:rPr>
              <a:t>student to </a:t>
            </a:r>
            <a:r>
              <a:rPr sz="1050" dirty="0">
                <a:latin typeface="Times New Roman"/>
                <a:cs typeface="Times New Roman"/>
              </a:rPr>
              <a:t>a </a:t>
            </a:r>
            <a:r>
              <a:rPr sz="1050" spc="-5" dirty="0">
                <a:latin typeface="Times New Roman"/>
                <a:cs typeface="Times New Roman"/>
              </a:rPr>
              <a:t>DAEP </a:t>
            </a:r>
            <a:r>
              <a:rPr sz="1050" dirty="0">
                <a:latin typeface="Times New Roman"/>
                <a:cs typeface="Times New Roman"/>
              </a:rPr>
              <a:t>(BAC) </a:t>
            </a:r>
            <a:r>
              <a:rPr sz="1050" spc="-10" dirty="0">
                <a:latin typeface="Times New Roman"/>
                <a:cs typeface="Times New Roman"/>
              </a:rPr>
              <a:t>for </a:t>
            </a:r>
            <a:r>
              <a:rPr sz="1050" spc="-5" dirty="0">
                <a:latin typeface="Times New Roman"/>
                <a:cs typeface="Times New Roman"/>
              </a:rPr>
              <a:t>off-  </a:t>
            </a:r>
            <a:r>
              <a:rPr sz="1050" spc="-15" dirty="0">
                <a:latin typeface="Times New Roman"/>
                <a:cs typeface="Times New Roman"/>
              </a:rPr>
              <a:t>campus </a:t>
            </a:r>
            <a:r>
              <a:rPr sz="1050" spc="-5" dirty="0">
                <a:latin typeface="Times New Roman"/>
                <a:cs typeface="Times New Roman"/>
              </a:rPr>
              <a:t>conduct </a:t>
            </a:r>
            <a:r>
              <a:rPr sz="1050" dirty="0">
                <a:latin typeface="Times New Roman"/>
                <a:cs typeface="Times New Roman"/>
              </a:rPr>
              <a:t>for </a:t>
            </a:r>
            <a:r>
              <a:rPr sz="1050" spc="-5" dirty="0">
                <a:latin typeface="Times New Roman"/>
                <a:cs typeface="Times New Roman"/>
              </a:rPr>
              <a:t>which </a:t>
            </a:r>
            <a:r>
              <a:rPr sz="1050" spc="-15" dirty="0">
                <a:latin typeface="Times New Roman"/>
                <a:cs typeface="Times New Roman"/>
              </a:rPr>
              <a:t>DAEP (BAC) </a:t>
            </a:r>
            <a:r>
              <a:rPr sz="1050" spc="-25" dirty="0">
                <a:latin typeface="Times New Roman"/>
                <a:cs typeface="Times New Roman"/>
              </a:rPr>
              <a:t>placement </a:t>
            </a:r>
            <a:r>
              <a:rPr sz="1050" spc="-5" dirty="0">
                <a:latin typeface="Times New Roman"/>
                <a:cs typeface="Times New Roman"/>
              </a:rPr>
              <a:t>is required </a:t>
            </a:r>
            <a:r>
              <a:rPr sz="1050" dirty="0">
                <a:latin typeface="Times New Roman"/>
                <a:cs typeface="Times New Roman"/>
              </a:rPr>
              <a:t>by </a:t>
            </a:r>
            <a:r>
              <a:rPr sz="1050" spc="-5" dirty="0">
                <a:latin typeface="Times New Roman"/>
                <a:cs typeface="Times New Roman"/>
              </a:rPr>
              <a:t>state law if the </a:t>
            </a:r>
            <a:r>
              <a:rPr sz="1050" spc="-25" dirty="0">
                <a:latin typeface="Times New Roman"/>
                <a:cs typeface="Times New Roman"/>
              </a:rPr>
              <a:t>administrator </a:t>
            </a:r>
            <a:r>
              <a:rPr sz="1050" dirty="0">
                <a:latin typeface="Times New Roman"/>
                <a:cs typeface="Times New Roman"/>
              </a:rPr>
              <a:t>does not </a:t>
            </a:r>
            <a:r>
              <a:rPr sz="1050" spc="-15" dirty="0">
                <a:latin typeface="Times New Roman"/>
                <a:cs typeface="Times New Roman"/>
              </a:rPr>
              <a:t>have </a:t>
            </a:r>
            <a:r>
              <a:rPr sz="1050" spc="-5" dirty="0">
                <a:latin typeface="Times New Roman"/>
                <a:cs typeface="Times New Roman"/>
              </a:rPr>
              <a:t>knowledge </a:t>
            </a:r>
            <a:r>
              <a:rPr sz="1050" dirty="0">
                <a:latin typeface="Times New Roman"/>
                <a:cs typeface="Times New Roman"/>
              </a:rPr>
              <a:t>of </a:t>
            </a:r>
            <a:r>
              <a:rPr sz="1050" spc="-15" dirty="0">
                <a:latin typeface="Times New Roman"/>
                <a:cs typeface="Times New Roman"/>
              </a:rPr>
              <a:t>the </a:t>
            </a:r>
            <a:r>
              <a:rPr sz="1050" spc="-5" dirty="0">
                <a:latin typeface="Times New Roman"/>
                <a:cs typeface="Times New Roman"/>
              </a:rPr>
              <a:t>conduct  </a:t>
            </a:r>
            <a:r>
              <a:rPr sz="1050" spc="-15" dirty="0">
                <a:latin typeface="Times New Roman"/>
                <a:cs typeface="Times New Roman"/>
              </a:rPr>
              <a:t>before</a:t>
            </a:r>
            <a:r>
              <a:rPr sz="1050" spc="-50" dirty="0">
                <a:latin typeface="Times New Roman"/>
                <a:cs typeface="Times New Roman"/>
              </a:rPr>
              <a:t> </a:t>
            </a:r>
            <a:r>
              <a:rPr sz="1050" spc="-5" dirty="0">
                <a:latin typeface="Times New Roman"/>
                <a:cs typeface="Times New Roman"/>
              </a:rPr>
              <a:t>the</a:t>
            </a:r>
            <a:r>
              <a:rPr sz="1050" spc="-40" dirty="0">
                <a:latin typeface="Times New Roman"/>
                <a:cs typeface="Times New Roman"/>
              </a:rPr>
              <a:t> </a:t>
            </a:r>
            <a:r>
              <a:rPr sz="1050" spc="-5" dirty="0">
                <a:latin typeface="Times New Roman"/>
                <a:cs typeface="Times New Roman"/>
              </a:rPr>
              <a:t>first</a:t>
            </a:r>
            <a:r>
              <a:rPr sz="1050" spc="-40" dirty="0">
                <a:latin typeface="Times New Roman"/>
                <a:cs typeface="Times New Roman"/>
              </a:rPr>
              <a:t> </a:t>
            </a:r>
            <a:r>
              <a:rPr sz="1050" spc="-5" dirty="0">
                <a:latin typeface="Times New Roman"/>
                <a:cs typeface="Times New Roman"/>
              </a:rPr>
              <a:t>anniversary</a:t>
            </a:r>
            <a:r>
              <a:rPr sz="1050" spc="-85" dirty="0">
                <a:latin typeface="Times New Roman"/>
                <a:cs typeface="Times New Roman"/>
              </a:rPr>
              <a:t> </a:t>
            </a:r>
            <a:r>
              <a:rPr sz="1050" dirty="0">
                <a:latin typeface="Times New Roman"/>
                <a:cs typeface="Times New Roman"/>
              </a:rPr>
              <a:t>of</a:t>
            </a:r>
            <a:r>
              <a:rPr sz="1050" spc="-15" dirty="0">
                <a:latin typeface="Times New Roman"/>
                <a:cs typeface="Times New Roman"/>
              </a:rPr>
              <a:t> </a:t>
            </a:r>
            <a:r>
              <a:rPr sz="1050" spc="-5" dirty="0">
                <a:latin typeface="Times New Roman"/>
                <a:cs typeface="Times New Roman"/>
              </a:rPr>
              <a:t>the</a:t>
            </a:r>
            <a:r>
              <a:rPr sz="1050" spc="-40" dirty="0">
                <a:latin typeface="Times New Roman"/>
                <a:cs typeface="Times New Roman"/>
              </a:rPr>
              <a:t> </a:t>
            </a:r>
            <a:r>
              <a:rPr sz="1050" spc="-5" dirty="0">
                <a:latin typeface="Times New Roman"/>
                <a:cs typeface="Times New Roman"/>
              </a:rPr>
              <a:t>date</a:t>
            </a:r>
            <a:r>
              <a:rPr sz="1050" spc="-40" dirty="0">
                <a:latin typeface="Times New Roman"/>
                <a:cs typeface="Times New Roman"/>
              </a:rPr>
              <a:t> </a:t>
            </a:r>
            <a:r>
              <a:rPr sz="1050" spc="-5" dirty="0">
                <a:latin typeface="Times New Roman"/>
                <a:cs typeface="Times New Roman"/>
              </a:rPr>
              <a:t>the</a:t>
            </a:r>
            <a:r>
              <a:rPr sz="1050" spc="-25" dirty="0">
                <a:latin typeface="Times New Roman"/>
                <a:cs typeface="Times New Roman"/>
              </a:rPr>
              <a:t> </a:t>
            </a:r>
            <a:r>
              <a:rPr sz="1050" spc="-15" dirty="0">
                <a:latin typeface="Times New Roman"/>
                <a:cs typeface="Times New Roman"/>
              </a:rPr>
              <a:t>conduct</a:t>
            </a:r>
            <a:r>
              <a:rPr sz="1050" spc="-80" dirty="0">
                <a:latin typeface="Times New Roman"/>
                <a:cs typeface="Times New Roman"/>
              </a:rPr>
              <a:t> </a:t>
            </a:r>
            <a:r>
              <a:rPr sz="1050" spc="-5" dirty="0">
                <a:latin typeface="Times New Roman"/>
                <a:cs typeface="Times New Roman"/>
              </a:rPr>
              <a:t>occurred.</a:t>
            </a:r>
            <a:endParaRPr sz="1050">
              <a:latin typeface="Times New Roman"/>
              <a:cs typeface="Times New Roman"/>
            </a:endParaRPr>
          </a:p>
          <a:p>
            <a:pPr>
              <a:lnSpc>
                <a:spcPct val="100000"/>
              </a:lnSpc>
              <a:spcBef>
                <a:spcPts val="45"/>
              </a:spcBef>
            </a:pPr>
            <a:endParaRPr sz="1050">
              <a:latin typeface="Times New Roman"/>
              <a:cs typeface="Times New Roman"/>
            </a:endParaRPr>
          </a:p>
          <a:p>
            <a:pPr marL="2047239">
              <a:lnSpc>
                <a:spcPct val="100000"/>
              </a:lnSpc>
              <a:spcBef>
                <a:spcPts val="5"/>
              </a:spcBef>
            </a:pPr>
            <a:r>
              <a:rPr sz="1100" b="1" spc="-5" dirty="0">
                <a:latin typeface="Times New Roman"/>
                <a:cs typeface="Times New Roman"/>
              </a:rPr>
              <a:t>MANDATORY REMOVAL </a:t>
            </a:r>
            <a:r>
              <a:rPr sz="1100" b="1" dirty="0">
                <a:latin typeface="Times New Roman"/>
                <a:cs typeface="Times New Roman"/>
              </a:rPr>
              <a:t>TO </a:t>
            </a:r>
            <a:r>
              <a:rPr sz="1100" b="1" spc="-5" dirty="0">
                <a:latin typeface="Times New Roman"/>
                <a:cs typeface="Times New Roman"/>
              </a:rPr>
              <a:t>DAEP (BAC) </a:t>
            </a:r>
            <a:r>
              <a:rPr sz="1100" b="1" dirty="0">
                <a:latin typeface="Times New Roman"/>
                <a:cs typeface="Times New Roman"/>
              </a:rPr>
              <a:t>– </a:t>
            </a:r>
            <a:r>
              <a:rPr sz="1100" b="1" spc="-5" dirty="0">
                <a:latin typeface="Times New Roman"/>
                <a:cs typeface="Times New Roman"/>
              </a:rPr>
              <a:t>(45</a:t>
            </a:r>
            <a:r>
              <a:rPr sz="1100" b="1" spc="25" dirty="0">
                <a:latin typeface="Times New Roman"/>
                <a:cs typeface="Times New Roman"/>
              </a:rPr>
              <a:t> </a:t>
            </a:r>
            <a:r>
              <a:rPr sz="1100" b="1" spc="-5" dirty="0">
                <a:latin typeface="Times New Roman"/>
                <a:cs typeface="Times New Roman"/>
              </a:rPr>
              <a:t>Days)</a:t>
            </a:r>
            <a:endParaRPr sz="1100">
              <a:latin typeface="Times New Roman"/>
              <a:cs typeface="Times New Roman"/>
            </a:endParaRPr>
          </a:p>
          <a:p>
            <a:pPr>
              <a:lnSpc>
                <a:spcPct val="100000"/>
              </a:lnSpc>
              <a:spcBef>
                <a:spcPts val="25"/>
              </a:spcBef>
            </a:pPr>
            <a:endParaRPr sz="1450">
              <a:latin typeface="Times New Roman"/>
              <a:cs typeface="Times New Roman"/>
            </a:endParaRPr>
          </a:p>
          <a:p>
            <a:pPr marL="20320">
              <a:lnSpc>
                <a:spcPts val="1225"/>
              </a:lnSpc>
            </a:pPr>
            <a:r>
              <a:rPr sz="1050" b="1" spc="-5" dirty="0">
                <a:latin typeface="Times New Roman"/>
                <a:cs typeface="Times New Roman"/>
              </a:rPr>
              <a:t>Misconduct </a:t>
            </a:r>
            <a:r>
              <a:rPr sz="1050" b="1" dirty="0">
                <a:latin typeface="Times New Roman"/>
                <a:cs typeface="Times New Roman"/>
              </a:rPr>
              <a:t>that </a:t>
            </a:r>
            <a:r>
              <a:rPr sz="1050" b="1" spc="-5" dirty="0">
                <a:latin typeface="Times New Roman"/>
                <a:cs typeface="Times New Roman"/>
              </a:rPr>
              <a:t>requires DAEP (BAC)</a:t>
            </a:r>
            <a:r>
              <a:rPr sz="1050" b="1" spc="-25" dirty="0">
                <a:latin typeface="Times New Roman"/>
                <a:cs typeface="Times New Roman"/>
              </a:rPr>
              <a:t> </a:t>
            </a:r>
            <a:r>
              <a:rPr sz="1050" b="1" spc="-5" dirty="0">
                <a:latin typeface="Times New Roman"/>
                <a:cs typeface="Times New Roman"/>
              </a:rPr>
              <a:t>Removal</a:t>
            </a:r>
            <a:endParaRPr sz="1050">
              <a:latin typeface="Times New Roman"/>
              <a:cs typeface="Times New Roman"/>
            </a:endParaRPr>
          </a:p>
          <a:p>
            <a:pPr marL="253365">
              <a:lnSpc>
                <a:spcPts val="1195"/>
              </a:lnSpc>
            </a:pPr>
            <a:r>
              <a:rPr sz="1050" dirty="0">
                <a:latin typeface="Times New Roman"/>
                <a:cs typeface="Times New Roman"/>
              </a:rPr>
              <a:t>A </a:t>
            </a:r>
            <a:r>
              <a:rPr sz="1050" spc="-5" dirty="0">
                <a:latin typeface="Times New Roman"/>
                <a:cs typeface="Times New Roman"/>
              </a:rPr>
              <a:t>student must </a:t>
            </a:r>
            <a:r>
              <a:rPr sz="1050" dirty="0">
                <a:latin typeface="Times New Roman"/>
                <a:cs typeface="Times New Roman"/>
              </a:rPr>
              <a:t>be </a:t>
            </a:r>
            <a:r>
              <a:rPr sz="1050" spc="-5" dirty="0">
                <a:latin typeface="Times New Roman"/>
                <a:cs typeface="Times New Roman"/>
              </a:rPr>
              <a:t>placed in </a:t>
            </a:r>
            <a:r>
              <a:rPr sz="1050" dirty="0">
                <a:latin typeface="Times New Roman"/>
                <a:cs typeface="Times New Roman"/>
              </a:rPr>
              <a:t>a </a:t>
            </a:r>
            <a:r>
              <a:rPr sz="1050" spc="-5" dirty="0">
                <a:latin typeface="Times New Roman"/>
                <a:cs typeface="Times New Roman"/>
              </a:rPr>
              <a:t>DAEP (BAC) if the</a:t>
            </a:r>
            <a:r>
              <a:rPr sz="1050" spc="-10" dirty="0">
                <a:latin typeface="Times New Roman"/>
                <a:cs typeface="Times New Roman"/>
              </a:rPr>
              <a:t> </a:t>
            </a:r>
            <a:r>
              <a:rPr sz="1050" spc="-5" dirty="0">
                <a:latin typeface="Times New Roman"/>
                <a:cs typeface="Times New Roman"/>
              </a:rPr>
              <a:t>student:</a:t>
            </a:r>
            <a:endParaRPr sz="1050">
              <a:latin typeface="Times New Roman"/>
              <a:cs typeface="Times New Roman"/>
            </a:endParaRPr>
          </a:p>
          <a:p>
            <a:pPr marL="401320" marR="9525">
              <a:lnSpc>
                <a:spcPts val="1210"/>
              </a:lnSpc>
              <a:spcBef>
                <a:spcPts val="50"/>
              </a:spcBef>
            </a:pPr>
            <a:r>
              <a:rPr sz="1050" spc="-15" dirty="0">
                <a:latin typeface="Times New Roman"/>
                <a:cs typeface="Times New Roman"/>
              </a:rPr>
              <a:t>Engages</a:t>
            </a:r>
            <a:r>
              <a:rPr sz="1050" spc="-80" dirty="0">
                <a:latin typeface="Times New Roman"/>
                <a:cs typeface="Times New Roman"/>
              </a:rPr>
              <a:t> </a:t>
            </a:r>
            <a:r>
              <a:rPr sz="1050" spc="-5" dirty="0">
                <a:latin typeface="Times New Roman"/>
                <a:cs typeface="Times New Roman"/>
              </a:rPr>
              <a:t>in</a:t>
            </a:r>
            <a:r>
              <a:rPr sz="1050" spc="-70" dirty="0">
                <a:latin typeface="Times New Roman"/>
                <a:cs typeface="Times New Roman"/>
              </a:rPr>
              <a:t> </a:t>
            </a:r>
            <a:r>
              <a:rPr sz="1050" spc="-15" dirty="0">
                <a:latin typeface="Times New Roman"/>
                <a:cs typeface="Times New Roman"/>
              </a:rPr>
              <a:t>conduct</a:t>
            </a:r>
            <a:r>
              <a:rPr sz="1050" spc="-95" dirty="0">
                <a:latin typeface="Times New Roman"/>
                <a:cs typeface="Times New Roman"/>
              </a:rPr>
              <a:t> </a:t>
            </a:r>
            <a:r>
              <a:rPr sz="1050" spc="-20" dirty="0">
                <a:latin typeface="Times New Roman"/>
                <a:cs typeface="Times New Roman"/>
              </a:rPr>
              <a:t>relating</a:t>
            </a:r>
            <a:r>
              <a:rPr sz="1050" spc="-80" dirty="0">
                <a:latin typeface="Times New Roman"/>
                <a:cs typeface="Times New Roman"/>
              </a:rPr>
              <a:t> </a:t>
            </a:r>
            <a:r>
              <a:rPr sz="1050" spc="-5" dirty="0">
                <a:latin typeface="Times New Roman"/>
                <a:cs typeface="Times New Roman"/>
              </a:rPr>
              <a:t>to</a:t>
            </a:r>
            <a:r>
              <a:rPr sz="1050" spc="-70" dirty="0">
                <a:latin typeface="Times New Roman"/>
                <a:cs typeface="Times New Roman"/>
              </a:rPr>
              <a:t> </a:t>
            </a:r>
            <a:r>
              <a:rPr sz="1050" dirty="0">
                <a:latin typeface="Times New Roman"/>
                <a:cs typeface="Times New Roman"/>
              </a:rPr>
              <a:t>a</a:t>
            </a:r>
            <a:r>
              <a:rPr sz="1050" spc="-50" dirty="0">
                <a:latin typeface="Times New Roman"/>
                <a:cs typeface="Times New Roman"/>
              </a:rPr>
              <a:t> </a:t>
            </a:r>
            <a:r>
              <a:rPr sz="1050" spc="-5" dirty="0">
                <a:latin typeface="Times New Roman"/>
                <a:cs typeface="Times New Roman"/>
              </a:rPr>
              <a:t>false</a:t>
            </a:r>
            <a:r>
              <a:rPr sz="1050" spc="-70" dirty="0">
                <a:latin typeface="Times New Roman"/>
                <a:cs typeface="Times New Roman"/>
              </a:rPr>
              <a:t> </a:t>
            </a:r>
            <a:r>
              <a:rPr sz="1050" spc="-5" dirty="0">
                <a:latin typeface="Times New Roman"/>
                <a:cs typeface="Times New Roman"/>
              </a:rPr>
              <a:t>alarm</a:t>
            </a:r>
            <a:r>
              <a:rPr sz="1050" spc="-95" dirty="0">
                <a:latin typeface="Times New Roman"/>
                <a:cs typeface="Times New Roman"/>
              </a:rPr>
              <a:t> </a:t>
            </a:r>
            <a:r>
              <a:rPr sz="1050" dirty="0">
                <a:latin typeface="Times New Roman"/>
                <a:cs typeface="Times New Roman"/>
              </a:rPr>
              <a:t>or</a:t>
            </a:r>
            <a:r>
              <a:rPr sz="1050" spc="-55" dirty="0">
                <a:latin typeface="Times New Roman"/>
                <a:cs typeface="Times New Roman"/>
              </a:rPr>
              <a:t> </a:t>
            </a:r>
            <a:r>
              <a:rPr sz="1050" spc="-5" dirty="0">
                <a:latin typeface="Times New Roman"/>
                <a:cs typeface="Times New Roman"/>
              </a:rPr>
              <a:t>report</a:t>
            </a:r>
            <a:r>
              <a:rPr sz="1050" spc="-75" dirty="0">
                <a:latin typeface="Times New Roman"/>
                <a:cs typeface="Times New Roman"/>
              </a:rPr>
              <a:t> </a:t>
            </a:r>
            <a:r>
              <a:rPr sz="1050" spc="-5" dirty="0">
                <a:latin typeface="Times New Roman"/>
                <a:cs typeface="Times New Roman"/>
              </a:rPr>
              <a:t>(including</a:t>
            </a:r>
            <a:r>
              <a:rPr sz="1050" spc="-50" dirty="0">
                <a:latin typeface="Times New Roman"/>
                <a:cs typeface="Times New Roman"/>
              </a:rPr>
              <a:t> </a:t>
            </a:r>
            <a:r>
              <a:rPr sz="1050" dirty="0">
                <a:latin typeface="Times New Roman"/>
                <a:cs typeface="Times New Roman"/>
              </a:rPr>
              <a:t>a</a:t>
            </a:r>
            <a:r>
              <a:rPr sz="1050" spc="-70" dirty="0">
                <a:latin typeface="Times New Roman"/>
                <a:cs typeface="Times New Roman"/>
              </a:rPr>
              <a:t> </a:t>
            </a:r>
            <a:r>
              <a:rPr sz="1050" spc="-15" dirty="0">
                <a:latin typeface="Times New Roman"/>
                <a:cs typeface="Times New Roman"/>
              </a:rPr>
              <a:t>bomb</a:t>
            </a:r>
            <a:r>
              <a:rPr sz="1050" spc="-80" dirty="0">
                <a:latin typeface="Times New Roman"/>
                <a:cs typeface="Times New Roman"/>
              </a:rPr>
              <a:t> </a:t>
            </a:r>
            <a:r>
              <a:rPr sz="1050" spc="-5" dirty="0">
                <a:latin typeface="Times New Roman"/>
                <a:cs typeface="Times New Roman"/>
              </a:rPr>
              <a:t>threat)</a:t>
            </a:r>
            <a:r>
              <a:rPr sz="1050" spc="-70" dirty="0">
                <a:latin typeface="Times New Roman"/>
                <a:cs typeface="Times New Roman"/>
              </a:rPr>
              <a:t> </a:t>
            </a:r>
            <a:r>
              <a:rPr sz="1050" dirty="0">
                <a:latin typeface="Times New Roman"/>
                <a:cs typeface="Times New Roman"/>
              </a:rPr>
              <a:t>or</a:t>
            </a:r>
            <a:r>
              <a:rPr sz="1050" spc="-55" dirty="0">
                <a:latin typeface="Times New Roman"/>
                <a:cs typeface="Times New Roman"/>
              </a:rPr>
              <a:t> </a:t>
            </a:r>
            <a:r>
              <a:rPr sz="1050" dirty="0">
                <a:latin typeface="Times New Roman"/>
                <a:cs typeface="Times New Roman"/>
              </a:rPr>
              <a:t>a</a:t>
            </a:r>
            <a:r>
              <a:rPr sz="1050" spc="-50" dirty="0">
                <a:latin typeface="Times New Roman"/>
                <a:cs typeface="Times New Roman"/>
              </a:rPr>
              <a:t> </a:t>
            </a:r>
            <a:r>
              <a:rPr sz="1050" spc="-25" dirty="0">
                <a:latin typeface="Times New Roman"/>
                <a:cs typeface="Times New Roman"/>
              </a:rPr>
              <a:t>terroristic</a:t>
            </a:r>
            <a:r>
              <a:rPr sz="1050" spc="-80" dirty="0">
                <a:latin typeface="Times New Roman"/>
                <a:cs typeface="Times New Roman"/>
              </a:rPr>
              <a:t> </a:t>
            </a:r>
            <a:r>
              <a:rPr sz="1050" spc="-5" dirty="0">
                <a:latin typeface="Times New Roman"/>
                <a:cs typeface="Times New Roman"/>
              </a:rPr>
              <a:t>threat</a:t>
            </a:r>
            <a:r>
              <a:rPr sz="1050" spc="-75" dirty="0">
                <a:latin typeface="Times New Roman"/>
                <a:cs typeface="Times New Roman"/>
              </a:rPr>
              <a:t> </a:t>
            </a:r>
            <a:r>
              <a:rPr sz="1050" spc="-5" dirty="0">
                <a:latin typeface="Times New Roman"/>
                <a:cs typeface="Times New Roman"/>
              </a:rPr>
              <a:t>involving</a:t>
            </a:r>
            <a:r>
              <a:rPr sz="1050" spc="-50" dirty="0">
                <a:latin typeface="Times New Roman"/>
                <a:cs typeface="Times New Roman"/>
              </a:rPr>
              <a:t> </a:t>
            </a:r>
            <a:r>
              <a:rPr sz="1050" dirty="0">
                <a:latin typeface="Times New Roman"/>
                <a:cs typeface="Times New Roman"/>
              </a:rPr>
              <a:t>a</a:t>
            </a:r>
            <a:r>
              <a:rPr sz="1050" spc="-50" dirty="0">
                <a:latin typeface="Times New Roman"/>
                <a:cs typeface="Times New Roman"/>
              </a:rPr>
              <a:t> </a:t>
            </a:r>
            <a:r>
              <a:rPr sz="1050" spc="-20" dirty="0">
                <a:latin typeface="Times New Roman"/>
                <a:cs typeface="Times New Roman"/>
              </a:rPr>
              <a:t>public</a:t>
            </a:r>
            <a:r>
              <a:rPr sz="1050" spc="-90" dirty="0">
                <a:latin typeface="Times New Roman"/>
                <a:cs typeface="Times New Roman"/>
              </a:rPr>
              <a:t> </a:t>
            </a:r>
            <a:r>
              <a:rPr sz="1050" dirty="0">
                <a:latin typeface="Times New Roman"/>
                <a:cs typeface="Times New Roman"/>
              </a:rPr>
              <a:t>school</a:t>
            </a:r>
            <a:r>
              <a:rPr sz="1050" spc="110" dirty="0">
                <a:latin typeface="Times New Roman"/>
                <a:cs typeface="Times New Roman"/>
              </a:rPr>
              <a:t> </a:t>
            </a:r>
            <a:r>
              <a:rPr sz="1050" spc="-20" dirty="0">
                <a:latin typeface="Times New Roman"/>
                <a:cs typeface="Times New Roman"/>
              </a:rPr>
              <a:t>(See  Glossary).</a:t>
            </a:r>
            <a:endParaRPr sz="1050">
              <a:latin typeface="Times New Roman"/>
              <a:cs typeface="Times New Roman"/>
            </a:endParaRPr>
          </a:p>
          <a:p>
            <a:pPr marL="401320" marR="6985">
              <a:lnSpc>
                <a:spcPts val="1210"/>
              </a:lnSpc>
              <a:spcBef>
                <a:spcPts val="5"/>
              </a:spcBef>
            </a:pPr>
            <a:r>
              <a:rPr sz="1050" spc="-20" dirty="0">
                <a:latin typeface="Times New Roman"/>
                <a:cs typeface="Times New Roman"/>
              </a:rPr>
              <a:t>Commits </a:t>
            </a:r>
            <a:r>
              <a:rPr sz="1050" spc="-5" dirty="0">
                <a:latin typeface="Times New Roman"/>
                <a:cs typeface="Times New Roman"/>
              </a:rPr>
              <a:t>the </a:t>
            </a:r>
            <a:r>
              <a:rPr sz="1050" spc="-15" dirty="0">
                <a:latin typeface="Times New Roman"/>
                <a:cs typeface="Times New Roman"/>
              </a:rPr>
              <a:t>following </a:t>
            </a:r>
            <a:r>
              <a:rPr sz="1050" spc="-5" dirty="0">
                <a:latin typeface="Times New Roman"/>
                <a:cs typeface="Times New Roman"/>
              </a:rPr>
              <a:t>offenses </a:t>
            </a:r>
            <a:r>
              <a:rPr sz="1050" dirty="0">
                <a:latin typeface="Times New Roman"/>
                <a:cs typeface="Times New Roman"/>
              </a:rPr>
              <a:t>on </a:t>
            </a:r>
            <a:r>
              <a:rPr sz="1050" spc="-5" dirty="0">
                <a:latin typeface="Times New Roman"/>
                <a:cs typeface="Times New Roman"/>
              </a:rPr>
              <a:t>school property </a:t>
            </a:r>
            <a:r>
              <a:rPr sz="1050" dirty="0">
                <a:latin typeface="Times New Roman"/>
                <a:cs typeface="Times New Roman"/>
              </a:rPr>
              <a:t>or </a:t>
            </a:r>
            <a:r>
              <a:rPr sz="1050" spc="-5" dirty="0">
                <a:latin typeface="Times New Roman"/>
                <a:cs typeface="Times New Roman"/>
              </a:rPr>
              <a:t>within </a:t>
            </a:r>
            <a:r>
              <a:rPr sz="1050" dirty="0">
                <a:latin typeface="Times New Roman"/>
                <a:cs typeface="Times New Roman"/>
              </a:rPr>
              <a:t>300 </a:t>
            </a:r>
            <a:r>
              <a:rPr sz="1050" spc="-5" dirty="0">
                <a:latin typeface="Times New Roman"/>
                <a:cs typeface="Times New Roman"/>
              </a:rPr>
              <a:t>feet </a:t>
            </a:r>
            <a:r>
              <a:rPr sz="1050" dirty="0">
                <a:latin typeface="Times New Roman"/>
                <a:cs typeface="Times New Roman"/>
              </a:rPr>
              <a:t>of </a:t>
            </a:r>
            <a:r>
              <a:rPr sz="1050" spc="-5" dirty="0">
                <a:latin typeface="Times New Roman"/>
                <a:cs typeface="Times New Roman"/>
              </a:rPr>
              <a:t>school </a:t>
            </a:r>
            <a:r>
              <a:rPr sz="1050" spc="-20" dirty="0">
                <a:latin typeface="Times New Roman"/>
                <a:cs typeface="Times New Roman"/>
              </a:rPr>
              <a:t>property, </a:t>
            </a:r>
            <a:r>
              <a:rPr sz="1050" spc="-5" dirty="0">
                <a:latin typeface="Times New Roman"/>
                <a:cs typeface="Times New Roman"/>
              </a:rPr>
              <a:t>as </a:t>
            </a:r>
            <a:r>
              <a:rPr sz="1050" spc="-25" dirty="0">
                <a:latin typeface="Times New Roman"/>
                <a:cs typeface="Times New Roman"/>
              </a:rPr>
              <a:t>measured </a:t>
            </a:r>
            <a:r>
              <a:rPr sz="1050" dirty="0">
                <a:latin typeface="Times New Roman"/>
                <a:cs typeface="Times New Roman"/>
              </a:rPr>
              <a:t>from any point on </a:t>
            </a:r>
            <a:r>
              <a:rPr sz="1050" spc="-25" dirty="0">
                <a:latin typeface="Times New Roman"/>
                <a:cs typeface="Times New Roman"/>
              </a:rPr>
              <a:t>the  </a:t>
            </a:r>
            <a:r>
              <a:rPr sz="1050" spc="-5" dirty="0">
                <a:latin typeface="Times New Roman"/>
                <a:cs typeface="Times New Roman"/>
              </a:rPr>
              <a:t>school’s real property </a:t>
            </a:r>
            <a:r>
              <a:rPr sz="1050" dirty="0">
                <a:latin typeface="Times New Roman"/>
                <a:cs typeface="Times New Roman"/>
              </a:rPr>
              <a:t>boundary </a:t>
            </a:r>
            <a:r>
              <a:rPr sz="1050" spc="-15" dirty="0">
                <a:latin typeface="Times New Roman"/>
                <a:cs typeface="Times New Roman"/>
              </a:rPr>
              <a:t>line, </a:t>
            </a:r>
            <a:r>
              <a:rPr sz="1050" dirty="0">
                <a:latin typeface="Times New Roman"/>
                <a:cs typeface="Times New Roman"/>
              </a:rPr>
              <a:t>or </a:t>
            </a:r>
            <a:r>
              <a:rPr sz="1050" spc="-20" dirty="0">
                <a:latin typeface="Times New Roman"/>
                <a:cs typeface="Times New Roman"/>
              </a:rPr>
              <a:t>while </a:t>
            </a:r>
            <a:r>
              <a:rPr sz="1050" spc="-5" dirty="0">
                <a:latin typeface="Times New Roman"/>
                <a:cs typeface="Times New Roman"/>
              </a:rPr>
              <a:t>attending </a:t>
            </a:r>
            <a:r>
              <a:rPr sz="1050" dirty="0">
                <a:latin typeface="Times New Roman"/>
                <a:cs typeface="Times New Roman"/>
              </a:rPr>
              <a:t>a </a:t>
            </a:r>
            <a:r>
              <a:rPr sz="1050" spc="-25" dirty="0">
                <a:latin typeface="Times New Roman"/>
                <a:cs typeface="Times New Roman"/>
              </a:rPr>
              <a:t>school-sponsored </a:t>
            </a:r>
            <a:r>
              <a:rPr sz="1050" dirty="0">
                <a:latin typeface="Times New Roman"/>
                <a:cs typeface="Times New Roman"/>
              </a:rPr>
              <a:t>or </a:t>
            </a:r>
            <a:r>
              <a:rPr sz="1050" spc="-15" dirty="0">
                <a:latin typeface="Times New Roman"/>
                <a:cs typeface="Times New Roman"/>
              </a:rPr>
              <a:t>school-related </a:t>
            </a:r>
            <a:r>
              <a:rPr sz="1050" spc="-5" dirty="0">
                <a:latin typeface="Times New Roman"/>
                <a:cs typeface="Times New Roman"/>
              </a:rPr>
              <a:t>activity </a:t>
            </a:r>
            <a:r>
              <a:rPr sz="1050" dirty="0">
                <a:latin typeface="Times New Roman"/>
                <a:cs typeface="Times New Roman"/>
              </a:rPr>
              <a:t>on or off </a:t>
            </a:r>
            <a:r>
              <a:rPr sz="1050" spc="-5" dirty="0">
                <a:latin typeface="Times New Roman"/>
                <a:cs typeface="Times New Roman"/>
              </a:rPr>
              <a:t>school</a:t>
            </a:r>
            <a:r>
              <a:rPr sz="1050" spc="0" dirty="0">
                <a:latin typeface="Times New Roman"/>
                <a:cs typeface="Times New Roman"/>
              </a:rPr>
              <a:t> </a:t>
            </a:r>
            <a:r>
              <a:rPr sz="1050" spc="-15" dirty="0">
                <a:latin typeface="Times New Roman"/>
                <a:cs typeface="Times New Roman"/>
              </a:rPr>
              <a:t>property</a:t>
            </a:r>
            <a:endParaRPr sz="1050">
              <a:latin typeface="Times New Roman"/>
              <a:cs typeface="Times New Roman"/>
            </a:endParaRPr>
          </a:p>
          <a:p>
            <a:pPr marL="858519" indent="-228600">
              <a:lnSpc>
                <a:spcPts val="1150"/>
              </a:lnSpc>
              <a:buFont typeface="Courier New"/>
              <a:buChar char="o"/>
              <a:tabLst>
                <a:tab pos="890905" algn="l"/>
                <a:tab pos="891540" algn="l"/>
              </a:tabLst>
            </a:pPr>
            <a:r>
              <a:rPr sz="1050" spc="-15" dirty="0">
                <a:latin typeface="Times New Roman"/>
                <a:cs typeface="Times New Roman"/>
              </a:rPr>
              <a:t>Engages </a:t>
            </a:r>
            <a:r>
              <a:rPr sz="1050" spc="-5" dirty="0">
                <a:latin typeface="Times New Roman"/>
                <a:cs typeface="Times New Roman"/>
              </a:rPr>
              <a:t>in </a:t>
            </a:r>
            <a:r>
              <a:rPr sz="1050" spc="-15" dirty="0">
                <a:latin typeface="Times New Roman"/>
                <a:cs typeface="Times New Roman"/>
              </a:rPr>
              <a:t>conduct punishable </a:t>
            </a:r>
            <a:r>
              <a:rPr sz="1050" spc="-5" dirty="0">
                <a:latin typeface="Times New Roman"/>
                <a:cs typeface="Times New Roman"/>
              </a:rPr>
              <a:t>as </a:t>
            </a:r>
            <a:r>
              <a:rPr sz="1050" dirty="0">
                <a:latin typeface="Times New Roman"/>
                <a:cs typeface="Times New Roman"/>
              </a:rPr>
              <a:t>a</a:t>
            </a:r>
            <a:r>
              <a:rPr sz="1050" spc="50" dirty="0">
                <a:latin typeface="Times New Roman"/>
                <a:cs typeface="Times New Roman"/>
              </a:rPr>
              <a:t> </a:t>
            </a:r>
            <a:r>
              <a:rPr sz="1050" spc="-25" dirty="0">
                <a:latin typeface="Times New Roman"/>
                <a:cs typeface="Times New Roman"/>
              </a:rPr>
              <a:t>felony.</a:t>
            </a:r>
            <a:endParaRPr sz="1050">
              <a:latin typeface="Times New Roman"/>
              <a:cs typeface="Times New Roman"/>
            </a:endParaRPr>
          </a:p>
          <a:p>
            <a:pPr marL="858519" indent="-228600">
              <a:lnSpc>
                <a:spcPts val="1150"/>
              </a:lnSpc>
              <a:buFont typeface="Courier New"/>
              <a:buChar char="o"/>
              <a:tabLst>
                <a:tab pos="858519" algn="l"/>
                <a:tab pos="859155" algn="l"/>
              </a:tabLst>
            </a:pPr>
            <a:r>
              <a:rPr sz="1050" spc="-15" dirty="0">
                <a:latin typeface="Times New Roman"/>
                <a:cs typeface="Times New Roman"/>
              </a:rPr>
              <a:t>Commits</a:t>
            </a:r>
            <a:r>
              <a:rPr sz="1050" spc="-40" dirty="0">
                <a:latin typeface="Times New Roman"/>
                <a:cs typeface="Times New Roman"/>
              </a:rPr>
              <a:t> </a:t>
            </a:r>
            <a:r>
              <a:rPr sz="1050" dirty="0">
                <a:latin typeface="Times New Roman"/>
                <a:cs typeface="Times New Roman"/>
              </a:rPr>
              <a:t>an</a:t>
            </a:r>
            <a:r>
              <a:rPr sz="1050" spc="-15" dirty="0">
                <a:latin typeface="Times New Roman"/>
                <a:cs typeface="Times New Roman"/>
              </a:rPr>
              <a:t> </a:t>
            </a:r>
            <a:r>
              <a:rPr sz="1050" spc="-5" dirty="0">
                <a:latin typeface="Times New Roman"/>
                <a:cs typeface="Times New Roman"/>
              </a:rPr>
              <a:t>assault</a:t>
            </a:r>
            <a:r>
              <a:rPr sz="1050" spc="-40" dirty="0">
                <a:latin typeface="Times New Roman"/>
                <a:cs typeface="Times New Roman"/>
              </a:rPr>
              <a:t> </a:t>
            </a:r>
            <a:r>
              <a:rPr sz="1050" spc="-5" dirty="0">
                <a:latin typeface="Times New Roman"/>
                <a:cs typeface="Times New Roman"/>
              </a:rPr>
              <a:t>with</a:t>
            </a:r>
            <a:r>
              <a:rPr sz="1050" spc="-25" dirty="0">
                <a:latin typeface="Times New Roman"/>
                <a:cs typeface="Times New Roman"/>
              </a:rPr>
              <a:t> </a:t>
            </a:r>
            <a:r>
              <a:rPr sz="1050" dirty="0">
                <a:latin typeface="Times New Roman"/>
                <a:cs typeface="Times New Roman"/>
              </a:rPr>
              <a:t>bodily</a:t>
            </a:r>
            <a:r>
              <a:rPr sz="1050" spc="-50" dirty="0">
                <a:latin typeface="Times New Roman"/>
                <a:cs typeface="Times New Roman"/>
              </a:rPr>
              <a:t> </a:t>
            </a:r>
            <a:r>
              <a:rPr sz="1050" spc="-5" dirty="0">
                <a:latin typeface="Times New Roman"/>
                <a:cs typeface="Times New Roman"/>
              </a:rPr>
              <a:t>injury</a:t>
            </a:r>
            <a:r>
              <a:rPr sz="1050" spc="-60" dirty="0">
                <a:latin typeface="Times New Roman"/>
                <a:cs typeface="Times New Roman"/>
              </a:rPr>
              <a:t> </a:t>
            </a:r>
            <a:r>
              <a:rPr sz="1050" dirty="0">
                <a:latin typeface="Times New Roman"/>
                <a:cs typeface="Times New Roman"/>
              </a:rPr>
              <a:t>(See</a:t>
            </a:r>
            <a:r>
              <a:rPr sz="1050" spc="-15" dirty="0">
                <a:latin typeface="Times New Roman"/>
                <a:cs typeface="Times New Roman"/>
              </a:rPr>
              <a:t> </a:t>
            </a:r>
            <a:r>
              <a:rPr sz="1050" spc="-20" dirty="0">
                <a:latin typeface="Times New Roman"/>
                <a:cs typeface="Times New Roman"/>
              </a:rPr>
              <a:t>Glossary)</a:t>
            </a:r>
            <a:r>
              <a:rPr sz="1050" spc="-40" dirty="0">
                <a:latin typeface="Times New Roman"/>
                <a:cs typeface="Times New Roman"/>
              </a:rPr>
              <a:t> </a:t>
            </a:r>
            <a:r>
              <a:rPr sz="1050" dirty="0">
                <a:latin typeface="Times New Roman"/>
                <a:cs typeface="Times New Roman"/>
              </a:rPr>
              <a:t>under</a:t>
            </a:r>
            <a:r>
              <a:rPr sz="1050" spc="-40" dirty="0">
                <a:latin typeface="Times New Roman"/>
                <a:cs typeface="Times New Roman"/>
              </a:rPr>
              <a:t> </a:t>
            </a:r>
            <a:r>
              <a:rPr sz="1050" dirty="0">
                <a:latin typeface="Times New Roman"/>
                <a:cs typeface="Times New Roman"/>
              </a:rPr>
              <a:t>Penal</a:t>
            </a:r>
            <a:r>
              <a:rPr sz="1050" spc="-55" dirty="0">
                <a:latin typeface="Times New Roman"/>
                <a:cs typeface="Times New Roman"/>
              </a:rPr>
              <a:t> </a:t>
            </a:r>
            <a:r>
              <a:rPr sz="1050" spc="-5" dirty="0">
                <a:latin typeface="Times New Roman"/>
                <a:cs typeface="Times New Roman"/>
              </a:rPr>
              <a:t>Code</a:t>
            </a:r>
            <a:r>
              <a:rPr sz="1050" spc="-25" dirty="0">
                <a:latin typeface="Times New Roman"/>
                <a:cs typeface="Times New Roman"/>
              </a:rPr>
              <a:t> </a:t>
            </a:r>
            <a:r>
              <a:rPr sz="1050" spc="-20" dirty="0">
                <a:latin typeface="Times New Roman"/>
                <a:cs typeface="Times New Roman"/>
              </a:rPr>
              <a:t>22.01(a)</a:t>
            </a:r>
            <a:r>
              <a:rPr sz="1050" spc="-40" dirty="0">
                <a:latin typeface="Times New Roman"/>
                <a:cs typeface="Times New Roman"/>
              </a:rPr>
              <a:t> </a:t>
            </a:r>
            <a:r>
              <a:rPr sz="1050" spc="-30" dirty="0">
                <a:latin typeface="Times New Roman"/>
                <a:cs typeface="Times New Roman"/>
              </a:rPr>
              <a:t>(1).</a:t>
            </a:r>
            <a:endParaRPr sz="1050">
              <a:latin typeface="Times New Roman"/>
              <a:cs typeface="Times New Roman"/>
            </a:endParaRPr>
          </a:p>
          <a:p>
            <a:pPr marL="858519" marR="8255" indent="-228600" algn="just">
              <a:lnSpc>
                <a:spcPct val="87900"/>
              </a:lnSpc>
              <a:spcBef>
                <a:spcPts val="75"/>
              </a:spcBef>
              <a:buFont typeface="Courier New"/>
              <a:buChar char="o"/>
              <a:tabLst>
                <a:tab pos="859155" algn="l"/>
              </a:tabLst>
            </a:pPr>
            <a:r>
              <a:rPr sz="1050" spc="-5" dirty="0">
                <a:latin typeface="Times New Roman"/>
                <a:cs typeface="Times New Roman"/>
              </a:rPr>
              <a:t>Sells, </a:t>
            </a:r>
            <a:r>
              <a:rPr sz="1050" spc="-15" dirty="0">
                <a:latin typeface="Times New Roman"/>
                <a:cs typeface="Times New Roman"/>
              </a:rPr>
              <a:t>gives, </a:t>
            </a:r>
            <a:r>
              <a:rPr sz="1050" spc="-5" dirty="0">
                <a:latin typeface="Times New Roman"/>
                <a:cs typeface="Times New Roman"/>
              </a:rPr>
              <a:t>possesses, uses, </a:t>
            </a:r>
            <a:r>
              <a:rPr sz="1050" spc="-20" dirty="0">
                <a:latin typeface="Times New Roman"/>
                <a:cs typeface="Times New Roman"/>
              </a:rPr>
              <a:t>delivers </a:t>
            </a:r>
            <a:r>
              <a:rPr sz="1050" spc="-5" dirty="0">
                <a:latin typeface="Times New Roman"/>
                <a:cs typeface="Times New Roman"/>
              </a:rPr>
              <a:t>to another person, </a:t>
            </a:r>
            <a:r>
              <a:rPr sz="1050" dirty="0">
                <a:latin typeface="Times New Roman"/>
                <a:cs typeface="Times New Roman"/>
              </a:rPr>
              <a:t>or </a:t>
            </a:r>
            <a:r>
              <a:rPr sz="1050" spc="-5" dirty="0">
                <a:latin typeface="Times New Roman"/>
                <a:cs typeface="Times New Roman"/>
              </a:rPr>
              <a:t>is </a:t>
            </a:r>
            <a:r>
              <a:rPr sz="1050" dirty="0">
                <a:latin typeface="Times New Roman"/>
                <a:cs typeface="Times New Roman"/>
              </a:rPr>
              <a:t>under </a:t>
            </a:r>
            <a:r>
              <a:rPr sz="1050" spc="-5" dirty="0">
                <a:latin typeface="Times New Roman"/>
                <a:cs typeface="Times New Roman"/>
              </a:rPr>
              <a:t>the influence </a:t>
            </a:r>
            <a:r>
              <a:rPr sz="1050" dirty="0">
                <a:latin typeface="Times New Roman"/>
                <a:cs typeface="Times New Roman"/>
              </a:rPr>
              <a:t>of </a:t>
            </a:r>
            <a:r>
              <a:rPr sz="1050" spc="-5" dirty="0">
                <a:latin typeface="Times New Roman"/>
                <a:cs typeface="Times New Roman"/>
              </a:rPr>
              <a:t>marijuana, </a:t>
            </a:r>
            <a:r>
              <a:rPr sz="1050" spc="-25" dirty="0">
                <a:latin typeface="Times New Roman"/>
                <a:cs typeface="Times New Roman"/>
              </a:rPr>
              <a:t>synthetic </a:t>
            </a:r>
            <a:r>
              <a:rPr sz="1050" spc="-5" dirty="0">
                <a:latin typeface="Times New Roman"/>
                <a:cs typeface="Times New Roman"/>
              </a:rPr>
              <a:t>marijuana, </a:t>
            </a:r>
            <a:r>
              <a:rPr sz="1050" dirty="0">
                <a:latin typeface="Times New Roman"/>
                <a:cs typeface="Times New Roman"/>
              </a:rPr>
              <a:t>a  </a:t>
            </a:r>
            <a:r>
              <a:rPr sz="1050" spc="-20" dirty="0">
                <a:latin typeface="Times New Roman"/>
                <a:cs typeface="Times New Roman"/>
              </a:rPr>
              <a:t>controlled </a:t>
            </a:r>
            <a:r>
              <a:rPr sz="1050" spc="-5" dirty="0">
                <a:latin typeface="Times New Roman"/>
                <a:cs typeface="Times New Roman"/>
              </a:rPr>
              <a:t>substance, </a:t>
            </a:r>
            <a:r>
              <a:rPr sz="1050" dirty="0">
                <a:latin typeface="Times New Roman"/>
                <a:cs typeface="Times New Roman"/>
              </a:rPr>
              <a:t>or a </a:t>
            </a:r>
            <a:r>
              <a:rPr sz="1050" spc="-15" dirty="0">
                <a:latin typeface="Times New Roman"/>
                <a:cs typeface="Times New Roman"/>
              </a:rPr>
              <a:t>dangerous drug </a:t>
            </a:r>
            <a:r>
              <a:rPr sz="1050" spc="-5" dirty="0">
                <a:latin typeface="Times New Roman"/>
                <a:cs typeface="Times New Roman"/>
              </a:rPr>
              <a:t>in </a:t>
            </a:r>
            <a:r>
              <a:rPr sz="1050" dirty="0">
                <a:latin typeface="Times New Roman"/>
                <a:cs typeface="Times New Roman"/>
              </a:rPr>
              <a:t>an </a:t>
            </a:r>
            <a:r>
              <a:rPr sz="1050" spc="-15" dirty="0">
                <a:latin typeface="Times New Roman"/>
                <a:cs typeface="Times New Roman"/>
              </a:rPr>
              <a:t>amount </a:t>
            </a:r>
            <a:r>
              <a:rPr sz="1050" spc="-5" dirty="0">
                <a:latin typeface="Times New Roman"/>
                <a:cs typeface="Times New Roman"/>
              </a:rPr>
              <a:t>not </a:t>
            </a:r>
            <a:r>
              <a:rPr sz="1050" spc="-25" dirty="0">
                <a:latin typeface="Times New Roman"/>
                <a:cs typeface="Times New Roman"/>
              </a:rPr>
              <a:t>constituting </a:t>
            </a:r>
            <a:r>
              <a:rPr sz="1050" dirty="0">
                <a:latin typeface="Times New Roman"/>
                <a:cs typeface="Times New Roman"/>
              </a:rPr>
              <a:t>a felony offense but </a:t>
            </a:r>
            <a:r>
              <a:rPr sz="1050" spc="-5" dirty="0">
                <a:latin typeface="Times New Roman"/>
                <a:cs typeface="Times New Roman"/>
              </a:rPr>
              <a:t>is in </a:t>
            </a:r>
            <a:r>
              <a:rPr sz="1050" spc="-20" dirty="0">
                <a:latin typeface="Times New Roman"/>
                <a:cs typeface="Times New Roman"/>
              </a:rPr>
              <a:t>violation </a:t>
            </a:r>
            <a:r>
              <a:rPr sz="1050" dirty="0">
                <a:latin typeface="Times New Roman"/>
                <a:cs typeface="Times New Roman"/>
              </a:rPr>
              <a:t>of </a:t>
            </a:r>
            <a:r>
              <a:rPr sz="1050" spc="-5" dirty="0">
                <a:latin typeface="Times New Roman"/>
                <a:cs typeface="Times New Roman"/>
              </a:rPr>
              <a:t>the </a:t>
            </a:r>
            <a:r>
              <a:rPr sz="1050" spc="-15" dirty="0">
                <a:latin typeface="Times New Roman"/>
                <a:cs typeface="Times New Roman"/>
              </a:rPr>
              <a:t>Health  </a:t>
            </a:r>
            <a:r>
              <a:rPr sz="1050" dirty="0">
                <a:latin typeface="Times New Roman"/>
                <a:cs typeface="Times New Roman"/>
              </a:rPr>
              <a:t>&amp; </a:t>
            </a:r>
            <a:r>
              <a:rPr sz="1050" spc="-5" dirty="0">
                <a:latin typeface="Times New Roman"/>
                <a:cs typeface="Times New Roman"/>
              </a:rPr>
              <a:t>Safety </a:t>
            </a:r>
            <a:r>
              <a:rPr sz="1050" dirty="0">
                <a:latin typeface="Times New Roman"/>
                <a:cs typeface="Times New Roman"/>
              </a:rPr>
              <a:t>Code. A </a:t>
            </a:r>
            <a:r>
              <a:rPr sz="1050" spc="-5" dirty="0">
                <a:latin typeface="Times New Roman"/>
                <a:cs typeface="Times New Roman"/>
              </a:rPr>
              <a:t>student </a:t>
            </a:r>
            <a:r>
              <a:rPr sz="1050" spc="-20" dirty="0">
                <a:latin typeface="Times New Roman"/>
                <a:cs typeface="Times New Roman"/>
              </a:rPr>
              <a:t>with </a:t>
            </a:r>
            <a:r>
              <a:rPr sz="1050" dirty="0">
                <a:latin typeface="Times New Roman"/>
                <a:cs typeface="Times New Roman"/>
              </a:rPr>
              <a:t>a </a:t>
            </a:r>
            <a:r>
              <a:rPr sz="1050" spc="-25" dirty="0">
                <a:latin typeface="Times New Roman"/>
                <a:cs typeface="Times New Roman"/>
              </a:rPr>
              <a:t>valid </a:t>
            </a:r>
            <a:r>
              <a:rPr sz="1050" spc="-5" dirty="0">
                <a:latin typeface="Times New Roman"/>
                <a:cs typeface="Times New Roman"/>
              </a:rPr>
              <a:t>prescription </a:t>
            </a:r>
            <a:r>
              <a:rPr sz="1050" dirty="0">
                <a:latin typeface="Times New Roman"/>
                <a:cs typeface="Times New Roman"/>
              </a:rPr>
              <a:t>for </a:t>
            </a:r>
            <a:r>
              <a:rPr sz="1050" spc="-15" dirty="0">
                <a:latin typeface="Times New Roman"/>
                <a:cs typeface="Times New Roman"/>
              </a:rPr>
              <a:t>low-THC cannabis </a:t>
            </a:r>
            <a:r>
              <a:rPr sz="1050" spc="-5" dirty="0">
                <a:latin typeface="Times New Roman"/>
                <a:cs typeface="Times New Roman"/>
              </a:rPr>
              <a:t>as </a:t>
            </a:r>
            <a:r>
              <a:rPr sz="1050" spc="-20" dirty="0">
                <a:latin typeface="Times New Roman"/>
                <a:cs typeface="Times New Roman"/>
              </a:rPr>
              <a:t>authorized </a:t>
            </a:r>
            <a:r>
              <a:rPr sz="1050" dirty="0">
                <a:latin typeface="Times New Roman"/>
                <a:cs typeface="Times New Roman"/>
              </a:rPr>
              <a:t>by </a:t>
            </a:r>
            <a:r>
              <a:rPr sz="1050" spc="-5" dirty="0">
                <a:latin typeface="Times New Roman"/>
                <a:cs typeface="Times New Roman"/>
              </a:rPr>
              <a:t>Chapter 487 </a:t>
            </a:r>
            <a:r>
              <a:rPr sz="1050" dirty="0">
                <a:latin typeface="Times New Roman"/>
                <a:cs typeface="Times New Roman"/>
              </a:rPr>
              <a:t>of </a:t>
            </a:r>
            <a:r>
              <a:rPr sz="1050" spc="-15" dirty="0">
                <a:latin typeface="Times New Roman"/>
                <a:cs typeface="Times New Roman"/>
              </a:rPr>
              <a:t>the Health  </a:t>
            </a:r>
            <a:r>
              <a:rPr sz="1050" dirty="0">
                <a:latin typeface="Times New Roman"/>
                <a:cs typeface="Times New Roman"/>
              </a:rPr>
              <a:t>and</a:t>
            </a:r>
            <a:r>
              <a:rPr sz="1050" spc="100" dirty="0">
                <a:latin typeface="Times New Roman"/>
                <a:cs typeface="Times New Roman"/>
              </a:rPr>
              <a:t> </a:t>
            </a:r>
            <a:r>
              <a:rPr sz="1050" spc="-5" dirty="0">
                <a:latin typeface="Times New Roman"/>
                <a:cs typeface="Times New Roman"/>
              </a:rPr>
              <a:t>Safety</a:t>
            </a:r>
            <a:r>
              <a:rPr sz="1050" spc="75" dirty="0">
                <a:latin typeface="Times New Roman"/>
                <a:cs typeface="Times New Roman"/>
              </a:rPr>
              <a:t> </a:t>
            </a:r>
            <a:r>
              <a:rPr sz="1050" dirty="0">
                <a:latin typeface="Times New Roman"/>
                <a:cs typeface="Times New Roman"/>
              </a:rPr>
              <a:t>Code</a:t>
            </a:r>
            <a:r>
              <a:rPr sz="1050" spc="100" dirty="0">
                <a:latin typeface="Times New Roman"/>
                <a:cs typeface="Times New Roman"/>
              </a:rPr>
              <a:t> </a:t>
            </a:r>
            <a:r>
              <a:rPr sz="1050" spc="-10" dirty="0">
                <a:latin typeface="Times New Roman"/>
                <a:cs typeface="Times New Roman"/>
              </a:rPr>
              <a:t>does</a:t>
            </a:r>
            <a:r>
              <a:rPr sz="1050" spc="55" dirty="0">
                <a:latin typeface="Times New Roman"/>
                <a:cs typeface="Times New Roman"/>
              </a:rPr>
              <a:t> </a:t>
            </a:r>
            <a:r>
              <a:rPr sz="1050" dirty="0">
                <a:latin typeface="Times New Roman"/>
                <a:cs typeface="Times New Roman"/>
              </a:rPr>
              <a:t>not</a:t>
            </a:r>
            <a:r>
              <a:rPr sz="1050" spc="100" dirty="0">
                <a:latin typeface="Times New Roman"/>
                <a:cs typeface="Times New Roman"/>
              </a:rPr>
              <a:t> </a:t>
            </a:r>
            <a:r>
              <a:rPr sz="1050" spc="-15" dirty="0">
                <a:latin typeface="Times New Roman"/>
                <a:cs typeface="Times New Roman"/>
              </a:rPr>
              <a:t>violate</a:t>
            </a:r>
            <a:r>
              <a:rPr sz="1050" spc="65" dirty="0">
                <a:latin typeface="Times New Roman"/>
                <a:cs typeface="Times New Roman"/>
              </a:rPr>
              <a:t> </a:t>
            </a:r>
            <a:r>
              <a:rPr sz="1050" spc="-5" dirty="0">
                <a:latin typeface="Times New Roman"/>
                <a:cs typeface="Times New Roman"/>
              </a:rPr>
              <a:t>this</a:t>
            </a:r>
            <a:r>
              <a:rPr sz="1050" spc="100" dirty="0">
                <a:latin typeface="Times New Roman"/>
                <a:cs typeface="Times New Roman"/>
              </a:rPr>
              <a:t> </a:t>
            </a:r>
            <a:r>
              <a:rPr sz="1050" spc="-25" dirty="0">
                <a:latin typeface="Times New Roman"/>
                <a:cs typeface="Times New Roman"/>
              </a:rPr>
              <a:t>provision.</a:t>
            </a:r>
            <a:r>
              <a:rPr sz="1050" spc="50" dirty="0">
                <a:latin typeface="Times New Roman"/>
                <a:cs typeface="Times New Roman"/>
              </a:rPr>
              <a:t> </a:t>
            </a:r>
            <a:r>
              <a:rPr sz="1050" spc="-20" dirty="0">
                <a:latin typeface="Times New Roman"/>
                <a:cs typeface="Times New Roman"/>
              </a:rPr>
              <a:t>(School-related</a:t>
            </a:r>
            <a:r>
              <a:rPr sz="1050" spc="75" dirty="0">
                <a:latin typeface="Times New Roman"/>
                <a:cs typeface="Times New Roman"/>
              </a:rPr>
              <a:t> </a:t>
            </a:r>
            <a:r>
              <a:rPr sz="1050" spc="-5" dirty="0">
                <a:latin typeface="Times New Roman"/>
                <a:cs typeface="Times New Roman"/>
              </a:rPr>
              <a:t>felony</a:t>
            </a:r>
            <a:r>
              <a:rPr sz="1050" spc="75" dirty="0">
                <a:latin typeface="Times New Roman"/>
                <a:cs typeface="Times New Roman"/>
              </a:rPr>
              <a:t> </a:t>
            </a:r>
            <a:r>
              <a:rPr sz="1050" dirty="0">
                <a:latin typeface="Times New Roman"/>
                <a:cs typeface="Times New Roman"/>
              </a:rPr>
              <a:t>drug</a:t>
            </a:r>
            <a:r>
              <a:rPr sz="1050" spc="100" dirty="0">
                <a:latin typeface="Times New Roman"/>
                <a:cs typeface="Times New Roman"/>
              </a:rPr>
              <a:t> </a:t>
            </a:r>
            <a:r>
              <a:rPr sz="1050" spc="-15" dirty="0">
                <a:latin typeface="Times New Roman"/>
                <a:cs typeface="Times New Roman"/>
              </a:rPr>
              <a:t>offenses</a:t>
            </a:r>
            <a:r>
              <a:rPr sz="1050" spc="50" dirty="0">
                <a:latin typeface="Times New Roman"/>
                <a:cs typeface="Times New Roman"/>
              </a:rPr>
              <a:t> </a:t>
            </a:r>
            <a:r>
              <a:rPr sz="1050" spc="-5" dirty="0">
                <a:latin typeface="Times New Roman"/>
                <a:cs typeface="Times New Roman"/>
              </a:rPr>
              <a:t>are</a:t>
            </a:r>
            <a:r>
              <a:rPr sz="1050" spc="100" dirty="0">
                <a:latin typeface="Times New Roman"/>
                <a:cs typeface="Times New Roman"/>
              </a:rPr>
              <a:t> </a:t>
            </a:r>
            <a:r>
              <a:rPr sz="1050" spc="-15" dirty="0">
                <a:latin typeface="Times New Roman"/>
                <a:cs typeface="Times New Roman"/>
              </a:rPr>
              <a:t>addressed</a:t>
            </a:r>
            <a:r>
              <a:rPr sz="1050" spc="65" dirty="0">
                <a:latin typeface="Times New Roman"/>
                <a:cs typeface="Times New Roman"/>
              </a:rPr>
              <a:t> </a:t>
            </a:r>
            <a:r>
              <a:rPr sz="1050" spc="-5" dirty="0">
                <a:latin typeface="Times New Roman"/>
                <a:cs typeface="Times New Roman"/>
              </a:rPr>
              <a:t>in</a:t>
            </a:r>
            <a:r>
              <a:rPr sz="1050" spc="100" dirty="0">
                <a:latin typeface="Times New Roman"/>
                <a:cs typeface="Times New Roman"/>
              </a:rPr>
              <a:t> </a:t>
            </a:r>
            <a:r>
              <a:rPr sz="1050" spc="-5" dirty="0">
                <a:latin typeface="Times New Roman"/>
                <a:cs typeface="Times New Roman"/>
              </a:rPr>
              <a:t>the</a:t>
            </a:r>
            <a:r>
              <a:rPr sz="1050" spc="85" dirty="0">
                <a:latin typeface="Times New Roman"/>
                <a:cs typeface="Times New Roman"/>
              </a:rPr>
              <a:t> </a:t>
            </a:r>
            <a:r>
              <a:rPr sz="1050" spc="-15" dirty="0">
                <a:latin typeface="Times New Roman"/>
                <a:cs typeface="Times New Roman"/>
              </a:rPr>
              <a:t>Placement</a:t>
            </a:r>
            <a:endParaRPr sz="1050">
              <a:latin typeface="Times New Roman"/>
              <a:cs typeface="Times New Roman"/>
            </a:endParaRPr>
          </a:p>
        </p:txBody>
      </p:sp>
      <p:sp>
        <p:nvSpPr>
          <p:cNvPr id="15" name="object 15"/>
          <p:cNvSpPr/>
          <p:nvPr/>
        </p:nvSpPr>
        <p:spPr>
          <a:xfrm>
            <a:off x="355600" y="4778188"/>
            <a:ext cx="107949" cy="107949"/>
          </a:xfrm>
          <a:prstGeom prst="rect">
            <a:avLst/>
          </a:prstGeom>
          <a:blipFill>
            <a:blip r:embed="rId2" cstate="print"/>
            <a:stretch>
              <a:fillRect/>
            </a:stretch>
          </a:blipFill>
        </p:spPr>
        <p:txBody>
          <a:bodyPr wrap="square" lIns="0" tIns="0" rIns="0" bIns="0" rtlCol="0"/>
          <a:lstStyle/>
          <a:p>
            <a:endParaRPr/>
          </a:p>
        </p:txBody>
      </p:sp>
      <p:sp>
        <p:nvSpPr>
          <p:cNvPr id="16" name="object 16"/>
          <p:cNvSpPr/>
          <p:nvPr/>
        </p:nvSpPr>
        <p:spPr>
          <a:xfrm>
            <a:off x="367029" y="5084867"/>
            <a:ext cx="107948" cy="107319"/>
          </a:xfrm>
          <a:prstGeom prst="rect">
            <a:avLst/>
          </a:prstGeom>
          <a:blipFill>
            <a:blip r:embed="rId2" cstate="print"/>
            <a:stretch>
              <a:fillRect/>
            </a:stretch>
          </a:blipFill>
        </p:spPr>
        <p:txBody>
          <a:bodyPr wrap="square" lIns="0" tIns="0" rIns="0" bIns="0" rtlCol="0"/>
          <a:lstStyle/>
          <a:p>
            <a:endParaRPr/>
          </a:p>
        </p:txBody>
      </p:sp>
      <p:sp>
        <p:nvSpPr>
          <p:cNvPr id="17" name="object 17"/>
          <p:cNvSpPr/>
          <p:nvPr/>
        </p:nvSpPr>
        <p:spPr>
          <a:xfrm>
            <a:off x="367029" y="5396629"/>
            <a:ext cx="107937" cy="107309"/>
          </a:xfrm>
          <a:prstGeom prst="rect">
            <a:avLst/>
          </a:prstGeom>
          <a:blipFill>
            <a:blip r:embed="rId2" cstate="print"/>
            <a:stretch>
              <a:fillRect/>
            </a:stretch>
          </a:blipFill>
        </p:spPr>
        <p:txBody>
          <a:bodyPr wrap="square" lIns="0" tIns="0" rIns="0" bIns="0" rtlCol="0"/>
          <a:lstStyle/>
          <a:p>
            <a:endParaRPr/>
          </a:p>
        </p:txBody>
      </p:sp>
      <p:sp>
        <p:nvSpPr>
          <p:cNvPr id="18" name="object 18"/>
          <p:cNvSpPr/>
          <p:nvPr/>
        </p:nvSpPr>
        <p:spPr>
          <a:xfrm>
            <a:off x="367028" y="5549332"/>
            <a:ext cx="107949" cy="107949"/>
          </a:xfrm>
          <a:prstGeom prst="rect">
            <a:avLst/>
          </a:prstGeom>
          <a:blipFill>
            <a:blip r:embed="rId2" cstate="print"/>
            <a:stretch>
              <a:fillRect/>
            </a:stretch>
          </a:blipFill>
        </p:spPr>
        <p:txBody>
          <a:bodyPr wrap="square" lIns="0" tIns="0" rIns="0" bIns="0" rtlCol="0"/>
          <a:lstStyle/>
          <a:p>
            <a:endParaRPr/>
          </a:p>
        </p:txBody>
      </p:sp>
      <p:sp>
        <p:nvSpPr>
          <p:cNvPr id="19" name="object 19"/>
          <p:cNvSpPr/>
          <p:nvPr/>
        </p:nvSpPr>
        <p:spPr>
          <a:xfrm>
            <a:off x="367029" y="5703308"/>
            <a:ext cx="107937" cy="107310"/>
          </a:xfrm>
          <a:prstGeom prst="rect">
            <a:avLst/>
          </a:prstGeom>
          <a:blipFill>
            <a:blip r:embed="rId2" cstate="print"/>
            <a:stretch>
              <a:fillRect/>
            </a:stretch>
          </a:blipFill>
        </p:spPr>
        <p:txBody>
          <a:bodyPr wrap="square" lIns="0" tIns="0" rIns="0" bIns="0" rtlCol="0"/>
          <a:lstStyle/>
          <a:p>
            <a:endParaRPr/>
          </a:p>
        </p:txBody>
      </p:sp>
      <p:sp>
        <p:nvSpPr>
          <p:cNvPr id="20" name="object 20"/>
          <p:cNvSpPr/>
          <p:nvPr/>
        </p:nvSpPr>
        <p:spPr>
          <a:xfrm>
            <a:off x="367028" y="5856011"/>
            <a:ext cx="107949" cy="107949"/>
          </a:xfrm>
          <a:prstGeom prst="rect">
            <a:avLst/>
          </a:prstGeom>
          <a:blipFill>
            <a:blip r:embed="rId2" cstate="print"/>
            <a:stretch>
              <a:fillRect/>
            </a:stretch>
          </a:blipFill>
        </p:spPr>
        <p:txBody>
          <a:bodyPr wrap="square" lIns="0" tIns="0" rIns="0" bIns="0" rtlCol="0"/>
          <a:lstStyle/>
          <a:p>
            <a:endParaRPr/>
          </a:p>
        </p:txBody>
      </p:sp>
      <p:sp>
        <p:nvSpPr>
          <p:cNvPr id="21" name="object 21"/>
          <p:cNvSpPr txBox="1"/>
          <p:nvPr/>
        </p:nvSpPr>
        <p:spPr>
          <a:xfrm>
            <a:off x="1142516" y="9534328"/>
            <a:ext cx="2680335" cy="173990"/>
          </a:xfrm>
          <a:prstGeom prst="rect">
            <a:avLst/>
          </a:prstGeom>
        </p:spPr>
        <p:txBody>
          <a:bodyPr vert="horz" wrap="square" lIns="0" tIns="0" rIns="0" bIns="0" rtlCol="0">
            <a:spAutoFit/>
          </a:bodyPr>
          <a:lstStyle/>
          <a:p>
            <a:pPr marL="12700">
              <a:lnSpc>
                <a:spcPts val="1250"/>
              </a:lnSpc>
            </a:pPr>
            <a:r>
              <a:rPr sz="1050" spc="-15" dirty="0">
                <a:latin typeface="Times New Roman"/>
                <a:cs typeface="Times New Roman"/>
              </a:rPr>
              <a:t>section.) </a:t>
            </a:r>
            <a:r>
              <a:rPr sz="1050" dirty="0">
                <a:latin typeface="Times New Roman"/>
                <a:cs typeface="Times New Roman"/>
              </a:rPr>
              <a:t>(See </a:t>
            </a:r>
            <a:r>
              <a:rPr sz="1050" spc="-5" dirty="0">
                <a:latin typeface="Times New Roman"/>
                <a:cs typeface="Times New Roman"/>
              </a:rPr>
              <a:t>Glossary </a:t>
            </a:r>
            <a:r>
              <a:rPr sz="1050" dirty="0">
                <a:latin typeface="Times New Roman"/>
                <a:cs typeface="Times New Roman"/>
              </a:rPr>
              <a:t>for “under </a:t>
            </a:r>
            <a:r>
              <a:rPr sz="1050" spc="-5" dirty="0">
                <a:latin typeface="Times New Roman"/>
                <a:cs typeface="Times New Roman"/>
              </a:rPr>
              <a:t>the</a:t>
            </a:r>
            <a:r>
              <a:rPr sz="1050" spc="-130" dirty="0">
                <a:latin typeface="Times New Roman"/>
                <a:cs typeface="Times New Roman"/>
              </a:rPr>
              <a:t> </a:t>
            </a:r>
            <a:r>
              <a:rPr sz="1050" spc="-25" dirty="0">
                <a:latin typeface="Times New Roman"/>
                <a:cs typeface="Times New Roman"/>
              </a:rPr>
              <a:t>influence.”)</a:t>
            </a:r>
            <a:endParaRPr sz="1050">
              <a:latin typeface="Times New Roman"/>
              <a:cs typeface="Times New Roman"/>
            </a:endParaRPr>
          </a:p>
        </p:txBody>
      </p:sp>
      <p:sp>
        <p:nvSpPr>
          <p:cNvPr id="22" name="object 22"/>
          <p:cNvSpPr txBox="1"/>
          <p:nvPr/>
        </p:nvSpPr>
        <p:spPr>
          <a:xfrm>
            <a:off x="3812032" y="9771406"/>
            <a:ext cx="121285" cy="180975"/>
          </a:xfrm>
          <a:prstGeom prst="rect">
            <a:avLst/>
          </a:prstGeom>
        </p:spPr>
        <p:txBody>
          <a:bodyPr vert="horz" wrap="square" lIns="0" tIns="0" rIns="0" bIns="0" rtlCol="0">
            <a:spAutoFit/>
          </a:bodyPr>
          <a:lstStyle/>
          <a:p>
            <a:pPr marL="25400">
              <a:lnSpc>
                <a:spcPts val="1305"/>
              </a:lnSpc>
            </a:pPr>
            <a:r>
              <a:rPr sz="1100" dirty="0">
                <a:latin typeface="Times New Roman"/>
                <a:cs typeface="Times New Roman"/>
              </a:rPr>
              <a:t>9</a:t>
            </a:r>
            <a:endParaRPr sz="1100">
              <a:latin typeface="Times New Roman"/>
              <a:cs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69391" y="1217675"/>
            <a:ext cx="7036434" cy="152400"/>
          </a:xfrm>
          <a:custGeom>
            <a:avLst/>
            <a:gdLst/>
            <a:ahLst/>
            <a:cxnLst/>
            <a:rect l="l" t="t" r="r" b="b"/>
            <a:pathLst>
              <a:path w="7036434" h="152400">
                <a:moveTo>
                  <a:pt x="0" y="152400"/>
                </a:moveTo>
                <a:lnTo>
                  <a:pt x="7036308" y="152400"/>
                </a:lnTo>
                <a:lnTo>
                  <a:pt x="7036308" y="0"/>
                </a:lnTo>
                <a:lnTo>
                  <a:pt x="0" y="0"/>
                </a:lnTo>
                <a:lnTo>
                  <a:pt x="0" y="152400"/>
                </a:lnTo>
                <a:close/>
              </a:path>
            </a:pathLst>
          </a:custGeom>
          <a:solidFill>
            <a:srgbClr val="FFFF00"/>
          </a:solidFill>
        </p:spPr>
        <p:txBody>
          <a:bodyPr wrap="square" lIns="0" tIns="0" rIns="0" bIns="0" rtlCol="0"/>
          <a:lstStyle/>
          <a:p>
            <a:endParaRPr/>
          </a:p>
        </p:txBody>
      </p:sp>
      <p:sp>
        <p:nvSpPr>
          <p:cNvPr id="3" name="object 3"/>
          <p:cNvSpPr/>
          <p:nvPr/>
        </p:nvSpPr>
        <p:spPr>
          <a:xfrm>
            <a:off x="469264" y="1231264"/>
            <a:ext cx="108584" cy="108584"/>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469391" y="427735"/>
            <a:ext cx="7039609" cy="951865"/>
          </a:xfrm>
          <a:prstGeom prst="rect">
            <a:avLst/>
          </a:prstGeom>
        </p:spPr>
        <p:txBody>
          <a:bodyPr vert="horz" wrap="square" lIns="0" tIns="26034" rIns="0" bIns="0" rtlCol="0">
            <a:spAutoFit/>
          </a:bodyPr>
          <a:lstStyle/>
          <a:p>
            <a:pPr marL="685165" marR="194945" indent="-227965" algn="just">
              <a:lnSpc>
                <a:spcPct val="91900"/>
              </a:lnSpc>
              <a:spcBef>
                <a:spcPts val="204"/>
              </a:spcBef>
              <a:buFont typeface="Courier New"/>
              <a:buChar char="o"/>
              <a:tabLst>
                <a:tab pos="685800" algn="l"/>
              </a:tabLst>
            </a:pPr>
            <a:r>
              <a:rPr sz="1050" spc="-5" dirty="0">
                <a:latin typeface="Times New Roman"/>
                <a:cs typeface="Times New Roman"/>
              </a:rPr>
              <a:t>Sells, </a:t>
            </a:r>
            <a:r>
              <a:rPr sz="1050" spc="-15" dirty="0">
                <a:latin typeface="Times New Roman"/>
                <a:cs typeface="Times New Roman"/>
              </a:rPr>
              <a:t>gives, </a:t>
            </a:r>
            <a:r>
              <a:rPr sz="1050" dirty="0">
                <a:latin typeface="Times New Roman"/>
                <a:cs typeface="Times New Roman"/>
              </a:rPr>
              <a:t>or </a:t>
            </a:r>
            <a:r>
              <a:rPr sz="1050" spc="-15" dirty="0">
                <a:latin typeface="Times New Roman"/>
                <a:cs typeface="Times New Roman"/>
              </a:rPr>
              <a:t>delivers </a:t>
            </a:r>
            <a:r>
              <a:rPr sz="1050" spc="-5" dirty="0">
                <a:latin typeface="Times New Roman"/>
                <a:cs typeface="Times New Roman"/>
              </a:rPr>
              <a:t>to another </a:t>
            </a:r>
            <a:r>
              <a:rPr sz="1050" dirty="0">
                <a:latin typeface="Times New Roman"/>
                <a:cs typeface="Times New Roman"/>
              </a:rPr>
              <a:t>person an </a:t>
            </a:r>
            <a:r>
              <a:rPr sz="1050" spc="-15" dirty="0">
                <a:latin typeface="Times New Roman"/>
                <a:cs typeface="Times New Roman"/>
              </a:rPr>
              <a:t>alcoholic beverage; </a:t>
            </a:r>
            <a:r>
              <a:rPr sz="1050" spc="-20" dirty="0">
                <a:latin typeface="Times New Roman"/>
                <a:cs typeface="Times New Roman"/>
              </a:rPr>
              <a:t>commits </a:t>
            </a:r>
            <a:r>
              <a:rPr sz="1050" dirty="0">
                <a:latin typeface="Times New Roman"/>
                <a:cs typeface="Times New Roman"/>
              </a:rPr>
              <a:t>a </a:t>
            </a:r>
            <a:r>
              <a:rPr sz="1050" spc="-5" dirty="0">
                <a:latin typeface="Times New Roman"/>
                <a:cs typeface="Times New Roman"/>
              </a:rPr>
              <a:t>serious act </a:t>
            </a:r>
            <a:r>
              <a:rPr sz="1050" dirty="0">
                <a:latin typeface="Times New Roman"/>
                <a:cs typeface="Times New Roman"/>
              </a:rPr>
              <a:t>or </a:t>
            </a:r>
            <a:r>
              <a:rPr sz="1050" spc="-5" dirty="0">
                <a:latin typeface="Times New Roman"/>
                <a:cs typeface="Times New Roman"/>
              </a:rPr>
              <a:t>offense </a:t>
            </a:r>
            <a:r>
              <a:rPr sz="1050" spc="-15" dirty="0">
                <a:latin typeface="Times New Roman"/>
                <a:cs typeface="Times New Roman"/>
              </a:rPr>
              <a:t>while </a:t>
            </a:r>
            <a:r>
              <a:rPr sz="1050" spc="-5" dirty="0">
                <a:latin typeface="Times New Roman"/>
                <a:cs typeface="Times New Roman"/>
              </a:rPr>
              <a:t>under the  influence </a:t>
            </a:r>
            <a:r>
              <a:rPr sz="1050" dirty="0">
                <a:latin typeface="Times New Roman"/>
                <a:cs typeface="Times New Roman"/>
              </a:rPr>
              <a:t>of </a:t>
            </a:r>
            <a:r>
              <a:rPr sz="1050" spc="-15" dirty="0">
                <a:latin typeface="Times New Roman"/>
                <a:cs typeface="Times New Roman"/>
              </a:rPr>
              <a:t>alcohol; </a:t>
            </a:r>
            <a:r>
              <a:rPr sz="1050" dirty="0">
                <a:latin typeface="Times New Roman"/>
                <a:cs typeface="Times New Roman"/>
              </a:rPr>
              <a:t>or </a:t>
            </a:r>
            <a:r>
              <a:rPr sz="1050" spc="-20" dirty="0">
                <a:latin typeface="Times New Roman"/>
                <a:cs typeface="Times New Roman"/>
              </a:rPr>
              <a:t>possess, </a:t>
            </a:r>
            <a:r>
              <a:rPr sz="1050" spc="-5" dirty="0">
                <a:latin typeface="Times New Roman"/>
                <a:cs typeface="Times New Roman"/>
              </a:rPr>
              <a:t>uses, </a:t>
            </a:r>
            <a:r>
              <a:rPr sz="1050" dirty="0">
                <a:latin typeface="Times New Roman"/>
                <a:cs typeface="Times New Roman"/>
              </a:rPr>
              <a:t>or </a:t>
            </a:r>
            <a:r>
              <a:rPr sz="1050" spc="-5" dirty="0">
                <a:latin typeface="Times New Roman"/>
                <a:cs typeface="Times New Roman"/>
              </a:rPr>
              <a:t>is </a:t>
            </a:r>
            <a:r>
              <a:rPr sz="1050" spc="-15" dirty="0">
                <a:latin typeface="Times New Roman"/>
                <a:cs typeface="Times New Roman"/>
              </a:rPr>
              <a:t>under </a:t>
            </a:r>
            <a:r>
              <a:rPr sz="1050" spc="-5" dirty="0">
                <a:latin typeface="Times New Roman"/>
                <a:cs typeface="Times New Roman"/>
              </a:rPr>
              <a:t>the influence </a:t>
            </a:r>
            <a:r>
              <a:rPr sz="1050" dirty="0">
                <a:latin typeface="Times New Roman"/>
                <a:cs typeface="Times New Roman"/>
              </a:rPr>
              <a:t>of </a:t>
            </a:r>
            <a:r>
              <a:rPr sz="1050" spc="-25" dirty="0">
                <a:latin typeface="Times New Roman"/>
                <a:cs typeface="Times New Roman"/>
              </a:rPr>
              <a:t>alcohol, </a:t>
            </a:r>
            <a:r>
              <a:rPr sz="1050" spc="-5" dirty="0">
                <a:latin typeface="Times New Roman"/>
                <a:cs typeface="Times New Roman"/>
              </a:rPr>
              <a:t>if the </a:t>
            </a:r>
            <a:r>
              <a:rPr sz="1050" spc="-15" dirty="0">
                <a:latin typeface="Times New Roman"/>
                <a:cs typeface="Times New Roman"/>
              </a:rPr>
              <a:t>conduct </a:t>
            </a:r>
            <a:r>
              <a:rPr sz="1050" spc="-5" dirty="0">
                <a:latin typeface="Times New Roman"/>
                <a:cs typeface="Times New Roman"/>
              </a:rPr>
              <a:t>is </a:t>
            </a:r>
            <a:r>
              <a:rPr sz="1050" dirty="0">
                <a:latin typeface="Times New Roman"/>
                <a:cs typeface="Times New Roman"/>
              </a:rPr>
              <a:t>not </a:t>
            </a:r>
            <a:r>
              <a:rPr sz="1050" spc="-15" dirty="0">
                <a:latin typeface="Times New Roman"/>
                <a:cs typeface="Times New Roman"/>
              </a:rPr>
              <a:t>punishable </a:t>
            </a:r>
            <a:r>
              <a:rPr sz="1050" spc="-5" dirty="0">
                <a:latin typeface="Times New Roman"/>
                <a:cs typeface="Times New Roman"/>
              </a:rPr>
              <a:t>as </a:t>
            </a:r>
            <a:r>
              <a:rPr sz="1050" dirty="0">
                <a:latin typeface="Times New Roman"/>
                <a:cs typeface="Times New Roman"/>
              </a:rPr>
              <a:t>a </a:t>
            </a:r>
            <a:r>
              <a:rPr sz="1050" spc="-15" dirty="0">
                <a:latin typeface="Times New Roman"/>
                <a:cs typeface="Times New Roman"/>
              </a:rPr>
              <a:t>felony  </a:t>
            </a:r>
            <a:r>
              <a:rPr sz="1050" spc="-5" dirty="0">
                <a:latin typeface="Times New Roman"/>
                <a:cs typeface="Times New Roman"/>
              </a:rPr>
              <a:t>offense. </a:t>
            </a:r>
            <a:r>
              <a:rPr sz="1050" spc="-25" dirty="0">
                <a:latin typeface="Times New Roman"/>
                <a:cs typeface="Times New Roman"/>
              </a:rPr>
              <a:t>(School-related </a:t>
            </a:r>
            <a:r>
              <a:rPr sz="1050" dirty="0">
                <a:latin typeface="Times New Roman"/>
                <a:cs typeface="Times New Roman"/>
              </a:rPr>
              <a:t>felony </a:t>
            </a:r>
            <a:r>
              <a:rPr sz="1050" spc="-5" dirty="0">
                <a:latin typeface="Times New Roman"/>
                <a:cs typeface="Times New Roman"/>
              </a:rPr>
              <a:t>alcohol offenses are </a:t>
            </a:r>
            <a:r>
              <a:rPr sz="1050" spc="-20" dirty="0">
                <a:latin typeface="Times New Roman"/>
                <a:cs typeface="Times New Roman"/>
              </a:rPr>
              <a:t>addressed </a:t>
            </a:r>
            <a:r>
              <a:rPr sz="1050" spc="-5" dirty="0">
                <a:latin typeface="Times New Roman"/>
                <a:cs typeface="Times New Roman"/>
              </a:rPr>
              <a:t>in </a:t>
            </a:r>
            <a:r>
              <a:rPr sz="1050" spc="-10" dirty="0">
                <a:latin typeface="Times New Roman"/>
                <a:cs typeface="Times New Roman"/>
              </a:rPr>
              <a:t>the </a:t>
            </a:r>
            <a:r>
              <a:rPr sz="1050" spc="-5" dirty="0">
                <a:latin typeface="Times New Roman"/>
                <a:cs typeface="Times New Roman"/>
              </a:rPr>
              <a:t>Placement</a:t>
            </a:r>
            <a:r>
              <a:rPr sz="1050" spc="-145" dirty="0">
                <a:latin typeface="Times New Roman"/>
                <a:cs typeface="Times New Roman"/>
              </a:rPr>
              <a:t> </a:t>
            </a:r>
            <a:r>
              <a:rPr sz="1050" spc="-15" dirty="0">
                <a:latin typeface="Times New Roman"/>
                <a:cs typeface="Times New Roman"/>
              </a:rPr>
              <a:t>section).</a:t>
            </a:r>
            <a:endParaRPr sz="1050">
              <a:latin typeface="Times New Roman"/>
              <a:cs typeface="Times New Roman"/>
            </a:endParaRPr>
          </a:p>
          <a:p>
            <a:pPr marL="685165" indent="-228600">
              <a:lnSpc>
                <a:spcPts val="1235"/>
              </a:lnSpc>
              <a:spcBef>
                <a:spcPts val="25"/>
              </a:spcBef>
              <a:buFont typeface="Courier New"/>
              <a:buChar char="o"/>
              <a:tabLst>
                <a:tab pos="685165" algn="l"/>
                <a:tab pos="685800" algn="l"/>
              </a:tabLst>
            </a:pPr>
            <a:r>
              <a:rPr sz="1050" spc="-15" dirty="0">
                <a:latin typeface="Times New Roman"/>
                <a:cs typeface="Times New Roman"/>
              </a:rPr>
              <a:t>Behaves </a:t>
            </a:r>
            <a:r>
              <a:rPr sz="1050" spc="-5" dirty="0">
                <a:latin typeface="Times New Roman"/>
                <a:cs typeface="Times New Roman"/>
              </a:rPr>
              <a:t>in </a:t>
            </a:r>
            <a:r>
              <a:rPr sz="1050" dirty="0">
                <a:latin typeface="Times New Roman"/>
                <a:cs typeface="Times New Roman"/>
              </a:rPr>
              <a:t>a </a:t>
            </a:r>
            <a:r>
              <a:rPr sz="1050" spc="-15" dirty="0">
                <a:latin typeface="Times New Roman"/>
                <a:cs typeface="Times New Roman"/>
              </a:rPr>
              <a:t>manner </a:t>
            </a:r>
            <a:r>
              <a:rPr sz="1050" spc="-10" dirty="0">
                <a:latin typeface="Times New Roman"/>
                <a:cs typeface="Times New Roman"/>
              </a:rPr>
              <a:t>that </a:t>
            </a:r>
            <a:r>
              <a:rPr sz="1050" spc="-20" dirty="0">
                <a:latin typeface="Times New Roman"/>
                <a:cs typeface="Times New Roman"/>
              </a:rPr>
              <a:t>contains </a:t>
            </a:r>
            <a:r>
              <a:rPr sz="1050" spc="-5" dirty="0">
                <a:latin typeface="Times New Roman"/>
                <a:cs typeface="Times New Roman"/>
              </a:rPr>
              <a:t>the </a:t>
            </a:r>
            <a:r>
              <a:rPr sz="1050" spc="-20" dirty="0">
                <a:latin typeface="Times New Roman"/>
                <a:cs typeface="Times New Roman"/>
              </a:rPr>
              <a:t>elements </a:t>
            </a:r>
            <a:r>
              <a:rPr sz="1050" dirty="0">
                <a:latin typeface="Times New Roman"/>
                <a:cs typeface="Times New Roman"/>
              </a:rPr>
              <a:t>of an </a:t>
            </a:r>
            <a:r>
              <a:rPr sz="1050" spc="-5" dirty="0">
                <a:latin typeface="Times New Roman"/>
                <a:cs typeface="Times New Roman"/>
              </a:rPr>
              <a:t>offense </a:t>
            </a:r>
            <a:r>
              <a:rPr sz="1050" spc="-15" dirty="0">
                <a:latin typeface="Times New Roman"/>
                <a:cs typeface="Times New Roman"/>
              </a:rPr>
              <a:t>relating </a:t>
            </a:r>
            <a:r>
              <a:rPr sz="1050" spc="-5" dirty="0">
                <a:latin typeface="Times New Roman"/>
                <a:cs typeface="Times New Roman"/>
              </a:rPr>
              <a:t>to abusable volatile</a:t>
            </a:r>
            <a:r>
              <a:rPr sz="1050" spc="-80" dirty="0">
                <a:latin typeface="Times New Roman"/>
                <a:cs typeface="Times New Roman"/>
              </a:rPr>
              <a:t> </a:t>
            </a:r>
            <a:r>
              <a:rPr sz="1050" spc="-20" dirty="0">
                <a:latin typeface="Times New Roman"/>
                <a:cs typeface="Times New Roman"/>
              </a:rPr>
              <a:t>chemicals.</a:t>
            </a:r>
            <a:endParaRPr sz="1050">
              <a:latin typeface="Times New Roman"/>
              <a:cs typeface="Times New Roman"/>
            </a:endParaRPr>
          </a:p>
          <a:p>
            <a:pPr marL="228600" indent="227965">
              <a:lnSpc>
                <a:spcPts val="1210"/>
              </a:lnSpc>
              <a:spcBef>
                <a:spcPts val="60"/>
              </a:spcBef>
              <a:buFont typeface="Courier New"/>
              <a:buChar char="o"/>
              <a:tabLst>
                <a:tab pos="685165" algn="l"/>
                <a:tab pos="685800" algn="l"/>
              </a:tabLst>
            </a:pPr>
            <a:r>
              <a:rPr sz="1050" spc="-15" dirty="0">
                <a:latin typeface="Times New Roman"/>
                <a:cs typeface="Times New Roman"/>
              </a:rPr>
              <a:t>Behaves </a:t>
            </a:r>
            <a:r>
              <a:rPr sz="1050" spc="-5" dirty="0">
                <a:latin typeface="Times New Roman"/>
                <a:cs typeface="Times New Roman"/>
              </a:rPr>
              <a:t>in </a:t>
            </a:r>
            <a:r>
              <a:rPr sz="1050" dirty="0">
                <a:latin typeface="Times New Roman"/>
                <a:cs typeface="Times New Roman"/>
              </a:rPr>
              <a:t>a </a:t>
            </a:r>
            <a:r>
              <a:rPr sz="1050" spc="-15" dirty="0">
                <a:latin typeface="Times New Roman"/>
                <a:cs typeface="Times New Roman"/>
              </a:rPr>
              <a:t>manner </a:t>
            </a:r>
            <a:r>
              <a:rPr sz="1050" spc="-10" dirty="0">
                <a:latin typeface="Times New Roman"/>
                <a:cs typeface="Times New Roman"/>
              </a:rPr>
              <a:t>that </a:t>
            </a:r>
            <a:r>
              <a:rPr sz="1050" spc="-20" dirty="0">
                <a:latin typeface="Times New Roman"/>
                <a:cs typeface="Times New Roman"/>
              </a:rPr>
              <a:t>contains </a:t>
            </a:r>
            <a:r>
              <a:rPr sz="1050" spc="-5" dirty="0">
                <a:latin typeface="Times New Roman"/>
                <a:cs typeface="Times New Roman"/>
              </a:rPr>
              <a:t>the </a:t>
            </a:r>
            <a:r>
              <a:rPr sz="1050" spc="-15" dirty="0">
                <a:latin typeface="Times New Roman"/>
                <a:cs typeface="Times New Roman"/>
              </a:rPr>
              <a:t>elements </a:t>
            </a:r>
            <a:r>
              <a:rPr sz="1050" dirty="0">
                <a:latin typeface="Times New Roman"/>
                <a:cs typeface="Times New Roman"/>
              </a:rPr>
              <a:t>of </a:t>
            </a:r>
            <a:r>
              <a:rPr sz="1050" spc="-10" dirty="0">
                <a:latin typeface="Times New Roman"/>
                <a:cs typeface="Times New Roman"/>
              </a:rPr>
              <a:t>the </a:t>
            </a:r>
            <a:r>
              <a:rPr sz="1050" spc="-5" dirty="0">
                <a:latin typeface="Times New Roman"/>
                <a:cs typeface="Times New Roman"/>
              </a:rPr>
              <a:t>offense </a:t>
            </a:r>
            <a:r>
              <a:rPr sz="1050" dirty="0">
                <a:latin typeface="Times New Roman"/>
                <a:cs typeface="Times New Roman"/>
              </a:rPr>
              <a:t>of </a:t>
            </a:r>
            <a:r>
              <a:rPr sz="1050" spc="-15" dirty="0">
                <a:latin typeface="Times New Roman"/>
                <a:cs typeface="Times New Roman"/>
              </a:rPr>
              <a:t>public lewdness </a:t>
            </a:r>
            <a:r>
              <a:rPr sz="1050" dirty="0">
                <a:latin typeface="Times New Roman"/>
                <a:cs typeface="Times New Roman"/>
              </a:rPr>
              <a:t>or </a:t>
            </a:r>
            <a:r>
              <a:rPr sz="1050" spc="-15" dirty="0">
                <a:latin typeface="Times New Roman"/>
                <a:cs typeface="Times New Roman"/>
              </a:rPr>
              <a:t>indecent </a:t>
            </a:r>
            <a:r>
              <a:rPr sz="1050" spc="-20" dirty="0">
                <a:latin typeface="Times New Roman"/>
                <a:cs typeface="Times New Roman"/>
              </a:rPr>
              <a:t>exposure. </a:t>
            </a:r>
            <a:r>
              <a:rPr sz="1050" spc="-15" dirty="0">
                <a:latin typeface="Times New Roman"/>
                <a:cs typeface="Times New Roman"/>
              </a:rPr>
              <a:t>(see </a:t>
            </a:r>
            <a:r>
              <a:rPr sz="1050" spc="-20" dirty="0">
                <a:latin typeface="Times New Roman"/>
                <a:cs typeface="Times New Roman"/>
              </a:rPr>
              <a:t>Glossary)  </a:t>
            </a:r>
            <a:r>
              <a:rPr sz="1050" spc="-15" dirty="0">
                <a:latin typeface="Times New Roman"/>
                <a:cs typeface="Times New Roman"/>
              </a:rPr>
              <a:t>Engages</a:t>
            </a:r>
            <a:r>
              <a:rPr sz="1050" spc="-35" dirty="0">
                <a:latin typeface="Times New Roman"/>
                <a:cs typeface="Times New Roman"/>
              </a:rPr>
              <a:t> </a:t>
            </a:r>
            <a:r>
              <a:rPr sz="1050" spc="-10" dirty="0">
                <a:latin typeface="Times New Roman"/>
                <a:cs typeface="Times New Roman"/>
              </a:rPr>
              <a:t>in</a:t>
            </a:r>
            <a:r>
              <a:rPr sz="1050" spc="-30" dirty="0">
                <a:latin typeface="Times New Roman"/>
                <a:cs typeface="Times New Roman"/>
              </a:rPr>
              <a:t> </a:t>
            </a:r>
            <a:r>
              <a:rPr sz="1050" spc="-15" dirty="0">
                <a:latin typeface="Times New Roman"/>
                <a:cs typeface="Times New Roman"/>
              </a:rPr>
              <a:t>conduct</a:t>
            </a:r>
            <a:r>
              <a:rPr sz="1050" spc="-25" dirty="0">
                <a:latin typeface="Times New Roman"/>
                <a:cs typeface="Times New Roman"/>
              </a:rPr>
              <a:t> </a:t>
            </a:r>
            <a:r>
              <a:rPr sz="1050" spc="-15" dirty="0">
                <a:latin typeface="Times New Roman"/>
                <a:cs typeface="Times New Roman"/>
              </a:rPr>
              <a:t>that</a:t>
            </a:r>
            <a:r>
              <a:rPr sz="1050" spc="-35" dirty="0">
                <a:latin typeface="Times New Roman"/>
                <a:cs typeface="Times New Roman"/>
              </a:rPr>
              <a:t> </a:t>
            </a:r>
            <a:r>
              <a:rPr sz="1050" spc="-15" dirty="0">
                <a:latin typeface="Times New Roman"/>
                <a:cs typeface="Times New Roman"/>
              </a:rPr>
              <a:t>contains</a:t>
            </a:r>
            <a:r>
              <a:rPr sz="1050" spc="-20" dirty="0">
                <a:latin typeface="Times New Roman"/>
                <a:cs typeface="Times New Roman"/>
              </a:rPr>
              <a:t> </a:t>
            </a:r>
            <a:r>
              <a:rPr sz="1050" spc="-15" dirty="0">
                <a:latin typeface="Times New Roman"/>
                <a:cs typeface="Times New Roman"/>
              </a:rPr>
              <a:t>the</a:t>
            </a:r>
            <a:r>
              <a:rPr sz="1050" spc="-30" dirty="0">
                <a:latin typeface="Times New Roman"/>
                <a:cs typeface="Times New Roman"/>
              </a:rPr>
              <a:t> </a:t>
            </a:r>
            <a:r>
              <a:rPr sz="1050" spc="-15" dirty="0">
                <a:latin typeface="Times New Roman"/>
                <a:cs typeface="Times New Roman"/>
              </a:rPr>
              <a:t>elements</a:t>
            </a:r>
            <a:r>
              <a:rPr sz="1050" spc="-35" dirty="0">
                <a:latin typeface="Times New Roman"/>
                <a:cs typeface="Times New Roman"/>
              </a:rPr>
              <a:t> </a:t>
            </a:r>
            <a:r>
              <a:rPr sz="1050" spc="-5" dirty="0">
                <a:latin typeface="Times New Roman"/>
                <a:cs typeface="Times New Roman"/>
              </a:rPr>
              <a:t>of</a:t>
            </a:r>
            <a:r>
              <a:rPr sz="1050" spc="-35" dirty="0">
                <a:latin typeface="Times New Roman"/>
                <a:cs typeface="Times New Roman"/>
              </a:rPr>
              <a:t> </a:t>
            </a:r>
            <a:r>
              <a:rPr sz="1050" spc="-5" dirty="0">
                <a:latin typeface="Times New Roman"/>
                <a:cs typeface="Times New Roman"/>
              </a:rPr>
              <a:t>an</a:t>
            </a:r>
            <a:r>
              <a:rPr sz="1050" spc="-30" dirty="0">
                <a:latin typeface="Times New Roman"/>
                <a:cs typeface="Times New Roman"/>
              </a:rPr>
              <a:t> </a:t>
            </a:r>
            <a:r>
              <a:rPr sz="1050" spc="-15" dirty="0">
                <a:latin typeface="Times New Roman"/>
                <a:cs typeface="Times New Roman"/>
              </a:rPr>
              <a:t>offense</a:t>
            </a:r>
            <a:r>
              <a:rPr sz="1050" spc="-30" dirty="0">
                <a:latin typeface="Times New Roman"/>
                <a:cs typeface="Times New Roman"/>
              </a:rPr>
              <a:t> </a:t>
            </a:r>
            <a:r>
              <a:rPr sz="1050" spc="-5" dirty="0">
                <a:latin typeface="Times New Roman"/>
                <a:cs typeface="Times New Roman"/>
              </a:rPr>
              <a:t>of</a:t>
            </a:r>
            <a:r>
              <a:rPr sz="1050" spc="-35" dirty="0">
                <a:latin typeface="Times New Roman"/>
                <a:cs typeface="Times New Roman"/>
              </a:rPr>
              <a:t> </a:t>
            </a:r>
            <a:r>
              <a:rPr sz="1050" spc="-20" dirty="0">
                <a:latin typeface="Times New Roman"/>
                <a:cs typeface="Times New Roman"/>
              </a:rPr>
              <a:t>harassment</a:t>
            </a:r>
            <a:r>
              <a:rPr sz="1050" spc="-40" dirty="0">
                <a:latin typeface="Times New Roman"/>
                <a:cs typeface="Times New Roman"/>
              </a:rPr>
              <a:t> </a:t>
            </a:r>
            <a:r>
              <a:rPr sz="1050" spc="-15" dirty="0">
                <a:latin typeface="Times New Roman"/>
                <a:cs typeface="Times New Roman"/>
              </a:rPr>
              <a:t>against</a:t>
            </a:r>
            <a:r>
              <a:rPr sz="1050" spc="-35" dirty="0">
                <a:latin typeface="Times New Roman"/>
                <a:cs typeface="Times New Roman"/>
              </a:rPr>
              <a:t> </a:t>
            </a:r>
            <a:r>
              <a:rPr sz="1050" spc="-15" dirty="0">
                <a:latin typeface="Times New Roman"/>
                <a:cs typeface="Times New Roman"/>
              </a:rPr>
              <a:t>and</a:t>
            </a:r>
            <a:r>
              <a:rPr sz="1050" spc="-30" dirty="0">
                <a:latin typeface="Times New Roman"/>
                <a:cs typeface="Times New Roman"/>
              </a:rPr>
              <a:t> </a:t>
            </a:r>
            <a:r>
              <a:rPr sz="1050" spc="-20" dirty="0">
                <a:latin typeface="Times New Roman"/>
                <a:cs typeface="Times New Roman"/>
              </a:rPr>
              <a:t>employee </a:t>
            </a:r>
            <a:r>
              <a:rPr sz="1050" spc="-15" dirty="0">
                <a:latin typeface="Times New Roman"/>
                <a:cs typeface="Times New Roman"/>
              </a:rPr>
              <a:t>under</a:t>
            </a:r>
            <a:r>
              <a:rPr sz="1050" spc="-35" dirty="0">
                <a:latin typeface="Times New Roman"/>
                <a:cs typeface="Times New Roman"/>
              </a:rPr>
              <a:t> </a:t>
            </a:r>
            <a:r>
              <a:rPr sz="1050" spc="-15" dirty="0">
                <a:latin typeface="Times New Roman"/>
                <a:cs typeface="Times New Roman"/>
              </a:rPr>
              <a:t>Penal</a:t>
            </a:r>
            <a:r>
              <a:rPr sz="1050" spc="-50" dirty="0">
                <a:latin typeface="Times New Roman"/>
                <a:cs typeface="Times New Roman"/>
              </a:rPr>
              <a:t> </a:t>
            </a:r>
            <a:r>
              <a:rPr sz="1050" spc="-10" dirty="0">
                <a:latin typeface="Times New Roman"/>
                <a:cs typeface="Times New Roman"/>
              </a:rPr>
              <a:t>Code</a:t>
            </a:r>
            <a:r>
              <a:rPr sz="1050" spc="-30" dirty="0">
                <a:latin typeface="Times New Roman"/>
                <a:cs typeface="Times New Roman"/>
              </a:rPr>
              <a:t> </a:t>
            </a:r>
            <a:r>
              <a:rPr sz="1050" spc="-15" dirty="0">
                <a:latin typeface="Times New Roman"/>
                <a:cs typeface="Times New Roman"/>
              </a:rPr>
              <a:t>42.07(a)</a:t>
            </a:r>
            <a:r>
              <a:rPr sz="1050" spc="-35" dirty="0">
                <a:latin typeface="Times New Roman"/>
                <a:cs typeface="Times New Roman"/>
              </a:rPr>
              <a:t> </a:t>
            </a:r>
            <a:r>
              <a:rPr sz="1050" spc="-15" dirty="0">
                <a:latin typeface="Times New Roman"/>
                <a:cs typeface="Times New Roman"/>
              </a:rPr>
              <a:t>(1),</a:t>
            </a:r>
            <a:r>
              <a:rPr sz="1050" spc="-30" dirty="0">
                <a:latin typeface="Times New Roman"/>
                <a:cs typeface="Times New Roman"/>
              </a:rPr>
              <a:t> </a:t>
            </a:r>
            <a:r>
              <a:rPr sz="1050" spc="-25" dirty="0">
                <a:latin typeface="Times New Roman"/>
                <a:cs typeface="Times New Roman"/>
              </a:rPr>
              <a:t>(2),</a:t>
            </a:r>
            <a:endParaRPr sz="1050">
              <a:latin typeface="Times New Roman"/>
              <a:cs typeface="Times New Roman"/>
            </a:endParaRPr>
          </a:p>
        </p:txBody>
      </p:sp>
      <p:sp>
        <p:nvSpPr>
          <p:cNvPr id="5" name="object 5"/>
          <p:cNvSpPr txBox="1"/>
          <p:nvPr/>
        </p:nvSpPr>
        <p:spPr>
          <a:xfrm>
            <a:off x="697991" y="1370075"/>
            <a:ext cx="544830" cy="154305"/>
          </a:xfrm>
          <a:prstGeom prst="rect">
            <a:avLst/>
          </a:prstGeom>
          <a:solidFill>
            <a:srgbClr val="FFFF00"/>
          </a:solidFill>
        </p:spPr>
        <p:txBody>
          <a:bodyPr vert="horz" wrap="square" lIns="0" tIns="0" rIns="0" bIns="0" rtlCol="0">
            <a:spAutoFit/>
          </a:bodyPr>
          <a:lstStyle/>
          <a:p>
            <a:pPr>
              <a:lnSpc>
                <a:spcPts val="1170"/>
              </a:lnSpc>
            </a:pPr>
            <a:r>
              <a:rPr sz="1050" spc="-15" dirty="0">
                <a:latin typeface="Times New Roman"/>
                <a:cs typeface="Times New Roman"/>
              </a:rPr>
              <a:t>(3), </a:t>
            </a:r>
            <a:r>
              <a:rPr sz="1050" spc="-5" dirty="0">
                <a:latin typeface="Times New Roman"/>
                <a:cs typeface="Times New Roman"/>
              </a:rPr>
              <a:t>or</a:t>
            </a:r>
            <a:r>
              <a:rPr sz="1050" spc="-135" dirty="0">
                <a:latin typeface="Times New Roman"/>
                <a:cs typeface="Times New Roman"/>
              </a:rPr>
              <a:t> </a:t>
            </a:r>
            <a:r>
              <a:rPr sz="1050" spc="-15" dirty="0">
                <a:latin typeface="Times New Roman"/>
                <a:cs typeface="Times New Roman"/>
              </a:rPr>
              <a:t>(7).</a:t>
            </a:r>
            <a:endParaRPr sz="1050">
              <a:latin typeface="Times New Roman"/>
              <a:cs typeface="Times New Roman"/>
            </a:endParaRPr>
          </a:p>
        </p:txBody>
      </p:sp>
      <p:sp>
        <p:nvSpPr>
          <p:cNvPr id="6" name="object 6"/>
          <p:cNvSpPr/>
          <p:nvPr/>
        </p:nvSpPr>
        <p:spPr>
          <a:xfrm>
            <a:off x="469264" y="1534794"/>
            <a:ext cx="108584" cy="107949"/>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469264" y="1844039"/>
            <a:ext cx="108584" cy="107949"/>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469264" y="1997709"/>
            <a:ext cx="102234" cy="102234"/>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469264" y="2289175"/>
            <a:ext cx="102234" cy="102234"/>
          </a:xfrm>
          <a:prstGeom prst="rect">
            <a:avLst/>
          </a:prstGeom>
          <a:blipFill>
            <a:blip r:embed="rId2" cstate="print"/>
            <a:stretch>
              <a:fillRect/>
            </a:stretch>
          </a:blipFill>
        </p:spPr>
        <p:txBody>
          <a:bodyPr wrap="square" lIns="0" tIns="0" rIns="0" bIns="0" rtlCol="0"/>
          <a:lstStyle/>
          <a:p>
            <a:endParaRPr/>
          </a:p>
        </p:txBody>
      </p:sp>
      <p:sp>
        <p:nvSpPr>
          <p:cNvPr id="10" name="object 10"/>
          <p:cNvSpPr txBox="1"/>
          <p:nvPr/>
        </p:nvSpPr>
        <p:spPr>
          <a:xfrm>
            <a:off x="298195" y="1496059"/>
            <a:ext cx="7321805" cy="6166486"/>
          </a:xfrm>
          <a:prstGeom prst="rect">
            <a:avLst/>
          </a:prstGeom>
        </p:spPr>
        <p:txBody>
          <a:bodyPr vert="horz" wrap="square" lIns="0" tIns="25400" rIns="0" bIns="0" rtlCol="0">
            <a:spAutoFit/>
          </a:bodyPr>
          <a:lstStyle/>
          <a:p>
            <a:pPr marL="398780" marR="611505" indent="635">
              <a:lnSpc>
                <a:spcPts val="1190"/>
              </a:lnSpc>
              <a:spcBef>
                <a:spcPts val="200"/>
              </a:spcBef>
            </a:pPr>
            <a:r>
              <a:rPr sz="1050" spc="-5" dirty="0">
                <a:latin typeface="Times New Roman"/>
                <a:cs typeface="Times New Roman"/>
              </a:rPr>
              <a:t>Engages in </a:t>
            </a:r>
            <a:r>
              <a:rPr sz="1050" spc="-15" dirty="0">
                <a:latin typeface="Times New Roman"/>
                <a:cs typeface="Times New Roman"/>
              </a:rPr>
              <a:t>conduct </a:t>
            </a:r>
            <a:r>
              <a:rPr sz="1050" spc="-5" dirty="0">
                <a:latin typeface="Times New Roman"/>
                <a:cs typeface="Times New Roman"/>
              </a:rPr>
              <a:t>that could result in </a:t>
            </a:r>
            <a:r>
              <a:rPr sz="1050" spc="-25" dirty="0">
                <a:latin typeface="Times New Roman"/>
                <a:cs typeface="Times New Roman"/>
              </a:rPr>
              <a:t>removal </a:t>
            </a:r>
            <a:r>
              <a:rPr sz="1050" spc="-5" dirty="0">
                <a:latin typeface="Times New Roman"/>
                <a:cs typeface="Times New Roman"/>
              </a:rPr>
              <a:t>to </a:t>
            </a:r>
            <a:r>
              <a:rPr sz="1050" dirty="0">
                <a:latin typeface="Times New Roman"/>
                <a:cs typeface="Times New Roman"/>
              </a:rPr>
              <a:t>BAC, </a:t>
            </a:r>
            <a:r>
              <a:rPr sz="1050" spc="-10" dirty="0">
                <a:latin typeface="Times New Roman"/>
                <a:cs typeface="Times New Roman"/>
              </a:rPr>
              <a:t>then </a:t>
            </a:r>
            <a:r>
              <a:rPr sz="1050" dirty="0">
                <a:latin typeface="Times New Roman"/>
                <a:cs typeface="Times New Roman"/>
              </a:rPr>
              <a:t>an </a:t>
            </a:r>
            <a:r>
              <a:rPr sz="1050" spc="-20" dirty="0">
                <a:latin typeface="Times New Roman"/>
                <a:cs typeface="Times New Roman"/>
              </a:rPr>
              <a:t>alternative </a:t>
            </a:r>
            <a:r>
              <a:rPr sz="1050" spc="-15" dirty="0">
                <a:latin typeface="Times New Roman"/>
                <a:cs typeface="Times New Roman"/>
              </a:rPr>
              <a:t>setting </a:t>
            </a:r>
            <a:r>
              <a:rPr sz="1050" spc="-5" dirty="0">
                <a:latin typeface="Times New Roman"/>
                <a:cs typeface="Times New Roman"/>
              </a:rPr>
              <a:t>at the </a:t>
            </a:r>
            <a:r>
              <a:rPr sz="1050" spc="-15" dirty="0">
                <a:latin typeface="Times New Roman"/>
                <a:cs typeface="Times New Roman"/>
              </a:rPr>
              <a:t>campus will </a:t>
            </a:r>
            <a:r>
              <a:rPr sz="1050" dirty="0">
                <a:latin typeface="Times New Roman"/>
                <a:cs typeface="Times New Roman"/>
              </a:rPr>
              <a:t>be </a:t>
            </a:r>
            <a:r>
              <a:rPr sz="1050" spc="-15" dirty="0">
                <a:latin typeface="Times New Roman"/>
                <a:cs typeface="Times New Roman"/>
              </a:rPr>
              <a:t>used </a:t>
            </a:r>
            <a:r>
              <a:rPr sz="1050" spc="-5" dirty="0">
                <a:latin typeface="Times New Roman"/>
                <a:cs typeface="Times New Roman"/>
              </a:rPr>
              <a:t>if </a:t>
            </a:r>
            <a:r>
              <a:rPr sz="1050" dirty="0">
                <a:latin typeface="Times New Roman"/>
                <a:cs typeface="Times New Roman"/>
              </a:rPr>
              <a:t>a  </a:t>
            </a:r>
            <a:r>
              <a:rPr sz="1050" spc="-5" dirty="0">
                <a:latin typeface="Times New Roman"/>
                <a:cs typeface="Times New Roman"/>
              </a:rPr>
              <a:t>student</a:t>
            </a:r>
            <a:r>
              <a:rPr sz="1050" spc="-65" dirty="0">
                <a:latin typeface="Times New Roman"/>
                <a:cs typeface="Times New Roman"/>
              </a:rPr>
              <a:t> </a:t>
            </a:r>
            <a:r>
              <a:rPr sz="1050" spc="-5" dirty="0">
                <a:latin typeface="Times New Roman"/>
                <a:cs typeface="Times New Roman"/>
              </a:rPr>
              <a:t>is</a:t>
            </a:r>
            <a:r>
              <a:rPr sz="1050" spc="-65" dirty="0">
                <a:latin typeface="Times New Roman"/>
                <a:cs typeface="Times New Roman"/>
              </a:rPr>
              <a:t> </a:t>
            </a:r>
            <a:r>
              <a:rPr sz="1050" spc="-5" dirty="0">
                <a:latin typeface="Times New Roman"/>
                <a:cs typeface="Times New Roman"/>
              </a:rPr>
              <a:t>attending</a:t>
            </a:r>
            <a:r>
              <a:rPr sz="1050" spc="-60" dirty="0">
                <a:latin typeface="Times New Roman"/>
                <a:cs typeface="Times New Roman"/>
              </a:rPr>
              <a:t> </a:t>
            </a:r>
            <a:r>
              <a:rPr sz="1050" dirty="0">
                <a:latin typeface="Times New Roman"/>
                <a:cs typeface="Times New Roman"/>
              </a:rPr>
              <a:t>an</a:t>
            </a:r>
            <a:r>
              <a:rPr sz="1050" spc="-75" dirty="0">
                <a:latin typeface="Times New Roman"/>
                <a:cs typeface="Times New Roman"/>
              </a:rPr>
              <a:t> </a:t>
            </a:r>
            <a:r>
              <a:rPr sz="1050" spc="-5" dirty="0">
                <a:latin typeface="Times New Roman"/>
                <a:cs typeface="Times New Roman"/>
              </a:rPr>
              <a:t>elementary</a:t>
            </a:r>
            <a:r>
              <a:rPr sz="1050" spc="-85" dirty="0">
                <a:latin typeface="Times New Roman"/>
                <a:cs typeface="Times New Roman"/>
              </a:rPr>
              <a:t> </a:t>
            </a:r>
            <a:r>
              <a:rPr sz="1050" spc="-5" dirty="0">
                <a:latin typeface="Times New Roman"/>
                <a:cs typeface="Times New Roman"/>
              </a:rPr>
              <a:t>campus.</a:t>
            </a:r>
            <a:endParaRPr sz="1050" dirty="0">
              <a:latin typeface="Times New Roman"/>
              <a:cs typeface="Times New Roman"/>
            </a:endParaRPr>
          </a:p>
          <a:p>
            <a:pPr marL="399415">
              <a:lnSpc>
                <a:spcPts val="1195"/>
              </a:lnSpc>
            </a:pPr>
            <a:r>
              <a:rPr sz="1050" spc="-5" dirty="0">
                <a:latin typeface="Times New Roman"/>
                <a:cs typeface="Times New Roman"/>
              </a:rPr>
              <a:t>Commits </a:t>
            </a:r>
            <a:r>
              <a:rPr sz="1050" dirty="0">
                <a:latin typeface="Times New Roman"/>
                <a:cs typeface="Times New Roman"/>
              </a:rPr>
              <a:t>a </a:t>
            </a:r>
            <a:r>
              <a:rPr sz="1050" spc="-5" dirty="0">
                <a:latin typeface="Times New Roman"/>
                <a:cs typeface="Times New Roman"/>
              </a:rPr>
              <a:t>federal firearms violation </a:t>
            </a:r>
            <a:r>
              <a:rPr sz="1050" dirty="0">
                <a:latin typeface="Times New Roman"/>
                <a:cs typeface="Times New Roman"/>
              </a:rPr>
              <a:t>and </a:t>
            </a:r>
            <a:r>
              <a:rPr sz="1050" spc="-5" dirty="0">
                <a:latin typeface="Times New Roman"/>
                <a:cs typeface="Times New Roman"/>
              </a:rPr>
              <a:t>is younger than six </a:t>
            </a:r>
            <a:r>
              <a:rPr sz="1050" spc="-10" dirty="0">
                <a:latin typeface="Times New Roman"/>
                <a:cs typeface="Times New Roman"/>
              </a:rPr>
              <a:t>years </a:t>
            </a:r>
            <a:r>
              <a:rPr sz="1050" dirty="0">
                <a:latin typeface="Times New Roman"/>
                <a:cs typeface="Times New Roman"/>
              </a:rPr>
              <a:t>of</a:t>
            </a:r>
            <a:r>
              <a:rPr sz="1050" spc="40" dirty="0">
                <a:latin typeface="Times New Roman"/>
                <a:cs typeface="Times New Roman"/>
              </a:rPr>
              <a:t> </a:t>
            </a:r>
            <a:r>
              <a:rPr sz="1050" spc="-5" dirty="0">
                <a:latin typeface="Times New Roman"/>
                <a:cs typeface="Times New Roman"/>
              </a:rPr>
              <a:t>age.</a:t>
            </a:r>
            <a:endParaRPr sz="1050" dirty="0">
              <a:latin typeface="Times New Roman"/>
              <a:cs typeface="Times New Roman"/>
            </a:endParaRPr>
          </a:p>
          <a:p>
            <a:pPr marL="398780" marR="99695">
              <a:lnSpc>
                <a:spcPct val="96700"/>
              </a:lnSpc>
              <a:spcBef>
                <a:spcPts val="20"/>
              </a:spcBef>
            </a:pPr>
            <a:r>
              <a:rPr sz="1000" spc="5" dirty="0">
                <a:latin typeface="Times New Roman"/>
                <a:cs typeface="Times New Roman"/>
              </a:rPr>
              <a:t>Engages in conduct that contains the </a:t>
            </a:r>
            <a:r>
              <a:rPr sz="1000" spc="10" dirty="0">
                <a:latin typeface="Times New Roman"/>
                <a:cs typeface="Times New Roman"/>
              </a:rPr>
              <a:t>elements </a:t>
            </a:r>
            <a:r>
              <a:rPr sz="1000" spc="5" dirty="0">
                <a:latin typeface="Times New Roman"/>
                <a:cs typeface="Times New Roman"/>
              </a:rPr>
              <a:t>of the offense of retaliation against any school </a:t>
            </a:r>
            <a:r>
              <a:rPr sz="1000" spc="10" dirty="0">
                <a:latin typeface="Times New Roman"/>
                <a:cs typeface="Times New Roman"/>
              </a:rPr>
              <a:t>employee </a:t>
            </a:r>
            <a:r>
              <a:rPr sz="1000" spc="5" dirty="0">
                <a:latin typeface="Times New Roman"/>
                <a:cs typeface="Times New Roman"/>
              </a:rPr>
              <a:t>on or off school  property. </a:t>
            </a:r>
            <a:r>
              <a:rPr sz="1000" spc="10" dirty="0">
                <a:latin typeface="Times New Roman"/>
                <a:cs typeface="Times New Roman"/>
              </a:rPr>
              <a:t>(Committing </a:t>
            </a:r>
            <a:r>
              <a:rPr sz="1000" spc="5" dirty="0">
                <a:latin typeface="Times New Roman"/>
                <a:cs typeface="Times New Roman"/>
              </a:rPr>
              <a:t>retaliation in </a:t>
            </a:r>
            <a:r>
              <a:rPr sz="1000" spc="10" dirty="0">
                <a:latin typeface="Times New Roman"/>
                <a:cs typeface="Times New Roman"/>
              </a:rPr>
              <a:t>combination </a:t>
            </a:r>
            <a:r>
              <a:rPr sz="1000" spc="5" dirty="0">
                <a:latin typeface="Times New Roman"/>
                <a:cs typeface="Times New Roman"/>
              </a:rPr>
              <a:t>with another offense is addressed in the </a:t>
            </a:r>
            <a:r>
              <a:rPr sz="1000" spc="10" dirty="0">
                <a:latin typeface="Times New Roman"/>
                <a:cs typeface="Times New Roman"/>
              </a:rPr>
              <a:t>Placement </a:t>
            </a:r>
            <a:r>
              <a:rPr sz="1000" spc="5" dirty="0">
                <a:latin typeface="Times New Roman"/>
                <a:cs typeface="Times New Roman"/>
              </a:rPr>
              <a:t>section of this </a:t>
            </a:r>
            <a:r>
              <a:rPr sz="1000" spc="10" dirty="0">
                <a:latin typeface="Times New Roman"/>
                <a:cs typeface="Times New Roman"/>
              </a:rPr>
              <a:t>Code.)  </a:t>
            </a:r>
            <a:r>
              <a:rPr sz="1000" spc="5" dirty="0">
                <a:latin typeface="Times New Roman"/>
                <a:cs typeface="Times New Roman"/>
              </a:rPr>
              <a:t>Engages in conduct punishable as </a:t>
            </a:r>
            <a:r>
              <a:rPr sz="1000" spc="10" dirty="0">
                <a:latin typeface="Times New Roman"/>
                <a:cs typeface="Times New Roman"/>
              </a:rPr>
              <a:t>aggravated robbery </a:t>
            </a:r>
            <a:r>
              <a:rPr sz="1000" spc="5" dirty="0">
                <a:latin typeface="Times New Roman"/>
                <a:cs typeface="Times New Roman"/>
              </a:rPr>
              <a:t>or a felony listed under Title 5 (See Glossary) of the </a:t>
            </a:r>
            <a:r>
              <a:rPr sz="1000" spc="10" dirty="0">
                <a:latin typeface="Times New Roman"/>
                <a:cs typeface="Times New Roman"/>
              </a:rPr>
              <a:t>Penal Code </a:t>
            </a:r>
            <a:r>
              <a:rPr sz="1000" spc="15" dirty="0">
                <a:latin typeface="Times New Roman"/>
                <a:cs typeface="Times New Roman"/>
              </a:rPr>
              <a:t>when  </a:t>
            </a:r>
            <a:r>
              <a:rPr sz="1000" spc="5" dirty="0">
                <a:latin typeface="Times New Roman"/>
                <a:cs typeface="Times New Roman"/>
              </a:rPr>
              <a:t>the</a:t>
            </a:r>
            <a:r>
              <a:rPr sz="1000" spc="-50" dirty="0">
                <a:latin typeface="Times New Roman"/>
                <a:cs typeface="Times New Roman"/>
              </a:rPr>
              <a:t> </a:t>
            </a:r>
            <a:r>
              <a:rPr sz="1000" spc="5" dirty="0">
                <a:latin typeface="Times New Roman"/>
                <a:cs typeface="Times New Roman"/>
              </a:rPr>
              <a:t>conduct</a:t>
            </a:r>
            <a:r>
              <a:rPr sz="1000" spc="-45" dirty="0">
                <a:latin typeface="Times New Roman"/>
                <a:cs typeface="Times New Roman"/>
              </a:rPr>
              <a:t> </a:t>
            </a:r>
            <a:r>
              <a:rPr sz="1000" spc="5" dirty="0">
                <a:latin typeface="Times New Roman"/>
                <a:cs typeface="Times New Roman"/>
              </a:rPr>
              <a:t>occurs</a:t>
            </a:r>
            <a:r>
              <a:rPr sz="1000" spc="-50" dirty="0">
                <a:latin typeface="Times New Roman"/>
                <a:cs typeface="Times New Roman"/>
              </a:rPr>
              <a:t> </a:t>
            </a:r>
            <a:r>
              <a:rPr sz="1000" spc="5" dirty="0">
                <a:latin typeface="Times New Roman"/>
                <a:cs typeface="Times New Roman"/>
              </a:rPr>
              <a:t>off</a:t>
            </a:r>
            <a:r>
              <a:rPr sz="1000" spc="-40" dirty="0">
                <a:latin typeface="Times New Roman"/>
                <a:cs typeface="Times New Roman"/>
              </a:rPr>
              <a:t> </a:t>
            </a:r>
            <a:r>
              <a:rPr sz="1000" spc="5" dirty="0">
                <a:latin typeface="Times New Roman"/>
                <a:cs typeface="Times New Roman"/>
              </a:rPr>
              <a:t>school</a:t>
            </a:r>
            <a:r>
              <a:rPr sz="1000" spc="-15" dirty="0">
                <a:latin typeface="Times New Roman"/>
                <a:cs typeface="Times New Roman"/>
              </a:rPr>
              <a:t> </a:t>
            </a:r>
            <a:r>
              <a:rPr sz="1000" spc="5" dirty="0">
                <a:latin typeface="Times New Roman"/>
                <a:cs typeface="Times New Roman"/>
              </a:rPr>
              <a:t>property</a:t>
            </a:r>
            <a:r>
              <a:rPr sz="1000" spc="-70" dirty="0">
                <a:latin typeface="Times New Roman"/>
                <a:cs typeface="Times New Roman"/>
              </a:rPr>
              <a:t> </a:t>
            </a:r>
            <a:r>
              <a:rPr sz="1000" spc="10" dirty="0">
                <a:latin typeface="Times New Roman"/>
                <a:cs typeface="Times New Roman"/>
              </a:rPr>
              <a:t>and</a:t>
            </a:r>
            <a:r>
              <a:rPr sz="1000" spc="-60" dirty="0">
                <a:latin typeface="Times New Roman"/>
                <a:cs typeface="Times New Roman"/>
              </a:rPr>
              <a:t> </a:t>
            </a:r>
            <a:r>
              <a:rPr sz="1000" spc="5" dirty="0">
                <a:latin typeface="Times New Roman"/>
                <a:cs typeface="Times New Roman"/>
              </a:rPr>
              <a:t>not</a:t>
            </a:r>
            <a:r>
              <a:rPr sz="1000" spc="-35" dirty="0">
                <a:latin typeface="Times New Roman"/>
                <a:cs typeface="Times New Roman"/>
              </a:rPr>
              <a:t> </a:t>
            </a:r>
            <a:r>
              <a:rPr sz="1000" spc="0" dirty="0">
                <a:latin typeface="Times New Roman"/>
                <a:cs typeface="Times New Roman"/>
              </a:rPr>
              <a:t>at</a:t>
            </a:r>
            <a:r>
              <a:rPr sz="1000" spc="-60" dirty="0">
                <a:latin typeface="Times New Roman"/>
                <a:cs typeface="Times New Roman"/>
              </a:rPr>
              <a:t> </a:t>
            </a:r>
            <a:r>
              <a:rPr sz="1000" spc="5" dirty="0">
                <a:latin typeface="Times New Roman"/>
                <a:cs typeface="Times New Roman"/>
              </a:rPr>
              <a:t>a</a:t>
            </a:r>
            <a:r>
              <a:rPr sz="1000" spc="-35" dirty="0">
                <a:latin typeface="Times New Roman"/>
                <a:cs typeface="Times New Roman"/>
              </a:rPr>
              <a:t> </a:t>
            </a:r>
            <a:r>
              <a:rPr sz="1000" spc="10" dirty="0">
                <a:latin typeface="Times New Roman"/>
                <a:cs typeface="Times New Roman"/>
              </a:rPr>
              <a:t>school-sponsored</a:t>
            </a:r>
            <a:r>
              <a:rPr sz="1000" spc="-60" dirty="0">
                <a:latin typeface="Times New Roman"/>
                <a:cs typeface="Times New Roman"/>
              </a:rPr>
              <a:t> </a:t>
            </a:r>
            <a:r>
              <a:rPr sz="1000" spc="5" dirty="0">
                <a:latin typeface="Times New Roman"/>
                <a:cs typeface="Times New Roman"/>
              </a:rPr>
              <a:t>or</a:t>
            </a:r>
            <a:r>
              <a:rPr sz="1000" spc="-40" dirty="0">
                <a:latin typeface="Times New Roman"/>
                <a:cs typeface="Times New Roman"/>
              </a:rPr>
              <a:t> </a:t>
            </a:r>
            <a:r>
              <a:rPr sz="1000" spc="5" dirty="0">
                <a:latin typeface="Times New Roman"/>
                <a:cs typeface="Times New Roman"/>
              </a:rPr>
              <a:t>school-related</a:t>
            </a:r>
            <a:r>
              <a:rPr sz="1000" spc="-55" dirty="0">
                <a:latin typeface="Times New Roman"/>
                <a:cs typeface="Times New Roman"/>
              </a:rPr>
              <a:t> </a:t>
            </a:r>
            <a:r>
              <a:rPr sz="1000" spc="5" dirty="0">
                <a:latin typeface="Times New Roman"/>
                <a:cs typeface="Times New Roman"/>
              </a:rPr>
              <a:t>event</a:t>
            </a:r>
            <a:r>
              <a:rPr sz="1000" spc="-45" dirty="0">
                <a:latin typeface="Times New Roman"/>
                <a:cs typeface="Times New Roman"/>
              </a:rPr>
              <a:t> </a:t>
            </a:r>
            <a:r>
              <a:rPr sz="1000" spc="5" dirty="0">
                <a:latin typeface="Times New Roman"/>
                <a:cs typeface="Times New Roman"/>
              </a:rPr>
              <a:t>and:</a:t>
            </a:r>
            <a:endParaRPr sz="1000" dirty="0">
              <a:latin typeface="Times New Roman"/>
              <a:cs typeface="Times New Roman"/>
            </a:endParaRPr>
          </a:p>
          <a:p>
            <a:pPr marL="856615" indent="-228600">
              <a:lnSpc>
                <a:spcPts val="1175"/>
              </a:lnSpc>
              <a:buAutoNum type="arabicPeriod"/>
              <a:tabLst>
                <a:tab pos="856615" algn="l"/>
                <a:tab pos="857250" algn="l"/>
              </a:tabLst>
            </a:pPr>
            <a:r>
              <a:rPr sz="1000" spc="5" dirty="0">
                <a:latin typeface="Times New Roman"/>
                <a:cs typeface="Times New Roman"/>
              </a:rPr>
              <a:t>The</a:t>
            </a:r>
            <a:r>
              <a:rPr sz="1000" spc="-70" dirty="0">
                <a:latin typeface="Times New Roman"/>
                <a:cs typeface="Times New Roman"/>
              </a:rPr>
              <a:t> </a:t>
            </a:r>
            <a:r>
              <a:rPr sz="1000" spc="5" dirty="0">
                <a:latin typeface="Times New Roman"/>
                <a:cs typeface="Times New Roman"/>
              </a:rPr>
              <a:t>student</a:t>
            </a:r>
            <a:r>
              <a:rPr sz="1000" spc="-60" dirty="0">
                <a:latin typeface="Times New Roman"/>
                <a:cs typeface="Times New Roman"/>
              </a:rPr>
              <a:t> </a:t>
            </a:r>
            <a:r>
              <a:rPr sz="1000" spc="5" dirty="0">
                <a:latin typeface="Times New Roman"/>
                <a:cs typeface="Times New Roman"/>
              </a:rPr>
              <a:t>receives</a:t>
            </a:r>
            <a:r>
              <a:rPr sz="1000" spc="-65" dirty="0">
                <a:latin typeface="Times New Roman"/>
                <a:cs typeface="Times New Roman"/>
              </a:rPr>
              <a:t> </a:t>
            </a:r>
            <a:r>
              <a:rPr sz="1000" spc="5" dirty="0">
                <a:latin typeface="Times New Roman"/>
                <a:cs typeface="Times New Roman"/>
              </a:rPr>
              <a:t>deferred</a:t>
            </a:r>
            <a:r>
              <a:rPr sz="1000" spc="-55" dirty="0">
                <a:latin typeface="Times New Roman"/>
                <a:cs typeface="Times New Roman"/>
              </a:rPr>
              <a:t> </a:t>
            </a:r>
            <a:r>
              <a:rPr sz="1000" spc="5" dirty="0">
                <a:latin typeface="Times New Roman"/>
                <a:cs typeface="Times New Roman"/>
              </a:rPr>
              <a:t>prosecution</a:t>
            </a:r>
            <a:r>
              <a:rPr sz="1000" spc="-70" dirty="0">
                <a:latin typeface="Times New Roman"/>
                <a:cs typeface="Times New Roman"/>
              </a:rPr>
              <a:t> </a:t>
            </a:r>
            <a:r>
              <a:rPr sz="1000" spc="10" dirty="0">
                <a:latin typeface="Times New Roman"/>
                <a:cs typeface="Times New Roman"/>
              </a:rPr>
              <a:t>(See</a:t>
            </a:r>
            <a:r>
              <a:rPr sz="1000" spc="-60" dirty="0">
                <a:latin typeface="Times New Roman"/>
                <a:cs typeface="Times New Roman"/>
              </a:rPr>
              <a:t> </a:t>
            </a:r>
            <a:r>
              <a:rPr sz="1000" spc="5" dirty="0">
                <a:latin typeface="Times New Roman"/>
                <a:cs typeface="Times New Roman"/>
              </a:rPr>
              <a:t>Glossary),</a:t>
            </a:r>
            <a:endParaRPr sz="1000" dirty="0">
              <a:latin typeface="Times New Roman"/>
              <a:cs typeface="Times New Roman"/>
            </a:endParaRPr>
          </a:p>
          <a:p>
            <a:pPr marL="856615" indent="-228600">
              <a:lnSpc>
                <a:spcPts val="1170"/>
              </a:lnSpc>
              <a:buAutoNum type="arabicPeriod"/>
              <a:tabLst>
                <a:tab pos="856615" algn="l"/>
                <a:tab pos="857250" algn="l"/>
              </a:tabLst>
            </a:pPr>
            <a:r>
              <a:rPr sz="1000" spc="10" dirty="0">
                <a:latin typeface="Times New Roman"/>
                <a:cs typeface="Times New Roman"/>
              </a:rPr>
              <a:t>A</a:t>
            </a:r>
            <a:r>
              <a:rPr sz="1000" spc="-35" dirty="0">
                <a:latin typeface="Times New Roman"/>
                <a:cs typeface="Times New Roman"/>
              </a:rPr>
              <a:t> </a:t>
            </a:r>
            <a:r>
              <a:rPr sz="1000" spc="5" dirty="0">
                <a:latin typeface="Times New Roman"/>
                <a:cs typeface="Times New Roman"/>
              </a:rPr>
              <a:t>court</a:t>
            </a:r>
            <a:r>
              <a:rPr sz="1000" spc="-15" dirty="0">
                <a:latin typeface="Times New Roman"/>
                <a:cs typeface="Times New Roman"/>
              </a:rPr>
              <a:t> </a:t>
            </a:r>
            <a:r>
              <a:rPr sz="1000" spc="5" dirty="0">
                <a:latin typeface="Times New Roman"/>
                <a:cs typeface="Times New Roman"/>
              </a:rPr>
              <a:t>or</a:t>
            </a:r>
            <a:r>
              <a:rPr sz="1000" spc="-40" dirty="0">
                <a:latin typeface="Times New Roman"/>
                <a:cs typeface="Times New Roman"/>
              </a:rPr>
              <a:t> </a:t>
            </a:r>
            <a:r>
              <a:rPr sz="1000" spc="5" dirty="0">
                <a:latin typeface="Times New Roman"/>
                <a:cs typeface="Times New Roman"/>
              </a:rPr>
              <a:t>jury</a:t>
            </a:r>
            <a:r>
              <a:rPr sz="1000" spc="-45" dirty="0">
                <a:latin typeface="Times New Roman"/>
                <a:cs typeface="Times New Roman"/>
              </a:rPr>
              <a:t> </a:t>
            </a:r>
            <a:r>
              <a:rPr sz="1000" spc="5" dirty="0">
                <a:latin typeface="Times New Roman"/>
                <a:cs typeface="Times New Roman"/>
              </a:rPr>
              <a:t>finds</a:t>
            </a:r>
            <a:r>
              <a:rPr sz="1000" spc="-30" dirty="0">
                <a:latin typeface="Times New Roman"/>
                <a:cs typeface="Times New Roman"/>
              </a:rPr>
              <a:t> </a:t>
            </a:r>
            <a:r>
              <a:rPr sz="1000" spc="5" dirty="0">
                <a:latin typeface="Times New Roman"/>
                <a:cs typeface="Times New Roman"/>
              </a:rPr>
              <a:t>that</a:t>
            </a:r>
            <a:r>
              <a:rPr sz="1000" spc="-45" dirty="0">
                <a:latin typeface="Times New Roman"/>
                <a:cs typeface="Times New Roman"/>
              </a:rPr>
              <a:t> </a:t>
            </a:r>
            <a:r>
              <a:rPr sz="1000" spc="5" dirty="0">
                <a:latin typeface="Times New Roman"/>
                <a:cs typeface="Times New Roman"/>
              </a:rPr>
              <a:t>the</a:t>
            </a:r>
            <a:r>
              <a:rPr sz="1000" spc="-5" dirty="0">
                <a:latin typeface="Times New Roman"/>
                <a:cs typeface="Times New Roman"/>
              </a:rPr>
              <a:t> </a:t>
            </a:r>
            <a:r>
              <a:rPr sz="1000" spc="5" dirty="0">
                <a:latin typeface="Times New Roman"/>
                <a:cs typeface="Times New Roman"/>
              </a:rPr>
              <a:t>student</a:t>
            </a:r>
            <a:r>
              <a:rPr sz="1000" spc="-5" dirty="0">
                <a:latin typeface="Times New Roman"/>
                <a:cs typeface="Times New Roman"/>
              </a:rPr>
              <a:t> </a:t>
            </a:r>
            <a:r>
              <a:rPr sz="1000" spc="5" dirty="0">
                <a:latin typeface="Times New Roman"/>
                <a:cs typeface="Times New Roman"/>
              </a:rPr>
              <a:t>has</a:t>
            </a:r>
            <a:r>
              <a:rPr sz="1000" spc="-40" dirty="0">
                <a:latin typeface="Times New Roman"/>
                <a:cs typeface="Times New Roman"/>
              </a:rPr>
              <a:t> </a:t>
            </a:r>
            <a:r>
              <a:rPr sz="1000" spc="10" dirty="0">
                <a:latin typeface="Times New Roman"/>
                <a:cs typeface="Times New Roman"/>
              </a:rPr>
              <a:t>engaged</a:t>
            </a:r>
            <a:r>
              <a:rPr sz="1000" spc="-45" dirty="0">
                <a:latin typeface="Times New Roman"/>
                <a:cs typeface="Times New Roman"/>
              </a:rPr>
              <a:t> </a:t>
            </a:r>
            <a:r>
              <a:rPr sz="1000" spc="5" dirty="0">
                <a:latin typeface="Times New Roman"/>
                <a:cs typeface="Times New Roman"/>
              </a:rPr>
              <a:t>in</a:t>
            </a:r>
            <a:r>
              <a:rPr sz="1000" spc="-35" dirty="0">
                <a:latin typeface="Times New Roman"/>
                <a:cs typeface="Times New Roman"/>
              </a:rPr>
              <a:t> </a:t>
            </a:r>
            <a:r>
              <a:rPr sz="1000" spc="5" dirty="0">
                <a:latin typeface="Times New Roman"/>
                <a:cs typeface="Times New Roman"/>
              </a:rPr>
              <a:t>delinquent</a:t>
            </a:r>
            <a:r>
              <a:rPr sz="1000" spc="-25" dirty="0">
                <a:latin typeface="Times New Roman"/>
                <a:cs typeface="Times New Roman"/>
              </a:rPr>
              <a:t> </a:t>
            </a:r>
            <a:r>
              <a:rPr sz="1000" spc="5" dirty="0">
                <a:latin typeface="Times New Roman"/>
                <a:cs typeface="Times New Roman"/>
              </a:rPr>
              <a:t>conduct,</a:t>
            </a:r>
            <a:r>
              <a:rPr sz="1000" spc="-40" dirty="0">
                <a:latin typeface="Times New Roman"/>
                <a:cs typeface="Times New Roman"/>
              </a:rPr>
              <a:t> </a:t>
            </a:r>
            <a:r>
              <a:rPr sz="1000" spc="5" dirty="0">
                <a:latin typeface="Times New Roman"/>
                <a:cs typeface="Times New Roman"/>
              </a:rPr>
              <a:t>or</a:t>
            </a:r>
            <a:r>
              <a:rPr sz="1000" spc="-30" dirty="0">
                <a:latin typeface="Times New Roman"/>
                <a:cs typeface="Times New Roman"/>
              </a:rPr>
              <a:t> </a:t>
            </a:r>
            <a:r>
              <a:rPr sz="1000" spc="10" dirty="0">
                <a:latin typeface="Times New Roman"/>
                <a:cs typeface="Times New Roman"/>
              </a:rPr>
              <a:t>(See</a:t>
            </a:r>
            <a:r>
              <a:rPr sz="1000" spc="-25" dirty="0">
                <a:latin typeface="Times New Roman"/>
                <a:cs typeface="Times New Roman"/>
              </a:rPr>
              <a:t> </a:t>
            </a:r>
            <a:r>
              <a:rPr sz="1000" spc="5" dirty="0">
                <a:latin typeface="Times New Roman"/>
                <a:cs typeface="Times New Roman"/>
              </a:rPr>
              <a:t>Glossary),</a:t>
            </a:r>
            <a:r>
              <a:rPr sz="1000" spc="-30" dirty="0">
                <a:latin typeface="Times New Roman"/>
                <a:cs typeface="Times New Roman"/>
              </a:rPr>
              <a:t> </a:t>
            </a:r>
            <a:r>
              <a:rPr sz="1000" spc="5" dirty="0">
                <a:latin typeface="Times New Roman"/>
                <a:cs typeface="Times New Roman"/>
              </a:rPr>
              <a:t>or</a:t>
            </a:r>
            <a:endParaRPr sz="1000" dirty="0">
              <a:latin typeface="Times New Roman"/>
              <a:cs typeface="Times New Roman"/>
            </a:endParaRPr>
          </a:p>
          <a:p>
            <a:pPr marL="856615" indent="-228600">
              <a:lnSpc>
                <a:spcPts val="1195"/>
              </a:lnSpc>
              <a:buAutoNum type="arabicPeriod"/>
              <a:tabLst>
                <a:tab pos="856615" algn="l"/>
                <a:tab pos="857250" algn="l"/>
              </a:tabLst>
            </a:pPr>
            <a:r>
              <a:rPr sz="1000" spc="5" dirty="0">
                <a:latin typeface="Times New Roman"/>
                <a:cs typeface="Times New Roman"/>
              </a:rPr>
              <a:t>The</a:t>
            </a:r>
            <a:r>
              <a:rPr sz="1000" spc="-15" dirty="0">
                <a:latin typeface="Times New Roman"/>
                <a:cs typeface="Times New Roman"/>
              </a:rPr>
              <a:t> </a:t>
            </a:r>
            <a:r>
              <a:rPr sz="1000" spc="5" dirty="0">
                <a:latin typeface="Times New Roman"/>
                <a:cs typeface="Times New Roman"/>
              </a:rPr>
              <a:t>Superintendent</a:t>
            </a:r>
            <a:r>
              <a:rPr sz="1000" spc="-10" dirty="0">
                <a:latin typeface="Times New Roman"/>
                <a:cs typeface="Times New Roman"/>
              </a:rPr>
              <a:t> </a:t>
            </a:r>
            <a:r>
              <a:rPr sz="1000" spc="5" dirty="0">
                <a:latin typeface="Times New Roman"/>
                <a:cs typeface="Times New Roman"/>
              </a:rPr>
              <a:t>or</a:t>
            </a:r>
            <a:r>
              <a:rPr sz="1000" spc="-20" dirty="0">
                <a:latin typeface="Times New Roman"/>
                <a:cs typeface="Times New Roman"/>
              </a:rPr>
              <a:t> </a:t>
            </a:r>
            <a:r>
              <a:rPr sz="1000" spc="5" dirty="0">
                <a:latin typeface="Times New Roman"/>
                <a:cs typeface="Times New Roman"/>
              </a:rPr>
              <a:t>designee</a:t>
            </a:r>
            <a:r>
              <a:rPr sz="1000" spc="-25" dirty="0">
                <a:latin typeface="Times New Roman"/>
                <a:cs typeface="Times New Roman"/>
              </a:rPr>
              <a:t> </a:t>
            </a:r>
            <a:r>
              <a:rPr sz="1000" spc="5" dirty="0">
                <a:latin typeface="Times New Roman"/>
                <a:cs typeface="Times New Roman"/>
              </a:rPr>
              <a:t>has</a:t>
            </a:r>
            <a:r>
              <a:rPr sz="1000" spc="-20" dirty="0">
                <a:latin typeface="Times New Roman"/>
                <a:cs typeface="Times New Roman"/>
              </a:rPr>
              <a:t> </a:t>
            </a:r>
            <a:r>
              <a:rPr sz="1000" spc="5" dirty="0">
                <a:latin typeface="Times New Roman"/>
                <a:cs typeface="Times New Roman"/>
              </a:rPr>
              <a:t>a</a:t>
            </a:r>
            <a:r>
              <a:rPr sz="1000" spc="-25" dirty="0">
                <a:latin typeface="Times New Roman"/>
                <a:cs typeface="Times New Roman"/>
              </a:rPr>
              <a:t> </a:t>
            </a:r>
            <a:r>
              <a:rPr sz="1000" spc="5" dirty="0">
                <a:latin typeface="Times New Roman"/>
                <a:cs typeface="Times New Roman"/>
              </a:rPr>
              <a:t>reasonable</a:t>
            </a:r>
            <a:r>
              <a:rPr sz="1000" spc="-40" dirty="0">
                <a:latin typeface="Times New Roman"/>
                <a:cs typeface="Times New Roman"/>
              </a:rPr>
              <a:t> </a:t>
            </a:r>
            <a:r>
              <a:rPr sz="1000" spc="5" dirty="0">
                <a:latin typeface="Times New Roman"/>
                <a:cs typeface="Times New Roman"/>
              </a:rPr>
              <a:t>belief</a:t>
            </a:r>
            <a:r>
              <a:rPr sz="1000" spc="-20" dirty="0">
                <a:latin typeface="Times New Roman"/>
                <a:cs typeface="Times New Roman"/>
              </a:rPr>
              <a:t> </a:t>
            </a:r>
            <a:r>
              <a:rPr sz="1000" spc="10" dirty="0">
                <a:latin typeface="Times New Roman"/>
                <a:cs typeface="Times New Roman"/>
              </a:rPr>
              <a:t>(See</a:t>
            </a:r>
            <a:r>
              <a:rPr sz="1000" spc="-40" dirty="0">
                <a:latin typeface="Times New Roman"/>
                <a:cs typeface="Times New Roman"/>
              </a:rPr>
              <a:t> </a:t>
            </a:r>
            <a:r>
              <a:rPr sz="1000" spc="5" dirty="0">
                <a:latin typeface="Times New Roman"/>
                <a:cs typeface="Times New Roman"/>
              </a:rPr>
              <a:t>Glossary)</a:t>
            </a:r>
            <a:r>
              <a:rPr sz="1000" spc="-30" dirty="0">
                <a:latin typeface="Times New Roman"/>
                <a:cs typeface="Times New Roman"/>
              </a:rPr>
              <a:t> </a:t>
            </a:r>
            <a:r>
              <a:rPr sz="1000" spc="5" dirty="0">
                <a:latin typeface="Times New Roman"/>
                <a:cs typeface="Times New Roman"/>
              </a:rPr>
              <a:t>that</a:t>
            </a:r>
            <a:r>
              <a:rPr sz="1000" spc="-45" dirty="0">
                <a:latin typeface="Times New Roman"/>
                <a:cs typeface="Times New Roman"/>
              </a:rPr>
              <a:t> </a:t>
            </a:r>
            <a:r>
              <a:rPr sz="1000" spc="5" dirty="0">
                <a:latin typeface="Times New Roman"/>
                <a:cs typeface="Times New Roman"/>
              </a:rPr>
              <a:t>the</a:t>
            </a:r>
            <a:r>
              <a:rPr sz="1000" spc="-25" dirty="0">
                <a:latin typeface="Times New Roman"/>
                <a:cs typeface="Times New Roman"/>
              </a:rPr>
              <a:t> </a:t>
            </a:r>
            <a:r>
              <a:rPr sz="1000" spc="5" dirty="0">
                <a:latin typeface="Times New Roman"/>
                <a:cs typeface="Times New Roman"/>
              </a:rPr>
              <a:t>student</a:t>
            </a:r>
            <a:r>
              <a:rPr sz="1000" spc="-25" dirty="0">
                <a:latin typeface="Times New Roman"/>
                <a:cs typeface="Times New Roman"/>
              </a:rPr>
              <a:t> </a:t>
            </a:r>
            <a:r>
              <a:rPr sz="1000" spc="10" dirty="0">
                <a:latin typeface="Times New Roman"/>
                <a:cs typeface="Times New Roman"/>
              </a:rPr>
              <a:t>engaged</a:t>
            </a:r>
            <a:r>
              <a:rPr sz="1000" spc="-45" dirty="0">
                <a:latin typeface="Times New Roman"/>
                <a:cs typeface="Times New Roman"/>
              </a:rPr>
              <a:t> </a:t>
            </a:r>
            <a:r>
              <a:rPr sz="1000" spc="5" dirty="0">
                <a:latin typeface="Times New Roman"/>
                <a:cs typeface="Times New Roman"/>
              </a:rPr>
              <a:t>in</a:t>
            </a:r>
            <a:r>
              <a:rPr sz="1000" spc="-35" dirty="0">
                <a:latin typeface="Times New Roman"/>
                <a:cs typeface="Times New Roman"/>
              </a:rPr>
              <a:t> </a:t>
            </a:r>
            <a:r>
              <a:rPr sz="1000" spc="10" dirty="0">
                <a:latin typeface="Times New Roman"/>
                <a:cs typeface="Times New Roman"/>
              </a:rPr>
              <a:t>such</a:t>
            </a:r>
            <a:r>
              <a:rPr sz="1000" spc="25" dirty="0">
                <a:latin typeface="Times New Roman"/>
                <a:cs typeface="Times New Roman"/>
              </a:rPr>
              <a:t> </a:t>
            </a:r>
            <a:r>
              <a:rPr sz="1000" spc="10" dirty="0">
                <a:latin typeface="Times New Roman"/>
                <a:cs typeface="Times New Roman"/>
              </a:rPr>
              <a:t>conduct.</a:t>
            </a:r>
            <a:endParaRPr sz="1000" dirty="0">
              <a:latin typeface="Times New Roman"/>
              <a:cs typeface="Times New Roman"/>
            </a:endParaRPr>
          </a:p>
          <a:p>
            <a:pPr marL="30480" algn="just">
              <a:lnSpc>
                <a:spcPts val="1165"/>
              </a:lnSpc>
              <a:spcBef>
                <a:spcPts val="45"/>
              </a:spcBef>
            </a:pPr>
            <a:r>
              <a:rPr sz="1000" b="1" spc="-10" dirty="0">
                <a:latin typeface="Times New Roman"/>
                <a:cs typeface="Times New Roman"/>
              </a:rPr>
              <a:t>Sexual </a:t>
            </a:r>
            <a:r>
              <a:rPr sz="1000" b="1" spc="-5" dirty="0">
                <a:latin typeface="Times New Roman"/>
                <a:cs typeface="Times New Roman"/>
              </a:rPr>
              <a:t>Assault &amp; Campus</a:t>
            </a:r>
            <a:r>
              <a:rPr sz="1000" b="1" spc="30" dirty="0">
                <a:latin typeface="Times New Roman"/>
                <a:cs typeface="Times New Roman"/>
              </a:rPr>
              <a:t> </a:t>
            </a:r>
            <a:r>
              <a:rPr sz="1000" b="1" spc="-5" dirty="0">
                <a:latin typeface="Times New Roman"/>
                <a:cs typeface="Times New Roman"/>
              </a:rPr>
              <a:t>Assignments</a:t>
            </a:r>
            <a:endParaRPr sz="1000" dirty="0">
              <a:latin typeface="Times New Roman"/>
              <a:cs typeface="Times New Roman"/>
            </a:endParaRPr>
          </a:p>
          <a:p>
            <a:pPr marL="29209" indent="235585">
              <a:lnSpc>
                <a:spcPts val="1160"/>
              </a:lnSpc>
            </a:pPr>
            <a:r>
              <a:rPr sz="1000" spc="0" dirty="0">
                <a:latin typeface="Times New Roman"/>
                <a:cs typeface="Times New Roman"/>
              </a:rPr>
              <a:t>If </a:t>
            </a:r>
            <a:r>
              <a:rPr sz="1000" spc="5" dirty="0">
                <a:latin typeface="Times New Roman"/>
                <a:cs typeface="Times New Roman"/>
              </a:rPr>
              <a:t>a student has been convicted of continuous sexual abuse of a </a:t>
            </a:r>
            <a:r>
              <a:rPr sz="1000" spc="10" dirty="0">
                <a:latin typeface="Times New Roman"/>
                <a:cs typeface="Times New Roman"/>
              </a:rPr>
              <a:t>young </a:t>
            </a:r>
            <a:r>
              <a:rPr sz="1000" spc="5" dirty="0">
                <a:latin typeface="Times New Roman"/>
                <a:cs typeface="Times New Roman"/>
              </a:rPr>
              <a:t>child or children or convicted of or placed </a:t>
            </a:r>
            <a:r>
              <a:rPr sz="1000" spc="10" dirty="0">
                <a:latin typeface="Times New Roman"/>
                <a:cs typeface="Times New Roman"/>
              </a:rPr>
              <a:t>on</a:t>
            </a:r>
            <a:r>
              <a:rPr sz="1000" spc="204" dirty="0">
                <a:latin typeface="Times New Roman"/>
                <a:cs typeface="Times New Roman"/>
              </a:rPr>
              <a:t> </a:t>
            </a:r>
            <a:r>
              <a:rPr sz="1000" spc="5" dirty="0">
                <a:latin typeface="Times New Roman"/>
                <a:cs typeface="Times New Roman"/>
              </a:rPr>
              <a:t>deferred</a:t>
            </a:r>
            <a:endParaRPr sz="1000" dirty="0">
              <a:latin typeface="Times New Roman"/>
              <a:cs typeface="Times New Roman"/>
            </a:endParaRPr>
          </a:p>
          <a:p>
            <a:pPr marL="28575" marR="5715" algn="just">
              <a:lnSpc>
                <a:spcPct val="98700"/>
              </a:lnSpc>
              <a:spcBef>
                <a:spcPts val="10"/>
              </a:spcBef>
            </a:pPr>
            <a:r>
              <a:rPr sz="1000" spc="5" dirty="0">
                <a:latin typeface="Times New Roman"/>
                <a:cs typeface="Times New Roman"/>
              </a:rPr>
              <a:t>adjudication for sexual assault or </a:t>
            </a:r>
            <a:r>
              <a:rPr sz="1000" spc="10" dirty="0">
                <a:latin typeface="Times New Roman"/>
                <a:cs typeface="Times New Roman"/>
              </a:rPr>
              <a:t>aggravated </a:t>
            </a:r>
            <a:r>
              <a:rPr sz="1000" spc="5" dirty="0">
                <a:latin typeface="Times New Roman"/>
                <a:cs typeface="Times New Roman"/>
              </a:rPr>
              <a:t>sexual assault against another student </a:t>
            </a:r>
            <a:r>
              <a:rPr sz="1000" spc="10" dirty="0">
                <a:latin typeface="Times New Roman"/>
                <a:cs typeface="Times New Roman"/>
              </a:rPr>
              <a:t>on </a:t>
            </a:r>
            <a:r>
              <a:rPr sz="1000" spc="5" dirty="0">
                <a:latin typeface="Times New Roman"/>
                <a:cs typeface="Times New Roman"/>
              </a:rPr>
              <a:t>the same </a:t>
            </a:r>
            <a:r>
              <a:rPr sz="1000" spc="10" dirty="0">
                <a:latin typeface="Times New Roman"/>
                <a:cs typeface="Times New Roman"/>
              </a:rPr>
              <a:t>campus, and </a:t>
            </a:r>
            <a:r>
              <a:rPr sz="1000" spc="5" dirty="0">
                <a:latin typeface="Times New Roman"/>
                <a:cs typeface="Times New Roman"/>
              </a:rPr>
              <a:t>if the victim’s parent or  another </a:t>
            </a:r>
            <a:r>
              <a:rPr sz="1000" spc="10" dirty="0">
                <a:latin typeface="Times New Roman"/>
                <a:cs typeface="Times New Roman"/>
              </a:rPr>
              <a:t>person </a:t>
            </a:r>
            <a:r>
              <a:rPr sz="1000" spc="5" dirty="0">
                <a:latin typeface="Times New Roman"/>
                <a:cs typeface="Times New Roman"/>
              </a:rPr>
              <a:t>with the authority to act </a:t>
            </a:r>
            <a:r>
              <a:rPr sz="1000" spc="10" dirty="0">
                <a:latin typeface="Times New Roman"/>
                <a:cs typeface="Times New Roman"/>
              </a:rPr>
              <a:t>on </a:t>
            </a:r>
            <a:r>
              <a:rPr sz="1000" spc="5" dirty="0">
                <a:latin typeface="Times New Roman"/>
                <a:cs typeface="Times New Roman"/>
              </a:rPr>
              <a:t>behalf of the victim request that the </a:t>
            </a:r>
            <a:r>
              <a:rPr sz="1000" spc="10" dirty="0">
                <a:latin typeface="Times New Roman"/>
                <a:cs typeface="Times New Roman"/>
              </a:rPr>
              <a:t>Board </a:t>
            </a:r>
            <a:r>
              <a:rPr sz="1000" spc="5" dirty="0">
                <a:latin typeface="Times New Roman"/>
                <a:cs typeface="Times New Roman"/>
              </a:rPr>
              <a:t>transfer the offending student to another </a:t>
            </a:r>
            <a:r>
              <a:rPr sz="1000" spc="10" dirty="0">
                <a:latin typeface="Times New Roman"/>
                <a:cs typeface="Times New Roman"/>
              </a:rPr>
              <a:t>campus,  </a:t>
            </a:r>
            <a:r>
              <a:rPr sz="1000" spc="5" dirty="0">
                <a:latin typeface="Times New Roman"/>
                <a:cs typeface="Times New Roman"/>
              </a:rPr>
              <a:t>the offending student shall be transferred to another </a:t>
            </a:r>
            <a:r>
              <a:rPr sz="1000" spc="10" dirty="0">
                <a:latin typeface="Times New Roman"/>
                <a:cs typeface="Times New Roman"/>
              </a:rPr>
              <a:t>campus </a:t>
            </a:r>
            <a:r>
              <a:rPr sz="1000" spc="5" dirty="0">
                <a:latin typeface="Times New Roman"/>
                <a:cs typeface="Times New Roman"/>
              </a:rPr>
              <a:t>in the District. </a:t>
            </a:r>
            <a:r>
              <a:rPr sz="1000" spc="0" dirty="0">
                <a:latin typeface="Times New Roman"/>
                <a:cs typeface="Times New Roman"/>
              </a:rPr>
              <a:t>If </a:t>
            </a:r>
            <a:r>
              <a:rPr sz="1000" spc="5" dirty="0">
                <a:latin typeface="Times New Roman"/>
                <a:cs typeface="Times New Roman"/>
              </a:rPr>
              <a:t>there is </a:t>
            </a:r>
            <a:r>
              <a:rPr sz="1000" spc="10" dirty="0">
                <a:latin typeface="Times New Roman"/>
                <a:cs typeface="Times New Roman"/>
              </a:rPr>
              <a:t>no </a:t>
            </a:r>
            <a:r>
              <a:rPr sz="1000" spc="5" dirty="0">
                <a:latin typeface="Times New Roman"/>
                <a:cs typeface="Times New Roman"/>
              </a:rPr>
              <a:t>other </a:t>
            </a:r>
            <a:r>
              <a:rPr sz="1000" spc="10" dirty="0">
                <a:latin typeface="Times New Roman"/>
                <a:cs typeface="Times New Roman"/>
              </a:rPr>
              <a:t>campus </a:t>
            </a:r>
            <a:r>
              <a:rPr sz="1000" spc="5" dirty="0">
                <a:latin typeface="Times New Roman"/>
                <a:cs typeface="Times New Roman"/>
              </a:rPr>
              <a:t>in the District serving the grade  level</a:t>
            </a:r>
            <a:r>
              <a:rPr sz="1000" spc="-35" dirty="0">
                <a:latin typeface="Times New Roman"/>
                <a:cs typeface="Times New Roman"/>
              </a:rPr>
              <a:t> </a:t>
            </a:r>
            <a:r>
              <a:rPr sz="1000" spc="5" dirty="0">
                <a:latin typeface="Times New Roman"/>
                <a:cs typeface="Times New Roman"/>
              </a:rPr>
              <a:t>of</a:t>
            </a:r>
            <a:r>
              <a:rPr sz="1000" spc="-55" dirty="0">
                <a:latin typeface="Times New Roman"/>
                <a:cs typeface="Times New Roman"/>
              </a:rPr>
              <a:t> </a:t>
            </a:r>
            <a:r>
              <a:rPr sz="1000" spc="5" dirty="0">
                <a:latin typeface="Times New Roman"/>
                <a:cs typeface="Times New Roman"/>
              </a:rPr>
              <a:t>the</a:t>
            </a:r>
            <a:r>
              <a:rPr sz="1000" spc="-25" dirty="0">
                <a:latin typeface="Times New Roman"/>
                <a:cs typeface="Times New Roman"/>
              </a:rPr>
              <a:t> </a:t>
            </a:r>
            <a:r>
              <a:rPr sz="1000" spc="5" dirty="0">
                <a:latin typeface="Times New Roman"/>
                <a:cs typeface="Times New Roman"/>
              </a:rPr>
              <a:t>offending</a:t>
            </a:r>
            <a:r>
              <a:rPr sz="1000" spc="-45" dirty="0">
                <a:latin typeface="Times New Roman"/>
                <a:cs typeface="Times New Roman"/>
              </a:rPr>
              <a:t> </a:t>
            </a:r>
            <a:r>
              <a:rPr sz="1000" spc="10" dirty="0">
                <a:latin typeface="Times New Roman"/>
                <a:cs typeface="Times New Roman"/>
              </a:rPr>
              <a:t>student,</a:t>
            </a:r>
            <a:r>
              <a:rPr sz="1000" spc="-65" dirty="0">
                <a:latin typeface="Times New Roman"/>
                <a:cs typeface="Times New Roman"/>
              </a:rPr>
              <a:t> </a:t>
            </a:r>
            <a:r>
              <a:rPr sz="1000" spc="5" dirty="0">
                <a:latin typeface="Times New Roman"/>
                <a:cs typeface="Times New Roman"/>
              </a:rPr>
              <a:t>the</a:t>
            </a:r>
            <a:r>
              <a:rPr sz="1000" spc="-25" dirty="0">
                <a:latin typeface="Times New Roman"/>
                <a:cs typeface="Times New Roman"/>
              </a:rPr>
              <a:t> </a:t>
            </a:r>
            <a:r>
              <a:rPr sz="1000" spc="5" dirty="0">
                <a:latin typeface="Times New Roman"/>
                <a:cs typeface="Times New Roman"/>
              </a:rPr>
              <a:t>offending</a:t>
            </a:r>
            <a:r>
              <a:rPr sz="1000" spc="-60" dirty="0">
                <a:latin typeface="Times New Roman"/>
                <a:cs typeface="Times New Roman"/>
              </a:rPr>
              <a:t> </a:t>
            </a:r>
            <a:r>
              <a:rPr sz="1000" spc="5" dirty="0">
                <a:latin typeface="Times New Roman"/>
                <a:cs typeface="Times New Roman"/>
              </a:rPr>
              <a:t>student</a:t>
            </a:r>
            <a:r>
              <a:rPr sz="1000" spc="-35" dirty="0">
                <a:latin typeface="Times New Roman"/>
                <a:cs typeface="Times New Roman"/>
              </a:rPr>
              <a:t> </a:t>
            </a:r>
            <a:r>
              <a:rPr sz="1000" spc="5" dirty="0">
                <a:latin typeface="Times New Roman"/>
                <a:cs typeface="Times New Roman"/>
              </a:rPr>
              <a:t>shall</a:t>
            </a:r>
            <a:r>
              <a:rPr sz="1000" spc="-25" dirty="0">
                <a:latin typeface="Times New Roman"/>
                <a:cs typeface="Times New Roman"/>
              </a:rPr>
              <a:t> </a:t>
            </a:r>
            <a:r>
              <a:rPr sz="1000" spc="5" dirty="0">
                <a:latin typeface="Times New Roman"/>
                <a:cs typeface="Times New Roman"/>
              </a:rPr>
              <a:t>be</a:t>
            </a:r>
            <a:r>
              <a:rPr sz="1000" spc="-50" dirty="0">
                <a:latin typeface="Times New Roman"/>
                <a:cs typeface="Times New Roman"/>
              </a:rPr>
              <a:t> </a:t>
            </a:r>
            <a:r>
              <a:rPr sz="1000" spc="5" dirty="0">
                <a:latin typeface="Times New Roman"/>
                <a:cs typeface="Times New Roman"/>
              </a:rPr>
              <a:t>transferred</a:t>
            </a:r>
            <a:r>
              <a:rPr sz="1000" spc="-55" dirty="0">
                <a:latin typeface="Times New Roman"/>
                <a:cs typeface="Times New Roman"/>
              </a:rPr>
              <a:t> </a:t>
            </a:r>
            <a:r>
              <a:rPr sz="1000" spc="5" dirty="0">
                <a:latin typeface="Times New Roman"/>
                <a:cs typeface="Times New Roman"/>
              </a:rPr>
              <a:t>to</a:t>
            </a:r>
            <a:r>
              <a:rPr sz="1000" spc="-45" dirty="0">
                <a:latin typeface="Times New Roman"/>
                <a:cs typeface="Times New Roman"/>
              </a:rPr>
              <a:t> </a:t>
            </a:r>
            <a:r>
              <a:rPr sz="1000" spc="5" dirty="0">
                <a:latin typeface="Times New Roman"/>
                <a:cs typeface="Times New Roman"/>
              </a:rPr>
              <a:t>a</a:t>
            </a:r>
            <a:r>
              <a:rPr sz="1000" spc="-35" dirty="0">
                <a:latin typeface="Times New Roman"/>
                <a:cs typeface="Times New Roman"/>
              </a:rPr>
              <a:t> </a:t>
            </a:r>
            <a:r>
              <a:rPr sz="1000" spc="25" dirty="0">
                <a:latin typeface="Times New Roman"/>
                <a:cs typeface="Times New Roman"/>
              </a:rPr>
              <a:t>DAEP</a:t>
            </a:r>
            <a:r>
              <a:rPr sz="1000" spc="-30" dirty="0">
                <a:latin typeface="Times New Roman"/>
                <a:cs typeface="Times New Roman"/>
              </a:rPr>
              <a:t> </a:t>
            </a:r>
            <a:r>
              <a:rPr sz="1000" spc="15" dirty="0">
                <a:latin typeface="Times New Roman"/>
                <a:cs typeface="Times New Roman"/>
              </a:rPr>
              <a:t>(BAC).</a:t>
            </a:r>
            <a:endParaRPr sz="1000" dirty="0">
              <a:latin typeface="Times New Roman"/>
              <a:cs typeface="Times New Roman"/>
            </a:endParaRPr>
          </a:p>
          <a:p>
            <a:pPr>
              <a:lnSpc>
                <a:spcPct val="100000"/>
              </a:lnSpc>
            </a:pPr>
            <a:endParaRPr sz="1100" dirty="0">
              <a:latin typeface="Times New Roman"/>
              <a:cs typeface="Times New Roman"/>
            </a:endParaRPr>
          </a:p>
          <a:p>
            <a:pPr>
              <a:lnSpc>
                <a:spcPct val="100000"/>
              </a:lnSpc>
            </a:pPr>
            <a:endParaRPr sz="900" dirty="0">
              <a:latin typeface="Times New Roman"/>
              <a:cs typeface="Times New Roman"/>
            </a:endParaRPr>
          </a:p>
          <a:p>
            <a:pPr marL="2217420">
              <a:lnSpc>
                <a:spcPct val="100000"/>
              </a:lnSpc>
            </a:pPr>
            <a:r>
              <a:rPr sz="1100" b="1" u="heavy" spc="-5" dirty="0">
                <a:uFill>
                  <a:solidFill>
                    <a:srgbClr val="000000"/>
                  </a:solidFill>
                </a:uFill>
                <a:latin typeface="Times New Roman"/>
                <a:cs typeface="Times New Roman"/>
              </a:rPr>
              <a:t>REMOVAL PROCEDURES </a:t>
            </a:r>
            <a:r>
              <a:rPr sz="1100" b="1" u="heavy" dirty="0">
                <a:uFill>
                  <a:solidFill>
                    <a:srgbClr val="000000"/>
                  </a:solidFill>
                </a:uFill>
                <a:latin typeface="Times New Roman"/>
                <a:cs typeface="Times New Roman"/>
              </a:rPr>
              <a:t>TO </a:t>
            </a:r>
            <a:r>
              <a:rPr sz="1100" b="1" u="heavy" spc="-5" dirty="0">
                <a:uFill>
                  <a:solidFill>
                    <a:srgbClr val="000000"/>
                  </a:solidFill>
                </a:uFill>
                <a:latin typeface="Times New Roman"/>
                <a:cs typeface="Times New Roman"/>
              </a:rPr>
              <a:t>DAEP</a:t>
            </a:r>
            <a:r>
              <a:rPr sz="1100" b="1" u="heavy" dirty="0">
                <a:uFill>
                  <a:solidFill>
                    <a:srgbClr val="000000"/>
                  </a:solidFill>
                </a:uFill>
                <a:latin typeface="Times New Roman"/>
                <a:cs typeface="Times New Roman"/>
              </a:rPr>
              <a:t> </a:t>
            </a:r>
            <a:r>
              <a:rPr sz="1100" b="1" u="heavy" spc="-10" dirty="0">
                <a:uFill>
                  <a:solidFill>
                    <a:srgbClr val="000000"/>
                  </a:solidFill>
                </a:uFill>
                <a:latin typeface="Times New Roman"/>
                <a:cs typeface="Times New Roman"/>
              </a:rPr>
              <a:t>(BAC)</a:t>
            </a:r>
            <a:endParaRPr sz="1100" dirty="0">
              <a:latin typeface="Times New Roman"/>
              <a:cs typeface="Times New Roman"/>
            </a:endParaRPr>
          </a:p>
          <a:p>
            <a:pPr>
              <a:lnSpc>
                <a:spcPct val="100000"/>
              </a:lnSpc>
              <a:spcBef>
                <a:spcPts val="50"/>
              </a:spcBef>
            </a:pPr>
            <a:endParaRPr sz="900" dirty="0">
              <a:latin typeface="Times New Roman"/>
              <a:cs typeface="Times New Roman"/>
            </a:endParaRPr>
          </a:p>
          <a:p>
            <a:pPr marL="12700" algn="just">
              <a:lnSpc>
                <a:spcPts val="1170"/>
              </a:lnSpc>
            </a:pPr>
            <a:r>
              <a:rPr sz="1000" b="1" spc="-5" dirty="0">
                <a:latin typeface="Times New Roman"/>
                <a:cs typeface="Times New Roman"/>
              </a:rPr>
              <a:t>Process</a:t>
            </a:r>
            <a:endParaRPr sz="1000" dirty="0">
              <a:latin typeface="Times New Roman"/>
              <a:cs typeface="Times New Roman"/>
            </a:endParaRPr>
          </a:p>
          <a:p>
            <a:pPr marL="265430">
              <a:lnSpc>
                <a:spcPts val="1170"/>
              </a:lnSpc>
            </a:pPr>
            <a:r>
              <a:rPr sz="1000" spc="10" dirty="0">
                <a:latin typeface="Times New Roman"/>
                <a:cs typeface="Times New Roman"/>
              </a:rPr>
              <a:t>Removals </a:t>
            </a:r>
            <a:r>
              <a:rPr sz="1000" spc="5" dirty="0">
                <a:latin typeface="Times New Roman"/>
                <a:cs typeface="Times New Roman"/>
              </a:rPr>
              <a:t>to </a:t>
            </a:r>
            <a:r>
              <a:rPr sz="1000" spc="15" dirty="0">
                <a:latin typeface="Times New Roman"/>
                <a:cs typeface="Times New Roman"/>
              </a:rPr>
              <a:t>DAEP (BAC) </a:t>
            </a:r>
            <a:r>
              <a:rPr sz="1000" spc="5" dirty="0">
                <a:latin typeface="Times New Roman"/>
                <a:cs typeface="Times New Roman"/>
              </a:rPr>
              <a:t>shall be </a:t>
            </a:r>
            <a:r>
              <a:rPr sz="1000" spc="10" dirty="0">
                <a:latin typeface="Times New Roman"/>
                <a:cs typeface="Times New Roman"/>
              </a:rPr>
              <a:t>made </a:t>
            </a:r>
            <a:r>
              <a:rPr sz="1000" spc="5" dirty="0">
                <a:latin typeface="Times New Roman"/>
                <a:cs typeface="Times New Roman"/>
              </a:rPr>
              <a:t>by the </a:t>
            </a:r>
            <a:r>
              <a:rPr sz="1000" spc="10" dirty="0">
                <a:latin typeface="Times New Roman"/>
                <a:cs typeface="Times New Roman"/>
              </a:rPr>
              <a:t>campus </a:t>
            </a:r>
            <a:r>
              <a:rPr sz="1000" spc="5" dirty="0">
                <a:latin typeface="Times New Roman"/>
                <a:cs typeface="Times New Roman"/>
              </a:rPr>
              <a:t>behavior coordinator or appropriate</a:t>
            </a:r>
            <a:r>
              <a:rPr sz="1000" spc="250" dirty="0">
                <a:latin typeface="Times New Roman"/>
                <a:cs typeface="Times New Roman"/>
              </a:rPr>
              <a:t> </a:t>
            </a:r>
            <a:r>
              <a:rPr sz="1000" spc="5" dirty="0">
                <a:latin typeface="Times New Roman"/>
                <a:cs typeface="Times New Roman"/>
              </a:rPr>
              <a:t>administrator.</a:t>
            </a:r>
            <a:endParaRPr sz="1000" dirty="0">
              <a:latin typeface="Times New Roman"/>
              <a:cs typeface="Times New Roman"/>
            </a:endParaRPr>
          </a:p>
          <a:p>
            <a:pPr marL="30480" algn="just">
              <a:lnSpc>
                <a:spcPts val="1165"/>
              </a:lnSpc>
              <a:spcBef>
                <a:spcPts val="35"/>
              </a:spcBef>
            </a:pPr>
            <a:r>
              <a:rPr sz="1000" b="1" spc="-5" dirty="0">
                <a:latin typeface="Times New Roman"/>
                <a:cs typeface="Times New Roman"/>
              </a:rPr>
              <a:t>Conference and Campus</a:t>
            </a:r>
            <a:r>
              <a:rPr sz="1000" b="1" dirty="0">
                <a:latin typeface="Times New Roman"/>
                <a:cs typeface="Times New Roman"/>
              </a:rPr>
              <a:t> </a:t>
            </a:r>
            <a:r>
              <a:rPr sz="1000" b="1" spc="-5" dirty="0">
                <a:latin typeface="Times New Roman"/>
                <a:cs typeface="Times New Roman"/>
              </a:rPr>
              <a:t>Hearing</a:t>
            </a:r>
            <a:r>
              <a:rPr lang="en-US" sz="1000" b="1" spc="-5" dirty="0">
                <a:latin typeface="Times New Roman"/>
                <a:cs typeface="Times New Roman"/>
              </a:rPr>
              <a:t> (Virtually when Applicable)</a:t>
            </a:r>
            <a:endParaRPr sz="1000" dirty="0">
              <a:latin typeface="Times New Roman"/>
              <a:cs typeface="Times New Roman"/>
            </a:endParaRPr>
          </a:p>
          <a:p>
            <a:pPr marL="29209" marR="99695" indent="233045">
              <a:lnSpc>
                <a:spcPts val="1180"/>
              </a:lnSpc>
              <a:spcBef>
                <a:spcPts val="20"/>
              </a:spcBef>
            </a:pPr>
            <a:r>
              <a:rPr sz="1000" spc="15" dirty="0">
                <a:latin typeface="Times New Roman"/>
                <a:cs typeface="Times New Roman"/>
              </a:rPr>
              <a:t>When </a:t>
            </a:r>
            <a:r>
              <a:rPr sz="1000" spc="5" dirty="0">
                <a:latin typeface="Times New Roman"/>
                <a:cs typeface="Times New Roman"/>
              </a:rPr>
              <a:t>a student is to be </a:t>
            </a:r>
            <a:r>
              <a:rPr sz="1000" spc="10" dirty="0">
                <a:latin typeface="Times New Roman"/>
                <a:cs typeface="Times New Roman"/>
              </a:rPr>
              <a:t>removed from </a:t>
            </a:r>
            <a:r>
              <a:rPr sz="1000" spc="5" dirty="0">
                <a:latin typeface="Times New Roman"/>
                <a:cs typeface="Times New Roman"/>
              </a:rPr>
              <a:t>class for a </a:t>
            </a:r>
            <a:r>
              <a:rPr sz="1000" spc="25" dirty="0">
                <a:latin typeface="Times New Roman"/>
                <a:cs typeface="Times New Roman"/>
              </a:rPr>
              <a:t>DAEP </a:t>
            </a:r>
            <a:r>
              <a:rPr sz="1000" spc="15" dirty="0">
                <a:latin typeface="Times New Roman"/>
                <a:cs typeface="Times New Roman"/>
              </a:rPr>
              <a:t>(BAC) </a:t>
            </a:r>
            <a:r>
              <a:rPr sz="1000" spc="5" dirty="0">
                <a:latin typeface="Times New Roman"/>
                <a:cs typeface="Times New Roman"/>
              </a:rPr>
              <a:t>offense, the </a:t>
            </a:r>
            <a:r>
              <a:rPr sz="1000" spc="10" dirty="0">
                <a:latin typeface="Times New Roman"/>
                <a:cs typeface="Times New Roman"/>
              </a:rPr>
              <a:t>campus </a:t>
            </a:r>
            <a:r>
              <a:rPr sz="1000" spc="5" dirty="0">
                <a:latin typeface="Times New Roman"/>
                <a:cs typeface="Times New Roman"/>
              </a:rPr>
              <a:t>behavior coordinator or appropriate </a:t>
            </a:r>
            <a:r>
              <a:rPr sz="1000" spc="10" dirty="0">
                <a:latin typeface="Times New Roman"/>
                <a:cs typeface="Times New Roman"/>
              </a:rPr>
              <a:t>campus  </a:t>
            </a:r>
            <a:r>
              <a:rPr sz="1000" spc="5" dirty="0">
                <a:latin typeface="Times New Roman"/>
                <a:cs typeface="Times New Roman"/>
              </a:rPr>
              <a:t>administrator shall </a:t>
            </a:r>
            <a:r>
              <a:rPr sz="1000" spc="10" dirty="0">
                <a:latin typeface="Times New Roman"/>
                <a:cs typeface="Times New Roman"/>
              </a:rPr>
              <a:t>schedule </a:t>
            </a:r>
            <a:r>
              <a:rPr sz="1000" spc="5" dirty="0">
                <a:latin typeface="Times New Roman"/>
                <a:cs typeface="Times New Roman"/>
              </a:rPr>
              <a:t>a </a:t>
            </a:r>
            <a:r>
              <a:rPr sz="1000" spc="10" dirty="0">
                <a:latin typeface="Times New Roman"/>
                <a:cs typeface="Times New Roman"/>
              </a:rPr>
              <a:t>campus </a:t>
            </a:r>
            <a:r>
              <a:rPr sz="1000" spc="5" dirty="0">
                <a:latin typeface="Times New Roman"/>
                <a:cs typeface="Times New Roman"/>
              </a:rPr>
              <a:t>hearing within seven school days </a:t>
            </a:r>
            <a:r>
              <a:rPr sz="1000" spc="10" dirty="0">
                <a:latin typeface="Times New Roman"/>
                <a:cs typeface="Times New Roman"/>
              </a:rPr>
              <a:t>from </a:t>
            </a:r>
            <a:r>
              <a:rPr sz="1000" spc="5" dirty="0">
                <a:latin typeface="Times New Roman"/>
                <a:cs typeface="Times New Roman"/>
              </a:rPr>
              <a:t>the date of the infraction with the student’s parents,</a:t>
            </a:r>
            <a:r>
              <a:rPr sz="1000" spc="55" dirty="0">
                <a:latin typeface="Times New Roman"/>
                <a:cs typeface="Times New Roman"/>
              </a:rPr>
              <a:t> </a:t>
            </a:r>
            <a:r>
              <a:rPr sz="1000" spc="5" dirty="0">
                <a:latin typeface="Times New Roman"/>
                <a:cs typeface="Times New Roman"/>
              </a:rPr>
              <a:t>the</a:t>
            </a:r>
            <a:endParaRPr sz="1000" dirty="0">
              <a:latin typeface="Times New Roman"/>
              <a:cs typeface="Times New Roman"/>
            </a:endParaRPr>
          </a:p>
          <a:p>
            <a:pPr marL="28575">
              <a:lnSpc>
                <a:spcPts val="1135"/>
              </a:lnSpc>
            </a:pPr>
            <a:r>
              <a:rPr sz="1000" spc="5" dirty="0">
                <a:latin typeface="Times New Roman"/>
                <a:cs typeface="Times New Roman"/>
              </a:rPr>
              <a:t>student,</a:t>
            </a:r>
            <a:r>
              <a:rPr sz="1000" spc="-25" dirty="0">
                <a:latin typeface="Times New Roman"/>
                <a:cs typeface="Times New Roman"/>
              </a:rPr>
              <a:t> </a:t>
            </a:r>
            <a:r>
              <a:rPr sz="1000" spc="10" dirty="0">
                <a:latin typeface="Times New Roman"/>
                <a:cs typeface="Times New Roman"/>
              </a:rPr>
              <a:t>and</a:t>
            </a:r>
            <a:r>
              <a:rPr sz="1000" spc="-30" dirty="0">
                <a:latin typeface="Times New Roman"/>
                <a:cs typeface="Times New Roman"/>
              </a:rPr>
              <a:t> </a:t>
            </a:r>
            <a:r>
              <a:rPr sz="1000" spc="5" dirty="0">
                <a:latin typeface="Times New Roman"/>
                <a:cs typeface="Times New Roman"/>
              </a:rPr>
              <a:t>the</a:t>
            </a:r>
            <a:r>
              <a:rPr sz="1000" spc="-20" dirty="0">
                <a:latin typeface="Times New Roman"/>
                <a:cs typeface="Times New Roman"/>
              </a:rPr>
              <a:t> </a:t>
            </a:r>
            <a:r>
              <a:rPr sz="1000" spc="5" dirty="0">
                <a:latin typeface="Times New Roman"/>
                <a:cs typeface="Times New Roman"/>
              </a:rPr>
              <a:t>teacher</a:t>
            </a:r>
            <a:r>
              <a:rPr sz="1000" spc="-35" dirty="0">
                <a:latin typeface="Times New Roman"/>
                <a:cs typeface="Times New Roman"/>
              </a:rPr>
              <a:t> </a:t>
            </a:r>
            <a:r>
              <a:rPr sz="1000" spc="5" dirty="0">
                <a:latin typeface="Times New Roman"/>
                <a:cs typeface="Times New Roman"/>
              </a:rPr>
              <a:t>in</a:t>
            </a:r>
            <a:r>
              <a:rPr sz="1000" spc="-40" dirty="0">
                <a:latin typeface="Times New Roman"/>
                <a:cs typeface="Times New Roman"/>
              </a:rPr>
              <a:t> </a:t>
            </a:r>
            <a:r>
              <a:rPr sz="1000" spc="5" dirty="0">
                <a:latin typeface="Times New Roman"/>
                <a:cs typeface="Times New Roman"/>
              </a:rPr>
              <a:t>the</a:t>
            </a:r>
            <a:r>
              <a:rPr sz="1000" spc="190" dirty="0">
                <a:latin typeface="Times New Roman"/>
                <a:cs typeface="Times New Roman"/>
              </a:rPr>
              <a:t> </a:t>
            </a:r>
            <a:r>
              <a:rPr sz="1000" spc="5" dirty="0">
                <a:latin typeface="Times New Roman"/>
                <a:cs typeface="Times New Roman"/>
              </a:rPr>
              <a:t>case</a:t>
            </a:r>
            <a:r>
              <a:rPr sz="1000" spc="-30" dirty="0">
                <a:latin typeface="Times New Roman"/>
                <a:cs typeface="Times New Roman"/>
              </a:rPr>
              <a:t> </a:t>
            </a:r>
            <a:r>
              <a:rPr sz="1000" spc="5" dirty="0">
                <a:latin typeface="Times New Roman"/>
                <a:cs typeface="Times New Roman"/>
              </a:rPr>
              <a:t>of</a:t>
            </a:r>
            <a:r>
              <a:rPr sz="1000" spc="-25" dirty="0">
                <a:latin typeface="Times New Roman"/>
                <a:cs typeface="Times New Roman"/>
              </a:rPr>
              <a:t> </a:t>
            </a:r>
            <a:r>
              <a:rPr sz="1000" spc="5" dirty="0">
                <a:latin typeface="Times New Roman"/>
                <a:cs typeface="Times New Roman"/>
              </a:rPr>
              <a:t>a</a:t>
            </a:r>
            <a:r>
              <a:rPr sz="1000" spc="-30" dirty="0">
                <a:latin typeface="Times New Roman"/>
                <a:cs typeface="Times New Roman"/>
              </a:rPr>
              <a:t> </a:t>
            </a:r>
            <a:r>
              <a:rPr sz="1000" spc="5" dirty="0">
                <a:latin typeface="Times New Roman"/>
                <a:cs typeface="Times New Roman"/>
              </a:rPr>
              <a:t>teacher</a:t>
            </a:r>
            <a:r>
              <a:rPr sz="1000" spc="-35" dirty="0">
                <a:latin typeface="Times New Roman"/>
                <a:cs typeface="Times New Roman"/>
              </a:rPr>
              <a:t> </a:t>
            </a:r>
            <a:r>
              <a:rPr sz="1000" spc="10" dirty="0">
                <a:latin typeface="Times New Roman"/>
                <a:cs typeface="Times New Roman"/>
              </a:rPr>
              <a:t>removal,</a:t>
            </a:r>
            <a:r>
              <a:rPr sz="1000" spc="-50" dirty="0">
                <a:latin typeface="Times New Roman"/>
                <a:cs typeface="Times New Roman"/>
              </a:rPr>
              <a:t> </a:t>
            </a:r>
            <a:r>
              <a:rPr sz="1000" spc="5" dirty="0">
                <a:latin typeface="Times New Roman"/>
                <a:cs typeface="Times New Roman"/>
              </a:rPr>
              <a:t>to</a:t>
            </a:r>
            <a:r>
              <a:rPr sz="1000" spc="-40" dirty="0">
                <a:latin typeface="Times New Roman"/>
                <a:cs typeface="Times New Roman"/>
              </a:rPr>
              <a:t> </a:t>
            </a:r>
            <a:r>
              <a:rPr sz="1000" spc="5" dirty="0">
                <a:latin typeface="Times New Roman"/>
                <a:cs typeface="Times New Roman"/>
              </a:rPr>
              <a:t>provide</a:t>
            </a:r>
            <a:r>
              <a:rPr sz="1000" spc="-20" dirty="0">
                <a:latin typeface="Times New Roman"/>
                <a:cs typeface="Times New Roman"/>
              </a:rPr>
              <a:t> </a:t>
            </a:r>
            <a:r>
              <a:rPr sz="1000" spc="5" dirty="0">
                <a:latin typeface="Times New Roman"/>
                <a:cs typeface="Times New Roman"/>
              </a:rPr>
              <a:t>Notice</a:t>
            </a:r>
            <a:r>
              <a:rPr sz="1000" spc="-45" dirty="0">
                <a:latin typeface="Times New Roman"/>
                <a:cs typeface="Times New Roman"/>
              </a:rPr>
              <a:t> </a:t>
            </a:r>
            <a:r>
              <a:rPr sz="1000" spc="5" dirty="0">
                <a:latin typeface="Times New Roman"/>
                <a:cs typeface="Times New Roman"/>
              </a:rPr>
              <a:t>of</a:t>
            </a:r>
            <a:r>
              <a:rPr sz="1000" spc="-25" dirty="0">
                <a:latin typeface="Times New Roman"/>
                <a:cs typeface="Times New Roman"/>
              </a:rPr>
              <a:t> </a:t>
            </a:r>
            <a:r>
              <a:rPr sz="1000" spc="5" dirty="0">
                <a:latin typeface="Times New Roman"/>
                <a:cs typeface="Times New Roman"/>
              </a:rPr>
              <a:t>Hearing</a:t>
            </a:r>
            <a:r>
              <a:rPr sz="1000" spc="-40" dirty="0">
                <a:latin typeface="Times New Roman"/>
                <a:cs typeface="Times New Roman"/>
              </a:rPr>
              <a:t> </a:t>
            </a:r>
            <a:r>
              <a:rPr sz="1000" spc="10" dirty="0">
                <a:latin typeface="Times New Roman"/>
                <a:cs typeface="Times New Roman"/>
              </a:rPr>
              <a:t>and</a:t>
            </a:r>
            <a:r>
              <a:rPr sz="1000" spc="-40" dirty="0">
                <a:latin typeface="Times New Roman"/>
                <a:cs typeface="Times New Roman"/>
              </a:rPr>
              <a:t> </a:t>
            </a:r>
            <a:r>
              <a:rPr sz="1000" spc="5" dirty="0">
                <a:latin typeface="Times New Roman"/>
                <a:cs typeface="Times New Roman"/>
              </a:rPr>
              <a:t>Notice</a:t>
            </a:r>
            <a:r>
              <a:rPr sz="1000" spc="-30" dirty="0">
                <a:latin typeface="Times New Roman"/>
                <a:cs typeface="Times New Roman"/>
              </a:rPr>
              <a:t> </a:t>
            </a:r>
            <a:r>
              <a:rPr sz="1000" spc="5" dirty="0">
                <a:latin typeface="Times New Roman"/>
                <a:cs typeface="Times New Roman"/>
              </a:rPr>
              <a:t>of</a:t>
            </a:r>
            <a:r>
              <a:rPr sz="1000" spc="-35" dirty="0">
                <a:latin typeface="Times New Roman"/>
                <a:cs typeface="Times New Roman"/>
              </a:rPr>
              <a:t> </a:t>
            </a:r>
            <a:r>
              <a:rPr sz="1000" spc="5" dirty="0">
                <a:latin typeface="Times New Roman"/>
                <a:cs typeface="Times New Roman"/>
              </a:rPr>
              <a:t>Representation.</a:t>
            </a:r>
            <a:endParaRPr sz="1000" dirty="0">
              <a:latin typeface="Times New Roman"/>
              <a:cs typeface="Times New Roman"/>
            </a:endParaRPr>
          </a:p>
          <a:p>
            <a:pPr marL="30480" marR="6350" indent="198120" algn="just">
              <a:lnSpc>
                <a:spcPts val="1190"/>
              </a:lnSpc>
              <a:spcBef>
                <a:spcPts val="35"/>
              </a:spcBef>
            </a:pPr>
            <a:r>
              <a:rPr sz="1000" spc="5" dirty="0">
                <a:latin typeface="Times New Roman"/>
                <a:cs typeface="Times New Roman"/>
              </a:rPr>
              <a:t>At the </a:t>
            </a:r>
            <a:r>
              <a:rPr sz="1000" spc="25" dirty="0">
                <a:latin typeface="Times New Roman"/>
                <a:cs typeface="Times New Roman"/>
              </a:rPr>
              <a:t>campus </a:t>
            </a:r>
            <a:r>
              <a:rPr sz="1000" spc="5" dirty="0">
                <a:latin typeface="Times New Roman"/>
                <a:cs typeface="Times New Roman"/>
              </a:rPr>
              <a:t>hearing, the </a:t>
            </a:r>
            <a:r>
              <a:rPr sz="1000" spc="10" dirty="0">
                <a:latin typeface="Times New Roman"/>
                <a:cs typeface="Times New Roman"/>
              </a:rPr>
              <a:t>campus behavior </a:t>
            </a:r>
            <a:r>
              <a:rPr sz="1000" spc="5" dirty="0">
                <a:latin typeface="Times New Roman"/>
                <a:cs typeface="Times New Roman"/>
              </a:rPr>
              <a:t>coordinator or appropriate administrator shall </a:t>
            </a:r>
            <a:r>
              <a:rPr sz="1000" spc="10" dirty="0">
                <a:latin typeface="Times New Roman"/>
                <a:cs typeface="Times New Roman"/>
              </a:rPr>
              <a:t>inform </a:t>
            </a:r>
            <a:r>
              <a:rPr sz="1000" spc="5" dirty="0">
                <a:latin typeface="Times New Roman"/>
                <a:cs typeface="Times New Roman"/>
              </a:rPr>
              <a:t>the student, orally </a:t>
            </a:r>
            <a:r>
              <a:rPr sz="1000" spc="10" dirty="0">
                <a:latin typeface="Times New Roman"/>
                <a:cs typeface="Times New Roman"/>
              </a:rPr>
              <a:t>and </a:t>
            </a:r>
            <a:r>
              <a:rPr sz="1000" spc="5" dirty="0">
                <a:latin typeface="Times New Roman"/>
                <a:cs typeface="Times New Roman"/>
              </a:rPr>
              <a:t>in  writing, of the reasons for the </a:t>
            </a:r>
            <a:r>
              <a:rPr sz="1000" spc="10" dirty="0">
                <a:latin typeface="Times New Roman"/>
                <a:cs typeface="Times New Roman"/>
              </a:rPr>
              <a:t>removal and </a:t>
            </a:r>
            <a:r>
              <a:rPr sz="1000" spc="5" dirty="0">
                <a:latin typeface="Times New Roman"/>
                <a:cs typeface="Times New Roman"/>
              </a:rPr>
              <a:t>shall give the student an explanation for the </a:t>
            </a:r>
            <a:r>
              <a:rPr sz="1000" spc="10" dirty="0">
                <a:latin typeface="Times New Roman"/>
                <a:cs typeface="Times New Roman"/>
              </a:rPr>
              <a:t>removal and </a:t>
            </a:r>
            <a:r>
              <a:rPr sz="1000" spc="5" dirty="0">
                <a:latin typeface="Times New Roman"/>
                <a:cs typeface="Times New Roman"/>
              </a:rPr>
              <a:t>an opportunity to </a:t>
            </a:r>
            <a:r>
              <a:rPr sz="1000" spc="10" dirty="0">
                <a:latin typeface="Times New Roman"/>
                <a:cs typeface="Times New Roman"/>
              </a:rPr>
              <a:t>respond </a:t>
            </a:r>
            <a:r>
              <a:rPr sz="1000" spc="5" dirty="0">
                <a:latin typeface="Times New Roman"/>
                <a:cs typeface="Times New Roman"/>
              </a:rPr>
              <a:t>to the  reasons for the</a:t>
            </a:r>
            <a:r>
              <a:rPr sz="1000" spc="-155" dirty="0">
                <a:latin typeface="Times New Roman"/>
                <a:cs typeface="Times New Roman"/>
              </a:rPr>
              <a:t> </a:t>
            </a:r>
            <a:r>
              <a:rPr sz="1000" spc="10" dirty="0">
                <a:latin typeface="Times New Roman"/>
                <a:cs typeface="Times New Roman"/>
              </a:rPr>
              <a:t>removal.</a:t>
            </a:r>
            <a:endParaRPr sz="1000" dirty="0">
              <a:latin typeface="Times New Roman"/>
              <a:cs typeface="Times New Roman"/>
            </a:endParaRPr>
          </a:p>
          <a:p>
            <a:pPr marL="30480" marR="98425" indent="233045">
              <a:lnSpc>
                <a:spcPts val="1180"/>
              </a:lnSpc>
              <a:spcBef>
                <a:spcPts val="15"/>
              </a:spcBef>
            </a:pPr>
            <a:r>
              <a:rPr sz="1000" spc="10" dirty="0">
                <a:latin typeface="Times New Roman"/>
                <a:cs typeface="Times New Roman"/>
              </a:rPr>
              <a:t>Following </a:t>
            </a:r>
            <a:r>
              <a:rPr sz="1000" spc="5" dirty="0">
                <a:latin typeface="Times New Roman"/>
                <a:cs typeface="Times New Roman"/>
              </a:rPr>
              <a:t>valid attempts to require their attendance, the district </a:t>
            </a:r>
            <a:r>
              <a:rPr sz="1000" spc="15" dirty="0">
                <a:latin typeface="Times New Roman"/>
                <a:cs typeface="Times New Roman"/>
              </a:rPr>
              <a:t>may </a:t>
            </a:r>
            <a:r>
              <a:rPr sz="1000" spc="10" dirty="0">
                <a:latin typeface="Times New Roman"/>
                <a:cs typeface="Times New Roman"/>
              </a:rPr>
              <a:t>hold </a:t>
            </a:r>
            <a:r>
              <a:rPr sz="1000" spc="5" dirty="0">
                <a:latin typeface="Times New Roman"/>
                <a:cs typeface="Times New Roman"/>
              </a:rPr>
              <a:t>the conference </a:t>
            </a:r>
            <a:r>
              <a:rPr sz="1000" spc="10" dirty="0">
                <a:latin typeface="Times New Roman"/>
                <a:cs typeface="Times New Roman"/>
              </a:rPr>
              <a:t>and make </a:t>
            </a:r>
            <a:r>
              <a:rPr sz="1000" spc="5" dirty="0">
                <a:latin typeface="Times New Roman"/>
                <a:cs typeface="Times New Roman"/>
              </a:rPr>
              <a:t>a </a:t>
            </a:r>
            <a:r>
              <a:rPr sz="1000" spc="10" dirty="0">
                <a:latin typeface="Times New Roman"/>
                <a:cs typeface="Times New Roman"/>
              </a:rPr>
              <a:t>placement decision  </a:t>
            </a:r>
            <a:r>
              <a:rPr sz="1000" spc="5" dirty="0">
                <a:latin typeface="Times New Roman"/>
                <a:cs typeface="Times New Roman"/>
              </a:rPr>
              <a:t>regardless of </a:t>
            </a:r>
            <a:r>
              <a:rPr sz="1000" spc="10" dirty="0">
                <a:latin typeface="Times New Roman"/>
                <a:cs typeface="Times New Roman"/>
              </a:rPr>
              <a:t>whether </a:t>
            </a:r>
            <a:r>
              <a:rPr sz="1000" spc="5" dirty="0">
                <a:latin typeface="Times New Roman"/>
                <a:cs typeface="Times New Roman"/>
              </a:rPr>
              <a:t>the student or student’s parents attend the</a:t>
            </a:r>
            <a:r>
              <a:rPr sz="1000" spc="135" dirty="0">
                <a:latin typeface="Times New Roman"/>
                <a:cs typeface="Times New Roman"/>
              </a:rPr>
              <a:t> </a:t>
            </a:r>
            <a:r>
              <a:rPr sz="1000" spc="5" dirty="0">
                <a:latin typeface="Times New Roman"/>
                <a:cs typeface="Times New Roman"/>
              </a:rPr>
              <a:t>conference.</a:t>
            </a:r>
            <a:endParaRPr sz="1000" dirty="0">
              <a:latin typeface="Times New Roman"/>
              <a:cs typeface="Times New Roman"/>
            </a:endParaRPr>
          </a:p>
          <a:p>
            <a:pPr marL="30480">
              <a:lnSpc>
                <a:spcPts val="1155"/>
              </a:lnSpc>
            </a:pPr>
            <a:r>
              <a:rPr sz="1000" b="1" spc="-5" dirty="0">
                <a:latin typeface="Times New Roman"/>
                <a:cs typeface="Times New Roman"/>
              </a:rPr>
              <a:t>Consideration of Mitigating Factors (Due</a:t>
            </a:r>
            <a:r>
              <a:rPr sz="1000" b="1" dirty="0">
                <a:latin typeface="Times New Roman"/>
                <a:cs typeface="Times New Roman"/>
              </a:rPr>
              <a:t> </a:t>
            </a:r>
            <a:r>
              <a:rPr sz="1000" b="1" spc="-5" dirty="0">
                <a:latin typeface="Times New Roman"/>
                <a:cs typeface="Times New Roman"/>
              </a:rPr>
              <a:t>Process)</a:t>
            </a:r>
            <a:endParaRPr sz="1000" dirty="0">
              <a:latin typeface="Times New Roman"/>
              <a:cs typeface="Times New Roman"/>
            </a:endParaRPr>
          </a:p>
          <a:p>
            <a:pPr marL="30480" marR="10160" indent="165735">
              <a:lnSpc>
                <a:spcPts val="1160"/>
              </a:lnSpc>
              <a:spcBef>
                <a:spcPts val="45"/>
              </a:spcBef>
            </a:pPr>
            <a:r>
              <a:rPr sz="1000" spc="5" dirty="0">
                <a:latin typeface="Times New Roman"/>
                <a:cs typeface="Times New Roman"/>
              </a:rPr>
              <a:t>In</a:t>
            </a:r>
            <a:r>
              <a:rPr sz="1000" spc="-20" dirty="0">
                <a:latin typeface="Times New Roman"/>
                <a:cs typeface="Times New Roman"/>
              </a:rPr>
              <a:t> </a:t>
            </a:r>
            <a:r>
              <a:rPr sz="1000" spc="5" dirty="0">
                <a:latin typeface="Times New Roman"/>
                <a:cs typeface="Times New Roman"/>
              </a:rPr>
              <a:t>deciding</a:t>
            </a:r>
            <a:r>
              <a:rPr sz="1000" dirty="0">
                <a:latin typeface="Times New Roman"/>
                <a:cs typeface="Times New Roman"/>
              </a:rPr>
              <a:t> </a:t>
            </a:r>
            <a:r>
              <a:rPr sz="1000" spc="5" dirty="0">
                <a:latin typeface="Times New Roman"/>
                <a:cs typeface="Times New Roman"/>
              </a:rPr>
              <a:t>whether</a:t>
            </a:r>
            <a:r>
              <a:rPr sz="1000" spc="-10" dirty="0">
                <a:latin typeface="Times New Roman"/>
                <a:cs typeface="Times New Roman"/>
              </a:rPr>
              <a:t> </a:t>
            </a:r>
            <a:r>
              <a:rPr sz="1000" spc="5" dirty="0">
                <a:latin typeface="Times New Roman"/>
                <a:cs typeface="Times New Roman"/>
              </a:rPr>
              <a:t>to</a:t>
            </a:r>
            <a:r>
              <a:rPr sz="1000" spc="-20" dirty="0">
                <a:latin typeface="Times New Roman"/>
                <a:cs typeface="Times New Roman"/>
              </a:rPr>
              <a:t> </a:t>
            </a:r>
            <a:r>
              <a:rPr sz="1000" spc="5" dirty="0">
                <a:latin typeface="Times New Roman"/>
                <a:cs typeface="Times New Roman"/>
              </a:rPr>
              <a:t>place</a:t>
            </a:r>
            <a:r>
              <a:rPr sz="1000" spc="-5" dirty="0">
                <a:latin typeface="Times New Roman"/>
                <a:cs typeface="Times New Roman"/>
              </a:rPr>
              <a:t> </a:t>
            </a:r>
            <a:r>
              <a:rPr sz="1000" spc="5" dirty="0">
                <a:latin typeface="Times New Roman"/>
                <a:cs typeface="Times New Roman"/>
              </a:rPr>
              <a:t>a</a:t>
            </a:r>
            <a:r>
              <a:rPr sz="1000" spc="-20" dirty="0">
                <a:latin typeface="Times New Roman"/>
                <a:cs typeface="Times New Roman"/>
              </a:rPr>
              <a:t> </a:t>
            </a:r>
            <a:r>
              <a:rPr sz="1000" spc="5" dirty="0">
                <a:latin typeface="Times New Roman"/>
                <a:cs typeface="Times New Roman"/>
              </a:rPr>
              <a:t>student</a:t>
            </a:r>
            <a:r>
              <a:rPr sz="1000" spc="-20" dirty="0">
                <a:latin typeface="Times New Roman"/>
                <a:cs typeface="Times New Roman"/>
              </a:rPr>
              <a:t> </a:t>
            </a:r>
            <a:r>
              <a:rPr sz="1000" spc="5" dirty="0">
                <a:latin typeface="Times New Roman"/>
                <a:cs typeface="Times New Roman"/>
              </a:rPr>
              <a:t>in</a:t>
            </a:r>
            <a:r>
              <a:rPr sz="1000" spc="-20" dirty="0">
                <a:latin typeface="Times New Roman"/>
                <a:cs typeface="Times New Roman"/>
              </a:rPr>
              <a:t> </a:t>
            </a:r>
            <a:r>
              <a:rPr sz="1000" spc="5" dirty="0">
                <a:latin typeface="Times New Roman"/>
                <a:cs typeface="Times New Roman"/>
              </a:rPr>
              <a:t>a</a:t>
            </a:r>
            <a:r>
              <a:rPr sz="1000" spc="-5" dirty="0">
                <a:latin typeface="Times New Roman"/>
                <a:cs typeface="Times New Roman"/>
              </a:rPr>
              <a:t> </a:t>
            </a:r>
            <a:r>
              <a:rPr sz="1000" spc="25" dirty="0">
                <a:latin typeface="Times New Roman"/>
                <a:cs typeface="Times New Roman"/>
              </a:rPr>
              <a:t>DAEP</a:t>
            </a:r>
            <a:r>
              <a:rPr sz="1000" spc="-10" dirty="0">
                <a:latin typeface="Times New Roman"/>
                <a:cs typeface="Times New Roman"/>
              </a:rPr>
              <a:t> </a:t>
            </a:r>
            <a:r>
              <a:rPr sz="1000" spc="10" dirty="0">
                <a:latin typeface="Times New Roman"/>
                <a:cs typeface="Times New Roman"/>
              </a:rPr>
              <a:t>(BAC),</a:t>
            </a:r>
            <a:r>
              <a:rPr sz="1000" spc="-10" dirty="0">
                <a:latin typeface="Times New Roman"/>
                <a:cs typeface="Times New Roman"/>
              </a:rPr>
              <a:t> </a:t>
            </a:r>
            <a:r>
              <a:rPr sz="1000" spc="5" dirty="0">
                <a:latin typeface="Times New Roman"/>
                <a:cs typeface="Times New Roman"/>
              </a:rPr>
              <a:t>regardless</a:t>
            </a:r>
            <a:r>
              <a:rPr sz="1000" spc="-10" dirty="0">
                <a:latin typeface="Times New Roman"/>
                <a:cs typeface="Times New Roman"/>
              </a:rPr>
              <a:t> </a:t>
            </a:r>
            <a:r>
              <a:rPr sz="1000" spc="5" dirty="0">
                <a:latin typeface="Times New Roman"/>
                <a:cs typeface="Times New Roman"/>
              </a:rPr>
              <a:t>of</a:t>
            </a:r>
            <a:r>
              <a:rPr sz="1000" dirty="0">
                <a:latin typeface="Times New Roman"/>
                <a:cs typeface="Times New Roman"/>
              </a:rPr>
              <a:t> </a:t>
            </a:r>
            <a:r>
              <a:rPr sz="1000" spc="10" dirty="0">
                <a:latin typeface="Times New Roman"/>
                <a:cs typeface="Times New Roman"/>
              </a:rPr>
              <a:t>whether</a:t>
            </a:r>
            <a:r>
              <a:rPr sz="1000" spc="-25" dirty="0">
                <a:latin typeface="Times New Roman"/>
                <a:cs typeface="Times New Roman"/>
              </a:rPr>
              <a:t> </a:t>
            </a:r>
            <a:r>
              <a:rPr sz="1000" spc="5" dirty="0">
                <a:latin typeface="Times New Roman"/>
                <a:cs typeface="Times New Roman"/>
              </a:rPr>
              <a:t>the</a:t>
            </a:r>
            <a:r>
              <a:rPr sz="1000" spc="-5" dirty="0">
                <a:latin typeface="Times New Roman"/>
                <a:cs typeface="Times New Roman"/>
              </a:rPr>
              <a:t> </a:t>
            </a:r>
            <a:r>
              <a:rPr sz="1000" spc="5" dirty="0">
                <a:latin typeface="Times New Roman"/>
                <a:cs typeface="Times New Roman"/>
              </a:rPr>
              <a:t>action</a:t>
            </a:r>
            <a:r>
              <a:rPr sz="1000" spc="-20" dirty="0">
                <a:latin typeface="Times New Roman"/>
                <a:cs typeface="Times New Roman"/>
              </a:rPr>
              <a:t> </a:t>
            </a:r>
            <a:r>
              <a:rPr sz="1000" spc="5" dirty="0">
                <a:latin typeface="Times New Roman"/>
                <a:cs typeface="Times New Roman"/>
              </a:rPr>
              <a:t>is</a:t>
            </a:r>
            <a:r>
              <a:rPr sz="1000" spc="-10" dirty="0">
                <a:latin typeface="Times New Roman"/>
                <a:cs typeface="Times New Roman"/>
              </a:rPr>
              <a:t> </a:t>
            </a:r>
            <a:r>
              <a:rPr sz="1000" spc="10" dirty="0">
                <a:latin typeface="Times New Roman"/>
                <a:cs typeface="Times New Roman"/>
              </a:rPr>
              <a:t>mandatory</a:t>
            </a:r>
            <a:r>
              <a:rPr sz="1000" dirty="0">
                <a:latin typeface="Times New Roman"/>
                <a:cs typeface="Times New Roman"/>
              </a:rPr>
              <a:t> </a:t>
            </a:r>
            <a:r>
              <a:rPr sz="1000" spc="5" dirty="0">
                <a:latin typeface="Times New Roman"/>
                <a:cs typeface="Times New Roman"/>
              </a:rPr>
              <a:t>or</a:t>
            </a:r>
            <a:r>
              <a:rPr sz="1000" spc="-10" dirty="0">
                <a:latin typeface="Times New Roman"/>
                <a:cs typeface="Times New Roman"/>
              </a:rPr>
              <a:t> </a:t>
            </a:r>
            <a:r>
              <a:rPr sz="1000" spc="5" dirty="0">
                <a:latin typeface="Times New Roman"/>
                <a:cs typeface="Times New Roman"/>
              </a:rPr>
              <a:t>discretionary,</a:t>
            </a:r>
            <a:r>
              <a:rPr sz="1000" spc="-10" dirty="0">
                <a:latin typeface="Times New Roman"/>
                <a:cs typeface="Times New Roman"/>
              </a:rPr>
              <a:t> </a:t>
            </a:r>
            <a:r>
              <a:rPr sz="1000" spc="5" dirty="0">
                <a:latin typeface="Times New Roman"/>
                <a:cs typeface="Times New Roman"/>
              </a:rPr>
              <a:t>the</a:t>
            </a:r>
            <a:r>
              <a:rPr sz="1000" spc="-5" dirty="0">
                <a:latin typeface="Times New Roman"/>
                <a:cs typeface="Times New Roman"/>
              </a:rPr>
              <a:t> </a:t>
            </a:r>
            <a:r>
              <a:rPr sz="1000" spc="10" dirty="0">
                <a:latin typeface="Times New Roman"/>
                <a:cs typeface="Times New Roman"/>
              </a:rPr>
              <a:t>campus  </a:t>
            </a:r>
            <a:r>
              <a:rPr sz="1000" spc="5" dirty="0">
                <a:latin typeface="Times New Roman"/>
                <a:cs typeface="Times New Roman"/>
              </a:rPr>
              <a:t>behavior coordinator or appropriate administrator shall take into consideration (mitigating</a:t>
            </a:r>
            <a:r>
              <a:rPr sz="1000" spc="165" dirty="0">
                <a:latin typeface="Times New Roman"/>
                <a:cs typeface="Times New Roman"/>
              </a:rPr>
              <a:t> </a:t>
            </a:r>
            <a:r>
              <a:rPr sz="1000" spc="5" dirty="0">
                <a:latin typeface="Times New Roman"/>
                <a:cs typeface="Times New Roman"/>
              </a:rPr>
              <a:t>factors):</a:t>
            </a:r>
            <a:endParaRPr sz="1000" dirty="0">
              <a:latin typeface="Times New Roman"/>
              <a:cs typeface="Times New Roman"/>
            </a:endParaRPr>
          </a:p>
          <a:p>
            <a:pPr marL="487680" indent="-228600">
              <a:lnSpc>
                <a:spcPts val="1155"/>
              </a:lnSpc>
              <a:buAutoNum type="arabicPeriod"/>
              <a:tabLst>
                <a:tab pos="487680" algn="l"/>
                <a:tab pos="488315" algn="l"/>
              </a:tabLst>
            </a:pPr>
            <a:r>
              <a:rPr sz="1000" spc="5" dirty="0">
                <a:latin typeface="Times New Roman"/>
                <a:cs typeface="Times New Roman"/>
              </a:rPr>
              <a:t>Self-defense (see</a:t>
            </a:r>
            <a:r>
              <a:rPr sz="1000" spc="-190" dirty="0">
                <a:latin typeface="Times New Roman"/>
                <a:cs typeface="Times New Roman"/>
              </a:rPr>
              <a:t> </a:t>
            </a:r>
            <a:r>
              <a:rPr sz="1000" spc="5" dirty="0">
                <a:latin typeface="Times New Roman"/>
                <a:cs typeface="Times New Roman"/>
              </a:rPr>
              <a:t>glossary)</a:t>
            </a:r>
            <a:endParaRPr sz="1000" dirty="0">
              <a:latin typeface="Times New Roman"/>
              <a:cs typeface="Times New Roman"/>
            </a:endParaRPr>
          </a:p>
          <a:p>
            <a:pPr marL="487680" indent="-228600">
              <a:lnSpc>
                <a:spcPts val="1175"/>
              </a:lnSpc>
              <a:buAutoNum type="arabicPeriod"/>
              <a:tabLst>
                <a:tab pos="487680" algn="l"/>
                <a:tab pos="488315" algn="l"/>
              </a:tabLst>
            </a:pPr>
            <a:r>
              <a:rPr sz="1000" spc="5" dirty="0">
                <a:latin typeface="Times New Roman"/>
                <a:cs typeface="Times New Roman"/>
              </a:rPr>
              <a:t>Intent</a:t>
            </a:r>
            <a:r>
              <a:rPr sz="1000" spc="-10" dirty="0">
                <a:latin typeface="Times New Roman"/>
                <a:cs typeface="Times New Roman"/>
              </a:rPr>
              <a:t> </a:t>
            </a:r>
            <a:r>
              <a:rPr sz="1000" spc="5" dirty="0">
                <a:latin typeface="Times New Roman"/>
                <a:cs typeface="Times New Roman"/>
              </a:rPr>
              <a:t>or</a:t>
            </a:r>
            <a:r>
              <a:rPr sz="1000" spc="-40" dirty="0">
                <a:latin typeface="Times New Roman"/>
                <a:cs typeface="Times New Roman"/>
              </a:rPr>
              <a:t> </a:t>
            </a:r>
            <a:r>
              <a:rPr sz="1000" spc="5" dirty="0">
                <a:latin typeface="Times New Roman"/>
                <a:cs typeface="Times New Roman"/>
              </a:rPr>
              <a:t>lack</a:t>
            </a:r>
            <a:r>
              <a:rPr sz="1000" spc="-20" dirty="0">
                <a:latin typeface="Times New Roman"/>
                <a:cs typeface="Times New Roman"/>
              </a:rPr>
              <a:t> </a:t>
            </a:r>
            <a:r>
              <a:rPr sz="1000" spc="5" dirty="0">
                <a:latin typeface="Times New Roman"/>
                <a:cs typeface="Times New Roman"/>
              </a:rPr>
              <a:t>of</a:t>
            </a:r>
            <a:r>
              <a:rPr sz="1000" spc="-30" dirty="0">
                <a:latin typeface="Times New Roman"/>
                <a:cs typeface="Times New Roman"/>
              </a:rPr>
              <a:t> </a:t>
            </a:r>
            <a:r>
              <a:rPr sz="1000" spc="5" dirty="0">
                <a:latin typeface="Times New Roman"/>
                <a:cs typeface="Times New Roman"/>
              </a:rPr>
              <a:t>intent</a:t>
            </a:r>
            <a:r>
              <a:rPr sz="1000" spc="-20" dirty="0">
                <a:latin typeface="Times New Roman"/>
                <a:cs typeface="Times New Roman"/>
              </a:rPr>
              <a:t> </a:t>
            </a:r>
            <a:r>
              <a:rPr sz="1000" spc="0" dirty="0">
                <a:latin typeface="Times New Roman"/>
                <a:cs typeface="Times New Roman"/>
              </a:rPr>
              <a:t>at</a:t>
            </a:r>
            <a:r>
              <a:rPr sz="1000" spc="-20" dirty="0">
                <a:latin typeface="Times New Roman"/>
                <a:cs typeface="Times New Roman"/>
              </a:rPr>
              <a:t> </a:t>
            </a:r>
            <a:r>
              <a:rPr sz="1000" spc="5" dirty="0">
                <a:latin typeface="Times New Roman"/>
                <a:cs typeface="Times New Roman"/>
              </a:rPr>
              <a:t>the</a:t>
            </a:r>
            <a:r>
              <a:rPr sz="1000" spc="-25" dirty="0">
                <a:latin typeface="Times New Roman"/>
                <a:cs typeface="Times New Roman"/>
              </a:rPr>
              <a:t> </a:t>
            </a:r>
            <a:r>
              <a:rPr sz="1000" spc="5" dirty="0">
                <a:latin typeface="Times New Roman"/>
                <a:cs typeface="Times New Roman"/>
              </a:rPr>
              <a:t>time</a:t>
            </a:r>
            <a:r>
              <a:rPr sz="1000" spc="-35" dirty="0">
                <a:latin typeface="Times New Roman"/>
                <a:cs typeface="Times New Roman"/>
              </a:rPr>
              <a:t> </a:t>
            </a:r>
            <a:r>
              <a:rPr sz="1000" spc="5" dirty="0">
                <a:latin typeface="Times New Roman"/>
                <a:cs typeface="Times New Roman"/>
              </a:rPr>
              <a:t>of</a:t>
            </a:r>
            <a:r>
              <a:rPr sz="1000" spc="-30" dirty="0">
                <a:latin typeface="Times New Roman"/>
                <a:cs typeface="Times New Roman"/>
              </a:rPr>
              <a:t> </a:t>
            </a:r>
            <a:r>
              <a:rPr sz="1000" spc="5" dirty="0">
                <a:latin typeface="Times New Roman"/>
                <a:cs typeface="Times New Roman"/>
              </a:rPr>
              <a:t>the</a:t>
            </a:r>
            <a:r>
              <a:rPr sz="1000" spc="-25" dirty="0">
                <a:latin typeface="Times New Roman"/>
                <a:cs typeface="Times New Roman"/>
              </a:rPr>
              <a:t> </a:t>
            </a:r>
            <a:r>
              <a:rPr sz="1000" spc="5" dirty="0">
                <a:latin typeface="Times New Roman"/>
                <a:cs typeface="Times New Roman"/>
              </a:rPr>
              <a:t>student</a:t>
            </a:r>
            <a:r>
              <a:rPr sz="1000" spc="-35" dirty="0">
                <a:latin typeface="Times New Roman"/>
                <a:cs typeface="Times New Roman"/>
              </a:rPr>
              <a:t> </a:t>
            </a:r>
            <a:r>
              <a:rPr sz="1000" spc="10" dirty="0">
                <a:latin typeface="Times New Roman"/>
                <a:cs typeface="Times New Roman"/>
              </a:rPr>
              <a:t>engaged</a:t>
            </a:r>
            <a:r>
              <a:rPr sz="1000" spc="-35" dirty="0">
                <a:latin typeface="Times New Roman"/>
                <a:cs typeface="Times New Roman"/>
              </a:rPr>
              <a:t> </a:t>
            </a:r>
            <a:r>
              <a:rPr sz="1000" spc="5" dirty="0">
                <a:latin typeface="Times New Roman"/>
                <a:cs typeface="Times New Roman"/>
              </a:rPr>
              <a:t>in</a:t>
            </a:r>
            <a:r>
              <a:rPr sz="1000" spc="-45" dirty="0">
                <a:latin typeface="Times New Roman"/>
                <a:cs typeface="Times New Roman"/>
              </a:rPr>
              <a:t> </a:t>
            </a:r>
            <a:r>
              <a:rPr sz="1000" spc="5" dirty="0">
                <a:latin typeface="Times New Roman"/>
                <a:cs typeface="Times New Roman"/>
              </a:rPr>
              <a:t>the</a:t>
            </a:r>
            <a:r>
              <a:rPr sz="1000" spc="-10" dirty="0">
                <a:latin typeface="Times New Roman"/>
                <a:cs typeface="Times New Roman"/>
              </a:rPr>
              <a:t> </a:t>
            </a:r>
            <a:r>
              <a:rPr sz="1000" spc="10" dirty="0">
                <a:latin typeface="Times New Roman"/>
                <a:cs typeface="Times New Roman"/>
              </a:rPr>
              <a:t>conduct,</a:t>
            </a:r>
            <a:r>
              <a:rPr sz="1000" spc="-40" dirty="0">
                <a:latin typeface="Times New Roman"/>
                <a:cs typeface="Times New Roman"/>
              </a:rPr>
              <a:t> </a:t>
            </a:r>
            <a:r>
              <a:rPr sz="1000" spc="5" dirty="0">
                <a:latin typeface="Times New Roman"/>
                <a:cs typeface="Times New Roman"/>
              </a:rPr>
              <a:t>and</a:t>
            </a:r>
            <a:endParaRPr sz="1000" dirty="0">
              <a:latin typeface="Times New Roman"/>
              <a:cs typeface="Times New Roman"/>
            </a:endParaRPr>
          </a:p>
          <a:p>
            <a:pPr marL="487680" indent="-228600">
              <a:lnSpc>
                <a:spcPts val="1175"/>
              </a:lnSpc>
              <a:buAutoNum type="arabicPeriod"/>
              <a:tabLst>
                <a:tab pos="487680" algn="l"/>
                <a:tab pos="488315" algn="l"/>
              </a:tabLst>
            </a:pPr>
            <a:r>
              <a:rPr sz="1000" spc="5" dirty="0">
                <a:latin typeface="Times New Roman"/>
                <a:cs typeface="Times New Roman"/>
              </a:rPr>
              <a:t>The</a:t>
            </a:r>
            <a:r>
              <a:rPr sz="1000" spc="-60" dirty="0">
                <a:latin typeface="Times New Roman"/>
                <a:cs typeface="Times New Roman"/>
              </a:rPr>
              <a:t> </a:t>
            </a:r>
            <a:r>
              <a:rPr sz="1000" spc="5" dirty="0">
                <a:latin typeface="Times New Roman"/>
                <a:cs typeface="Times New Roman"/>
              </a:rPr>
              <a:t>student’s</a:t>
            </a:r>
            <a:r>
              <a:rPr sz="1000" spc="-65" dirty="0">
                <a:latin typeface="Times New Roman"/>
                <a:cs typeface="Times New Roman"/>
              </a:rPr>
              <a:t> </a:t>
            </a:r>
            <a:r>
              <a:rPr sz="1000" spc="5" dirty="0">
                <a:latin typeface="Times New Roman"/>
                <a:cs typeface="Times New Roman"/>
              </a:rPr>
              <a:t>disciplinary</a:t>
            </a:r>
            <a:r>
              <a:rPr sz="1000" spc="-80" dirty="0">
                <a:latin typeface="Times New Roman"/>
                <a:cs typeface="Times New Roman"/>
              </a:rPr>
              <a:t> </a:t>
            </a:r>
            <a:r>
              <a:rPr sz="1000" spc="5" dirty="0">
                <a:latin typeface="Times New Roman"/>
                <a:cs typeface="Times New Roman"/>
              </a:rPr>
              <a:t>history,</a:t>
            </a:r>
            <a:endParaRPr sz="1000" dirty="0">
              <a:latin typeface="Times New Roman"/>
              <a:cs typeface="Times New Roman"/>
            </a:endParaRPr>
          </a:p>
          <a:p>
            <a:pPr marL="487680" indent="-228600">
              <a:lnSpc>
                <a:spcPts val="1180"/>
              </a:lnSpc>
              <a:buAutoNum type="arabicPeriod"/>
              <a:tabLst>
                <a:tab pos="487680" algn="l"/>
                <a:tab pos="488315" algn="l"/>
              </a:tabLst>
            </a:pPr>
            <a:r>
              <a:rPr sz="1000" spc="10" dirty="0">
                <a:latin typeface="Times New Roman"/>
                <a:cs typeface="Times New Roman"/>
              </a:rPr>
              <a:t>A</a:t>
            </a:r>
            <a:r>
              <a:rPr sz="1000" spc="-10" dirty="0">
                <a:latin typeface="Times New Roman"/>
                <a:cs typeface="Times New Roman"/>
              </a:rPr>
              <a:t> </a:t>
            </a:r>
            <a:r>
              <a:rPr sz="1000" spc="5" dirty="0">
                <a:latin typeface="Times New Roman"/>
                <a:cs typeface="Times New Roman"/>
              </a:rPr>
              <a:t>disability</a:t>
            </a:r>
            <a:r>
              <a:rPr sz="1000" spc="-45" dirty="0">
                <a:latin typeface="Times New Roman"/>
                <a:cs typeface="Times New Roman"/>
              </a:rPr>
              <a:t> </a:t>
            </a:r>
            <a:r>
              <a:rPr sz="1000" spc="5" dirty="0">
                <a:latin typeface="Times New Roman"/>
                <a:cs typeface="Times New Roman"/>
              </a:rPr>
              <a:t>that</a:t>
            </a:r>
            <a:r>
              <a:rPr sz="1000" spc="-25" dirty="0">
                <a:latin typeface="Times New Roman"/>
                <a:cs typeface="Times New Roman"/>
              </a:rPr>
              <a:t> </a:t>
            </a:r>
            <a:r>
              <a:rPr sz="1000" spc="5" dirty="0">
                <a:latin typeface="Times New Roman"/>
                <a:cs typeface="Times New Roman"/>
              </a:rPr>
              <a:t>substantially</a:t>
            </a:r>
            <a:r>
              <a:rPr sz="1000" spc="-35" dirty="0">
                <a:latin typeface="Times New Roman"/>
                <a:cs typeface="Times New Roman"/>
              </a:rPr>
              <a:t> </a:t>
            </a:r>
            <a:r>
              <a:rPr sz="1000" spc="5" dirty="0">
                <a:latin typeface="Times New Roman"/>
                <a:cs typeface="Times New Roman"/>
              </a:rPr>
              <a:t>impairs</a:t>
            </a:r>
            <a:r>
              <a:rPr sz="1000" spc="-40" dirty="0">
                <a:latin typeface="Times New Roman"/>
                <a:cs typeface="Times New Roman"/>
              </a:rPr>
              <a:t> </a:t>
            </a:r>
            <a:r>
              <a:rPr sz="1000" spc="5" dirty="0">
                <a:latin typeface="Times New Roman"/>
                <a:cs typeface="Times New Roman"/>
              </a:rPr>
              <a:t>the</a:t>
            </a:r>
            <a:r>
              <a:rPr sz="1000" spc="-15" dirty="0">
                <a:latin typeface="Times New Roman"/>
                <a:cs typeface="Times New Roman"/>
              </a:rPr>
              <a:t> </a:t>
            </a:r>
            <a:r>
              <a:rPr sz="1000" spc="5" dirty="0">
                <a:latin typeface="Times New Roman"/>
                <a:cs typeface="Times New Roman"/>
              </a:rPr>
              <a:t>student’s</a:t>
            </a:r>
            <a:r>
              <a:rPr sz="1000" spc="-30" dirty="0">
                <a:latin typeface="Times New Roman"/>
                <a:cs typeface="Times New Roman"/>
              </a:rPr>
              <a:t> </a:t>
            </a:r>
            <a:r>
              <a:rPr sz="1000" spc="10" dirty="0">
                <a:latin typeface="Times New Roman"/>
                <a:cs typeface="Times New Roman"/>
              </a:rPr>
              <a:t>capacity</a:t>
            </a:r>
            <a:r>
              <a:rPr sz="1000" spc="-35" dirty="0">
                <a:latin typeface="Times New Roman"/>
                <a:cs typeface="Times New Roman"/>
              </a:rPr>
              <a:t> </a:t>
            </a:r>
            <a:r>
              <a:rPr sz="1000" spc="5" dirty="0">
                <a:latin typeface="Times New Roman"/>
                <a:cs typeface="Times New Roman"/>
              </a:rPr>
              <a:t>to</a:t>
            </a:r>
            <a:r>
              <a:rPr sz="1000" spc="-35" dirty="0">
                <a:latin typeface="Times New Roman"/>
                <a:cs typeface="Times New Roman"/>
              </a:rPr>
              <a:t> </a:t>
            </a:r>
            <a:r>
              <a:rPr sz="1000" spc="5" dirty="0">
                <a:latin typeface="Times New Roman"/>
                <a:cs typeface="Times New Roman"/>
              </a:rPr>
              <a:t>appreciate</a:t>
            </a:r>
            <a:r>
              <a:rPr sz="1000" spc="-35" dirty="0">
                <a:latin typeface="Times New Roman"/>
                <a:cs typeface="Times New Roman"/>
              </a:rPr>
              <a:t> </a:t>
            </a:r>
            <a:r>
              <a:rPr sz="1000" spc="5" dirty="0">
                <a:latin typeface="Times New Roman"/>
                <a:cs typeface="Times New Roman"/>
              </a:rPr>
              <a:t>the</a:t>
            </a:r>
            <a:r>
              <a:rPr sz="1000" spc="-15" dirty="0">
                <a:latin typeface="Times New Roman"/>
                <a:cs typeface="Times New Roman"/>
              </a:rPr>
              <a:t> </a:t>
            </a:r>
            <a:r>
              <a:rPr sz="1000" spc="10" dirty="0">
                <a:latin typeface="Times New Roman"/>
                <a:cs typeface="Times New Roman"/>
              </a:rPr>
              <a:t>wrongfulness</a:t>
            </a:r>
            <a:r>
              <a:rPr sz="1000" spc="-30" dirty="0">
                <a:latin typeface="Times New Roman"/>
                <a:cs typeface="Times New Roman"/>
              </a:rPr>
              <a:t> </a:t>
            </a:r>
            <a:r>
              <a:rPr sz="1000" spc="5" dirty="0">
                <a:latin typeface="Times New Roman"/>
                <a:cs typeface="Times New Roman"/>
              </a:rPr>
              <a:t>of</a:t>
            </a:r>
            <a:r>
              <a:rPr sz="1000" spc="-30" dirty="0">
                <a:latin typeface="Times New Roman"/>
                <a:cs typeface="Times New Roman"/>
              </a:rPr>
              <a:t> </a:t>
            </a:r>
            <a:r>
              <a:rPr sz="1000" spc="5" dirty="0">
                <a:latin typeface="Times New Roman"/>
                <a:cs typeface="Times New Roman"/>
              </a:rPr>
              <a:t>the</a:t>
            </a:r>
            <a:r>
              <a:rPr sz="1000" spc="-15" dirty="0">
                <a:latin typeface="Times New Roman"/>
                <a:cs typeface="Times New Roman"/>
              </a:rPr>
              <a:t> </a:t>
            </a:r>
            <a:r>
              <a:rPr sz="1000" spc="5" dirty="0">
                <a:latin typeface="Times New Roman"/>
                <a:cs typeface="Times New Roman"/>
              </a:rPr>
              <a:t>student’s</a:t>
            </a:r>
            <a:r>
              <a:rPr sz="1000" spc="-30" dirty="0">
                <a:latin typeface="Times New Roman"/>
                <a:cs typeface="Times New Roman"/>
              </a:rPr>
              <a:t> </a:t>
            </a:r>
            <a:r>
              <a:rPr sz="1000" spc="5" dirty="0">
                <a:latin typeface="Times New Roman"/>
                <a:cs typeface="Times New Roman"/>
              </a:rPr>
              <a:t>conduct,</a:t>
            </a:r>
            <a:r>
              <a:rPr sz="1000" spc="30" dirty="0">
                <a:latin typeface="Times New Roman"/>
                <a:cs typeface="Times New Roman"/>
              </a:rPr>
              <a:t> </a:t>
            </a:r>
            <a:r>
              <a:rPr sz="1000" spc="5" dirty="0">
                <a:latin typeface="Times New Roman"/>
                <a:cs typeface="Times New Roman"/>
              </a:rPr>
              <a:t>or</a:t>
            </a:r>
            <a:endParaRPr lang="en-US" sz="1000" spc="5" dirty="0">
              <a:latin typeface="Times New Roman"/>
              <a:cs typeface="Times New Roman"/>
            </a:endParaRPr>
          </a:p>
          <a:p>
            <a:pPr marL="487680" indent="-228600">
              <a:lnSpc>
                <a:spcPts val="1180"/>
              </a:lnSpc>
              <a:buAutoNum type="arabicPeriod"/>
              <a:tabLst>
                <a:tab pos="487680" algn="l"/>
                <a:tab pos="488315" algn="l"/>
              </a:tabLst>
            </a:pPr>
            <a:endParaRPr sz="1000" dirty="0">
              <a:latin typeface="Times New Roman"/>
              <a:cs typeface="Times New Roman"/>
            </a:endParaRPr>
          </a:p>
        </p:txBody>
      </p:sp>
      <p:sp>
        <p:nvSpPr>
          <p:cNvPr id="18" name="object 18"/>
          <p:cNvSpPr txBox="1"/>
          <p:nvPr/>
        </p:nvSpPr>
        <p:spPr>
          <a:xfrm>
            <a:off x="3789679" y="9771406"/>
            <a:ext cx="165735" cy="180975"/>
          </a:xfrm>
          <a:prstGeom prst="rect">
            <a:avLst/>
          </a:prstGeom>
        </p:spPr>
        <p:txBody>
          <a:bodyPr vert="horz" wrap="square" lIns="0" tIns="0" rIns="0" bIns="0" rtlCol="0">
            <a:spAutoFit/>
          </a:bodyPr>
          <a:lstStyle/>
          <a:p>
            <a:pPr marL="12700">
              <a:lnSpc>
                <a:spcPts val="1305"/>
              </a:lnSpc>
            </a:pPr>
            <a:r>
              <a:rPr sz="1100" dirty="0">
                <a:latin typeface="Times New Roman"/>
                <a:cs typeface="Times New Roman"/>
              </a:rPr>
              <a:t>10</a:t>
            </a:r>
            <a:endParaRPr sz="1100">
              <a:latin typeface="Times New Roman"/>
              <a:cs typeface="Times New Roman"/>
            </a:endParaRPr>
          </a:p>
        </p:txBody>
      </p:sp>
      <p:sp>
        <p:nvSpPr>
          <p:cNvPr id="11" name="object 11"/>
          <p:cNvSpPr txBox="1"/>
          <p:nvPr/>
        </p:nvSpPr>
        <p:spPr>
          <a:xfrm>
            <a:off x="557783" y="7261239"/>
            <a:ext cx="5825490" cy="149860"/>
          </a:xfrm>
          <a:prstGeom prst="rect">
            <a:avLst/>
          </a:prstGeom>
          <a:solidFill>
            <a:srgbClr val="FFFF00"/>
          </a:solidFill>
        </p:spPr>
        <p:txBody>
          <a:bodyPr vert="horz" wrap="square" lIns="0" tIns="0" rIns="0" bIns="0" rtlCol="0">
            <a:spAutoFit/>
          </a:bodyPr>
          <a:lstStyle/>
          <a:p>
            <a:pPr>
              <a:lnSpc>
                <a:spcPts val="1100"/>
              </a:lnSpc>
              <a:tabLst>
                <a:tab pos="227965" algn="l"/>
              </a:tabLst>
            </a:pPr>
            <a:r>
              <a:rPr sz="1000" spc="-5" dirty="0">
                <a:latin typeface="Times New Roman"/>
                <a:cs typeface="Times New Roman"/>
              </a:rPr>
              <a:t>5.	A student’s status in the conservatorship of the Department of Family and Protective Services (foster care),</a:t>
            </a:r>
            <a:r>
              <a:rPr sz="1000" spc="175" dirty="0">
                <a:latin typeface="Times New Roman"/>
                <a:cs typeface="Times New Roman"/>
              </a:rPr>
              <a:t> </a:t>
            </a:r>
            <a:r>
              <a:rPr sz="1000" spc="-5" dirty="0">
                <a:latin typeface="Times New Roman"/>
                <a:cs typeface="Times New Roman"/>
              </a:rPr>
              <a:t>or</a:t>
            </a:r>
            <a:endParaRPr sz="1000" dirty="0">
              <a:latin typeface="Times New Roman"/>
              <a:cs typeface="Times New Roman"/>
            </a:endParaRPr>
          </a:p>
        </p:txBody>
      </p:sp>
      <p:sp>
        <p:nvSpPr>
          <p:cNvPr id="12" name="object 12"/>
          <p:cNvSpPr txBox="1"/>
          <p:nvPr/>
        </p:nvSpPr>
        <p:spPr>
          <a:xfrm>
            <a:off x="557783" y="7374635"/>
            <a:ext cx="1805939" cy="146685"/>
          </a:xfrm>
          <a:prstGeom prst="rect">
            <a:avLst/>
          </a:prstGeom>
          <a:solidFill>
            <a:srgbClr val="FFFF00"/>
          </a:solidFill>
        </p:spPr>
        <p:txBody>
          <a:bodyPr vert="horz" wrap="square" lIns="0" tIns="0" rIns="0" bIns="0" rtlCol="0">
            <a:spAutoFit/>
          </a:bodyPr>
          <a:lstStyle/>
          <a:p>
            <a:pPr>
              <a:lnSpc>
                <a:spcPts val="1100"/>
              </a:lnSpc>
              <a:tabLst>
                <a:tab pos="227965" algn="l"/>
              </a:tabLst>
            </a:pPr>
            <a:r>
              <a:rPr sz="1000" spc="-5" dirty="0">
                <a:latin typeface="Times New Roman"/>
                <a:cs typeface="Times New Roman"/>
              </a:rPr>
              <a:t>6.	A student’s status as</a:t>
            </a:r>
            <a:r>
              <a:rPr sz="1000" spc="-30" dirty="0">
                <a:latin typeface="Times New Roman"/>
                <a:cs typeface="Times New Roman"/>
              </a:rPr>
              <a:t> </a:t>
            </a:r>
            <a:r>
              <a:rPr sz="1000" spc="-5" dirty="0">
                <a:latin typeface="Times New Roman"/>
                <a:cs typeface="Times New Roman"/>
              </a:rPr>
              <a:t>homeless.</a:t>
            </a:r>
            <a:endParaRPr sz="1000">
              <a:latin typeface="Times New Roman"/>
              <a:cs typeface="Times New Roman"/>
            </a:endParaRPr>
          </a:p>
        </p:txBody>
      </p:sp>
      <p:sp>
        <p:nvSpPr>
          <p:cNvPr id="13" name="object 13"/>
          <p:cNvSpPr txBox="1"/>
          <p:nvPr/>
        </p:nvSpPr>
        <p:spPr>
          <a:xfrm>
            <a:off x="316430" y="7508240"/>
            <a:ext cx="7136130" cy="1521460"/>
          </a:xfrm>
          <a:prstGeom prst="rect">
            <a:avLst/>
          </a:prstGeom>
        </p:spPr>
        <p:txBody>
          <a:bodyPr vert="horz" wrap="square" lIns="0" tIns="12065" rIns="0" bIns="0" rtlCol="0">
            <a:spAutoFit/>
          </a:bodyPr>
          <a:lstStyle/>
          <a:p>
            <a:pPr marL="12700">
              <a:lnSpc>
                <a:spcPts val="1165"/>
              </a:lnSpc>
              <a:spcBef>
                <a:spcPts val="95"/>
              </a:spcBef>
            </a:pPr>
            <a:r>
              <a:rPr sz="1000" b="1" spc="-5" dirty="0">
                <a:latin typeface="Times New Roman"/>
                <a:cs typeface="Times New Roman"/>
              </a:rPr>
              <a:t>DAEP (BAC) </a:t>
            </a:r>
            <a:r>
              <a:rPr sz="1000" b="1" spc="-10" dirty="0">
                <a:latin typeface="Times New Roman"/>
                <a:cs typeface="Times New Roman"/>
              </a:rPr>
              <a:t>Removal</a:t>
            </a:r>
            <a:r>
              <a:rPr sz="1000" b="1" spc="10" dirty="0">
                <a:latin typeface="Times New Roman"/>
                <a:cs typeface="Times New Roman"/>
              </a:rPr>
              <a:t> </a:t>
            </a:r>
            <a:r>
              <a:rPr sz="1000" b="1" spc="-5" dirty="0">
                <a:latin typeface="Times New Roman"/>
                <a:cs typeface="Times New Roman"/>
              </a:rPr>
              <a:t>Order</a:t>
            </a:r>
            <a:endParaRPr sz="1000">
              <a:latin typeface="Times New Roman"/>
              <a:cs typeface="Times New Roman"/>
            </a:endParaRPr>
          </a:p>
          <a:p>
            <a:pPr marL="12700" marR="100965" indent="197485">
              <a:lnSpc>
                <a:spcPts val="1150"/>
              </a:lnSpc>
              <a:spcBef>
                <a:spcPts val="45"/>
              </a:spcBef>
            </a:pPr>
            <a:r>
              <a:rPr sz="1000" spc="5" dirty="0">
                <a:latin typeface="Times New Roman"/>
                <a:cs typeface="Times New Roman"/>
              </a:rPr>
              <a:t>After the hearing </a:t>
            </a:r>
            <a:r>
              <a:rPr sz="1000" spc="10" dirty="0">
                <a:latin typeface="Times New Roman"/>
                <a:cs typeface="Times New Roman"/>
              </a:rPr>
              <a:t>conference, </a:t>
            </a:r>
            <a:r>
              <a:rPr sz="1000" spc="5" dirty="0">
                <a:latin typeface="Times New Roman"/>
                <a:cs typeface="Times New Roman"/>
              </a:rPr>
              <a:t>if the student is placed in a </a:t>
            </a:r>
            <a:r>
              <a:rPr sz="1000" spc="15" dirty="0">
                <a:latin typeface="Times New Roman"/>
                <a:cs typeface="Times New Roman"/>
              </a:rPr>
              <a:t>DAEP </a:t>
            </a:r>
            <a:r>
              <a:rPr sz="1000" spc="10" dirty="0">
                <a:latin typeface="Times New Roman"/>
                <a:cs typeface="Times New Roman"/>
              </a:rPr>
              <a:t>(BAC), </a:t>
            </a:r>
            <a:r>
              <a:rPr sz="1000" spc="5" dirty="0">
                <a:latin typeface="Times New Roman"/>
                <a:cs typeface="Times New Roman"/>
              </a:rPr>
              <a:t>the </a:t>
            </a:r>
            <a:r>
              <a:rPr sz="1000" spc="10" dirty="0">
                <a:latin typeface="Times New Roman"/>
                <a:cs typeface="Times New Roman"/>
              </a:rPr>
              <a:t>campus behavior </a:t>
            </a:r>
            <a:r>
              <a:rPr sz="1000" spc="5" dirty="0">
                <a:latin typeface="Times New Roman"/>
                <a:cs typeface="Times New Roman"/>
              </a:rPr>
              <a:t>coordinator or appropriate  administrator</a:t>
            </a:r>
            <a:r>
              <a:rPr sz="1000" spc="25" dirty="0">
                <a:latin typeface="Times New Roman"/>
                <a:cs typeface="Times New Roman"/>
              </a:rPr>
              <a:t> </a:t>
            </a:r>
            <a:r>
              <a:rPr sz="1000" spc="5" dirty="0">
                <a:latin typeface="Times New Roman"/>
                <a:cs typeface="Times New Roman"/>
              </a:rPr>
              <a:t>shall</a:t>
            </a:r>
            <a:r>
              <a:rPr sz="1000" spc="35" dirty="0">
                <a:latin typeface="Times New Roman"/>
                <a:cs typeface="Times New Roman"/>
              </a:rPr>
              <a:t> </a:t>
            </a:r>
            <a:r>
              <a:rPr sz="1000" spc="5" dirty="0">
                <a:latin typeface="Times New Roman"/>
                <a:cs typeface="Times New Roman"/>
              </a:rPr>
              <a:t>write</a:t>
            </a:r>
            <a:r>
              <a:rPr sz="1000" spc="35" dirty="0">
                <a:latin typeface="Times New Roman"/>
                <a:cs typeface="Times New Roman"/>
              </a:rPr>
              <a:t> </a:t>
            </a:r>
            <a:r>
              <a:rPr sz="1000" spc="5" dirty="0">
                <a:latin typeface="Times New Roman"/>
                <a:cs typeface="Times New Roman"/>
              </a:rPr>
              <a:t>a</a:t>
            </a:r>
            <a:r>
              <a:rPr sz="1000" spc="35" dirty="0">
                <a:latin typeface="Times New Roman"/>
                <a:cs typeface="Times New Roman"/>
              </a:rPr>
              <a:t> </a:t>
            </a:r>
            <a:r>
              <a:rPr sz="1000" spc="15" dirty="0">
                <a:latin typeface="Times New Roman"/>
                <a:cs typeface="Times New Roman"/>
              </a:rPr>
              <a:t>DAEP</a:t>
            </a:r>
            <a:r>
              <a:rPr sz="1000" spc="25" dirty="0">
                <a:latin typeface="Times New Roman"/>
                <a:cs typeface="Times New Roman"/>
              </a:rPr>
              <a:t> </a:t>
            </a:r>
            <a:r>
              <a:rPr sz="1000" spc="15" dirty="0">
                <a:latin typeface="Times New Roman"/>
                <a:cs typeface="Times New Roman"/>
              </a:rPr>
              <a:t>(BAC)</a:t>
            </a:r>
            <a:r>
              <a:rPr sz="1000" spc="40" dirty="0">
                <a:latin typeface="Times New Roman"/>
                <a:cs typeface="Times New Roman"/>
              </a:rPr>
              <a:t> </a:t>
            </a:r>
            <a:r>
              <a:rPr sz="1000" spc="5" dirty="0">
                <a:latin typeface="Times New Roman"/>
                <a:cs typeface="Times New Roman"/>
              </a:rPr>
              <a:t>placement</a:t>
            </a:r>
            <a:r>
              <a:rPr sz="1000" spc="35" dirty="0">
                <a:latin typeface="Times New Roman"/>
                <a:cs typeface="Times New Roman"/>
              </a:rPr>
              <a:t> </a:t>
            </a:r>
            <a:r>
              <a:rPr sz="1000" spc="5" dirty="0">
                <a:latin typeface="Times New Roman"/>
                <a:cs typeface="Times New Roman"/>
              </a:rPr>
              <a:t>order.</a:t>
            </a:r>
            <a:r>
              <a:rPr sz="1000" spc="30" dirty="0">
                <a:latin typeface="Times New Roman"/>
                <a:cs typeface="Times New Roman"/>
              </a:rPr>
              <a:t> </a:t>
            </a:r>
            <a:r>
              <a:rPr sz="1000" spc="10" dirty="0">
                <a:latin typeface="Times New Roman"/>
                <a:cs typeface="Times New Roman"/>
              </a:rPr>
              <a:t>A</a:t>
            </a:r>
            <a:r>
              <a:rPr sz="1000" spc="25" dirty="0">
                <a:latin typeface="Times New Roman"/>
                <a:cs typeface="Times New Roman"/>
              </a:rPr>
              <a:t> </a:t>
            </a:r>
            <a:r>
              <a:rPr sz="1000" spc="10" dirty="0">
                <a:latin typeface="Times New Roman"/>
                <a:cs typeface="Times New Roman"/>
              </a:rPr>
              <a:t>copy</a:t>
            </a:r>
            <a:r>
              <a:rPr sz="1000" spc="25" dirty="0">
                <a:latin typeface="Times New Roman"/>
                <a:cs typeface="Times New Roman"/>
              </a:rPr>
              <a:t> </a:t>
            </a:r>
            <a:r>
              <a:rPr sz="1000" spc="5" dirty="0">
                <a:latin typeface="Times New Roman"/>
                <a:cs typeface="Times New Roman"/>
              </a:rPr>
              <a:t>shall</a:t>
            </a:r>
            <a:r>
              <a:rPr sz="1000" spc="35" dirty="0">
                <a:latin typeface="Times New Roman"/>
                <a:cs typeface="Times New Roman"/>
              </a:rPr>
              <a:t> </a:t>
            </a:r>
            <a:r>
              <a:rPr sz="1000" spc="5" dirty="0">
                <a:latin typeface="Times New Roman"/>
                <a:cs typeface="Times New Roman"/>
              </a:rPr>
              <a:t>be</a:t>
            </a:r>
            <a:r>
              <a:rPr sz="1000" spc="35" dirty="0">
                <a:latin typeface="Times New Roman"/>
                <a:cs typeface="Times New Roman"/>
              </a:rPr>
              <a:t> </a:t>
            </a:r>
            <a:r>
              <a:rPr sz="1000" spc="5" dirty="0">
                <a:latin typeface="Times New Roman"/>
                <a:cs typeface="Times New Roman"/>
              </a:rPr>
              <a:t>provided</a:t>
            </a:r>
            <a:r>
              <a:rPr sz="1000" spc="25" dirty="0">
                <a:latin typeface="Times New Roman"/>
                <a:cs typeface="Times New Roman"/>
              </a:rPr>
              <a:t> </a:t>
            </a:r>
            <a:r>
              <a:rPr sz="1000" spc="5" dirty="0">
                <a:latin typeface="Times New Roman"/>
                <a:cs typeface="Times New Roman"/>
              </a:rPr>
              <a:t>to</a:t>
            </a:r>
            <a:r>
              <a:rPr sz="1000" spc="25" dirty="0">
                <a:latin typeface="Times New Roman"/>
                <a:cs typeface="Times New Roman"/>
              </a:rPr>
              <a:t> </a:t>
            </a:r>
            <a:r>
              <a:rPr sz="1000" spc="5" dirty="0">
                <a:latin typeface="Times New Roman"/>
                <a:cs typeface="Times New Roman"/>
              </a:rPr>
              <a:t>the</a:t>
            </a:r>
            <a:r>
              <a:rPr sz="1000" spc="35" dirty="0">
                <a:latin typeface="Times New Roman"/>
                <a:cs typeface="Times New Roman"/>
              </a:rPr>
              <a:t> </a:t>
            </a:r>
            <a:r>
              <a:rPr sz="1000" spc="5" dirty="0">
                <a:latin typeface="Times New Roman"/>
                <a:cs typeface="Times New Roman"/>
              </a:rPr>
              <a:t>student</a:t>
            </a:r>
            <a:r>
              <a:rPr sz="1000" spc="35" dirty="0">
                <a:latin typeface="Times New Roman"/>
                <a:cs typeface="Times New Roman"/>
              </a:rPr>
              <a:t> </a:t>
            </a:r>
            <a:r>
              <a:rPr sz="1000" spc="5" dirty="0">
                <a:latin typeface="Times New Roman"/>
                <a:cs typeface="Times New Roman"/>
              </a:rPr>
              <a:t>and/or</a:t>
            </a:r>
            <a:r>
              <a:rPr sz="1000" spc="25" dirty="0">
                <a:latin typeface="Times New Roman"/>
                <a:cs typeface="Times New Roman"/>
              </a:rPr>
              <a:t> </a:t>
            </a:r>
            <a:r>
              <a:rPr sz="1000" spc="5" dirty="0">
                <a:latin typeface="Times New Roman"/>
                <a:cs typeface="Times New Roman"/>
              </a:rPr>
              <a:t>student’s</a:t>
            </a:r>
            <a:r>
              <a:rPr sz="1000" spc="30" dirty="0">
                <a:latin typeface="Times New Roman"/>
                <a:cs typeface="Times New Roman"/>
              </a:rPr>
              <a:t> </a:t>
            </a:r>
            <a:r>
              <a:rPr sz="1000" spc="5" dirty="0">
                <a:latin typeface="Times New Roman"/>
                <a:cs typeface="Times New Roman"/>
              </a:rPr>
              <a:t>parents.</a:t>
            </a:r>
            <a:endParaRPr sz="1000">
              <a:latin typeface="Times New Roman"/>
              <a:cs typeface="Times New Roman"/>
            </a:endParaRPr>
          </a:p>
          <a:p>
            <a:pPr marL="12700" marR="97790" indent="200660">
              <a:lnSpc>
                <a:spcPts val="1160"/>
              </a:lnSpc>
              <a:spcBef>
                <a:spcPts val="30"/>
              </a:spcBef>
            </a:pPr>
            <a:r>
              <a:rPr sz="1000" spc="0" dirty="0">
                <a:latin typeface="Times New Roman"/>
                <a:cs typeface="Times New Roman"/>
              </a:rPr>
              <a:t>If </a:t>
            </a:r>
            <a:r>
              <a:rPr sz="1000" spc="5" dirty="0">
                <a:latin typeface="Times New Roman"/>
                <a:cs typeface="Times New Roman"/>
              </a:rPr>
              <a:t>the student is placed in the </a:t>
            </a:r>
            <a:r>
              <a:rPr sz="1000" spc="15" dirty="0">
                <a:latin typeface="Times New Roman"/>
                <a:cs typeface="Times New Roman"/>
              </a:rPr>
              <a:t>DAEP (BAC) </a:t>
            </a:r>
            <a:r>
              <a:rPr sz="1000" spc="10" dirty="0">
                <a:latin typeface="Times New Roman"/>
                <a:cs typeface="Times New Roman"/>
              </a:rPr>
              <a:t>and </a:t>
            </a:r>
            <a:r>
              <a:rPr sz="1000" spc="5" dirty="0">
                <a:latin typeface="Times New Roman"/>
                <a:cs typeface="Times New Roman"/>
              </a:rPr>
              <a:t>the </a:t>
            </a:r>
            <a:r>
              <a:rPr sz="1000" spc="10" dirty="0">
                <a:latin typeface="Times New Roman"/>
                <a:cs typeface="Times New Roman"/>
              </a:rPr>
              <a:t>length </a:t>
            </a:r>
            <a:r>
              <a:rPr sz="1000" spc="5" dirty="0">
                <a:latin typeface="Times New Roman"/>
                <a:cs typeface="Times New Roman"/>
              </a:rPr>
              <a:t>of </a:t>
            </a:r>
            <a:r>
              <a:rPr sz="1000" spc="10" dirty="0">
                <a:latin typeface="Times New Roman"/>
                <a:cs typeface="Times New Roman"/>
              </a:rPr>
              <a:t>removal </a:t>
            </a:r>
            <a:r>
              <a:rPr sz="1000" spc="5" dirty="0">
                <a:latin typeface="Times New Roman"/>
                <a:cs typeface="Times New Roman"/>
              </a:rPr>
              <a:t>is inconsistent with the guidelines </a:t>
            </a:r>
            <a:r>
              <a:rPr sz="1000" spc="10" dirty="0">
                <a:latin typeface="Times New Roman"/>
                <a:cs typeface="Times New Roman"/>
              </a:rPr>
              <a:t>included </a:t>
            </a:r>
            <a:r>
              <a:rPr sz="1000" spc="5" dirty="0">
                <a:latin typeface="Times New Roman"/>
                <a:cs typeface="Times New Roman"/>
              </a:rPr>
              <a:t>in this </a:t>
            </a:r>
            <a:r>
              <a:rPr sz="1000" spc="10" dirty="0">
                <a:latin typeface="Times New Roman"/>
                <a:cs typeface="Times New Roman"/>
              </a:rPr>
              <a:t>Code,  </a:t>
            </a:r>
            <a:r>
              <a:rPr sz="1000" spc="5" dirty="0">
                <a:latin typeface="Times New Roman"/>
                <a:cs typeface="Times New Roman"/>
              </a:rPr>
              <a:t>the</a:t>
            </a:r>
            <a:r>
              <a:rPr sz="1000" spc="-35" dirty="0">
                <a:latin typeface="Times New Roman"/>
                <a:cs typeface="Times New Roman"/>
              </a:rPr>
              <a:t> </a:t>
            </a:r>
            <a:r>
              <a:rPr sz="1000" spc="10" dirty="0">
                <a:latin typeface="Times New Roman"/>
                <a:cs typeface="Times New Roman"/>
              </a:rPr>
              <a:t>removal</a:t>
            </a:r>
            <a:r>
              <a:rPr sz="1000" spc="-45" dirty="0">
                <a:latin typeface="Times New Roman"/>
                <a:cs typeface="Times New Roman"/>
              </a:rPr>
              <a:t> </a:t>
            </a:r>
            <a:r>
              <a:rPr sz="1000" spc="5" dirty="0">
                <a:latin typeface="Times New Roman"/>
                <a:cs typeface="Times New Roman"/>
              </a:rPr>
              <a:t>order</a:t>
            </a:r>
            <a:r>
              <a:rPr sz="1000" spc="-40" dirty="0">
                <a:latin typeface="Times New Roman"/>
                <a:cs typeface="Times New Roman"/>
              </a:rPr>
              <a:t> </a:t>
            </a:r>
            <a:r>
              <a:rPr sz="1000" spc="5" dirty="0">
                <a:latin typeface="Times New Roman"/>
                <a:cs typeface="Times New Roman"/>
              </a:rPr>
              <a:t>shall</a:t>
            </a:r>
            <a:r>
              <a:rPr sz="1000" spc="-35" dirty="0">
                <a:latin typeface="Times New Roman"/>
                <a:cs typeface="Times New Roman"/>
              </a:rPr>
              <a:t> </a:t>
            </a:r>
            <a:r>
              <a:rPr sz="1000" spc="5" dirty="0">
                <a:latin typeface="Times New Roman"/>
                <a:cs typeface="Times New Roman"/>
              </a:rPr>
              <a:t>give</a:t>
            </a:r>
            <a:r>
              <a:rPr sz="1000" spc="-35" dirty="0">
                <a:latin typeface="Times New Roman"/>
                <a:cs typeface="Times New Roman"/>
              </a:rPr>
              <a:t> </a:t>
            </a:r>
            <a:r>
              <a:rPr sz="1000" spc="5" dirty="0">
                <a:latin typeface="Times New Roman"/>
                <a:cs typeface="Times New Roman"/>
              </a:rPr>
              <a:t>notice</a:t>
            </a:r>
            <a:r>
              <a:rPr sz="1000" spc="-60" dirty="0">
                <a:latin typeface="Times New Roman"/>
                <a:cs typeface="Times New Roman"/>
              </a:rPr>
              <a:t> </a:t>
            </a:r>
            <a:r>
              <a:rPr sz="1000" spc="5" dirty="0">
                <a:latin typeface="Times New Roman"/>
                <a:cs typeface="Times New Roman"/>
              </a:rPr>
              <a:t>of</a:t>
            </a:r>
            <a:r>
              <a:rPr sz="1000" spc="-55" dirty="0">
                <a:latin typeface="Times New Roman"/>
                <a:cs typeface="Times New Roman"/>
              </a:rPr>
              <a:t> </a:t>
            </a:r>
            <a:r>
              <a:rPr sz="1000" spc="5" dirty="0">
                <a:latin typeface="Times New Roman"/>
                <a:cs typeface="Times New Roman"/>
              </a:rPr>
              <a:t>the</a:t>
            </a:r>
            <a:r>
              <a:rPr sz="1000" spc="-50" dirty="0">
                <a:latin typeface="Times New Roman"/>
                <a:cs typeface="Times New Roman"/>
              </a:rPr>
              <a:t> </a:t>
            </a:r>
            <a:r>
              <a:rPr sz="1000" spc="5" dirty="0">
                <a:latin typeface="Times New Roman"/>
                <a:cs typeface="Times New Roman"/>
              </a:rPr>
              <a:t>inconsistency.</a:t>
            </a:r>
            <a:endParaRPr sz="1000">
              <a:latin typeface="Times New Roman"/>
              <a:cs typeface="Times New Roman"/>
            </a:endParaRPr>
          </a:p>
          <a:p>
            <a:pPr marL="12700">
              <a:lnSpc>
                <a:spcPts val="1165"/>
              </a:lnSpc>
              <a:spcBef>
                <a:spcPts val="20"/>
              </a:spcBef>
            </a:pPr>
            <a:r>
              <a:rPr sz="1000" b="1" spc="-5" dirty="0">
                <a:latin typeface="Times New Roman"/>
                <a:cs typeface="Times New Roman"/>
              </a:rPr>
              <a:t>Coursework Notice for DAEP</a:t>
            </a:r>
            <a:r>
              <a:rPr sz="1000" b="1" dirty="0">
                <a:latin typeface="Times New Roman"/>
                <a:cs typeface="Times New Roman"/>
              </a:rPr>
              <a:t> </a:t>
            </a:r>
            <a:r>
              <a:rPr sz="1000" b="1" spc="-5" dirty="0">
                <a:latin typeface="Times New Roman"/>
                <a:cs typeface="Times New Roman"/>
              </a:rPr>
              <a:t>(BAC)</a:t>
            </a:r>
            <a:endParaRPr sz="1000">
              <a:latin typeface="Times New Roman"/>
              <a:cs typeface="Times New Roman"/>
            </a:endParaRPr>
          </a:p>
          <a:p>
            <a:pPr marL="12700" marR="5080" indent="200660" algn="just">
              <a:lnSpc>
                <a:spcPts val="1190"/>
              </a:lnSpc>
              <a:spcBef>
                <a:spcPts val="10"/>
              </a:spcBef>
            </a:pPr>
            <a:r>
              <a:rPr sz="1000" spc="5" dirty="0">
                <a:latin typeface="Times New Roman"/>
                <a:cs typeface="Times New Roman"/>
              </a:rPr>
              <a:t>The parent or </a:t>
            </a:r>
            <a:r>
              <a:rPr sz="1000" spc="10" dirty="0">
                <a:latin typeface="Times New Roman"/>
                <a:cs typeface="Times New Roman"/>
              </a:rPr>
              <a:t>guardian </a:t>
            </a:r>
            <a:r>
              <a:rPr sz="1000" spc="5" dirty="0">
                <a:latin typeface="Times New Roman"/>
                <a:cs typeface="Times New Roman"/>
              </a:rPr>
              <a:t>of a student placed in </a:t>
            </a:r>
            <a:r>
              <a:rPr sz="1000" spc="25" dirty="0">
                <a:latin typeface="Times New Roman"/>
                <a:cs typeface="Times New Roman"/>
              </a:rPr>
              <a:t>DAEP </a:t>
            </a:r>
            <a:r>
              <a:rPr sz="1000" spc="15" dirty="0">
                <a:latin typeface="Times New Roman"/>
                <a:cs typeface="Times New Roman"/>
              </a:rPr>
              <a:t>(BAC) </a:t>
            </a:r>
            <a:r>
              <a:rPr sz="1000" spc="5" dirty="0">
                <a:latin typeface="Times New Roman"/>
                <a:cs typeface="Times New Roman"/>
              </a:rPr>
              <a:t>shall be </a:t>
            </a:r>
            <a:r>
              <a:rPr sz="1000" spc="10" dirty="0">
                <a:latin typeface="Times New Roman"/>
                <a:cs typeface="Times New Roman"/>
              </a:rPr>
              <a:t>given </a:t>
            </a:r>
            <a:r>
              <a:rPr sz="1000" spc="5" dirty="0">
                <a:latin typeface="Times New Roman"/>
                <a:cs typeface="Times New Roman"/>
              </a:rPr>
              <a:t>written notice of the student’s opportunity to </a:t>
            </a:r>
            <a:r>
              <a:rPr sz="1000" spc="10" dirty="0">
                <a:latin typeface="Times New Roman"/>
                <a:cs typeface="Times New Roman"/>
              </a:rPr>
              <a:t>complete  </a:t>
            </a:r>
            <a:r>
              <a:rPr sz="1000" spc="5" dirty="0">
                <a:latin typeface="Times New Roman"/>
                <a:cs typeface="Times New Roman"/>
              </a:rPr>
              <a:t>a foundation curriculum course in </a:t>
            </a:r>
            <a:r>
              <a:rPr sz="1000" spc="10" dirty="0">
                <a:latin typeface="Times New Roman"/>
                <a:cs typeface="Times New Roman"/>
              </a:rPr>
              <a:t>which </a:t>
            </a:r>
            <a:r>
              <a:rPr sz="1000" spc="5" dirty="0">
                <a:latin typeface="Times New Roman"/>
                <a:cs typeface="Times New Roman"/>
              </a:rPr>
              <a:t>the student </a:t>
            </a:r>
            <a:r>
              <a:rPr sz="1000" spc="10" dirty="0">
                <a:latin typeface="Times New Roman"/>
                <a:cs typeface="Times New Roman"/>
              </a:rPr>
              <a:t>was </a:t>
            </a:r>
            <a:r>
              <a:rPr sz="1000" spc="5" dirty="0">
                <a:latin typeface="Times New Roman"/>
                <a:cs typeface="Times New Roman"/>
              </a:rPr>
              <a:t>enrolled at the time of </a:t>
            </a:r>
            <a:r>
              <a:rPr sz="1000" spc="10" dirty="0">
                <a:latin typeface="Times New Roman"/>
                <a:cs typeface="Times New Roman"/>
              </a:rPr>
              <a:t>removal </a:t>
            </a:r>
            <a:r>
              <a:rPr sz="1000" spc="5" dirty="0">
                <a:latin typeface="Times New Roman"/>
                <a:cs typeface="Times New Roman"/>
              </a:rPr>
              <a:t>and </a:t>
            </a:r>
            <a:r>
              <a:rPr sz="1000" spc="10" dirty="0">
                <a:latin typeface="Times New Roman"/>
                <a:cs typeface="Times New Roman"/>
              </a:rPr>
              <a:t>which </a:t>
            </a:r>
            <a:r>
              <a:rPr sz="1000" spc="5" dirty="0">
                <a:latin typeface="Times New Roman"/>
                <a:cs typeface="Times New Roman"/>
              </a:rPr>
              <a:t>is required for graduation, at </a:t>
            </a:r>
            <a:r>
              <a:rPr sz="1000" spc="10" dirty="0">
                <a:latin typeface="Times New Roman"/>
                <a:cs typeface="Times New Roman"/>
              </a:rPr>
              <a:t>no  </a:t>
            </a:r>
            <a:r>
              <a:rPr sz="1000" spc="5" dirty="0">
                <a:latin typeface="Times New Roman"/>
                <a:cs typeface="Times New Roman"/>
              </a:rPr>
              <a:t>cost</a:t>
            </a:r>
            <a:r>
              <a:rPr sz="1000" spc="25" dirty="0">
                <a:latin typeface="Times New Roman"/>
                <a:cs typeface="Times New Roman"/>
              </a:rPr>
              <a:t> </a:t>
            </a:r>
            <a:r>
              <a:rPr sz="1000" spc="5" dirty="0">
                <a:latin typeface="Times New Roman"/>
                <a:cs typeface="Times New Roman"/>
              </a:rPr>
              <a:t>to</a:t>
            </a:r>
            <a:r>
              <a:rPr sz="1000" spc="25" dirty="0">
                <a:latin typeface="Times New Roman"/>
                <a:cs typeface="Times New Roman"/>
              </a:rPr>
              <a:t> </a:t>
            </a:r>
            <a:r>
              <a:rPr sz="1000" spc="5" dirty="0">
                <a:latin typeface="Times New Roman"/>
                <a:cs typeface="Times New Roman"/>
              </a:rPr>
              <a:t>the</a:t>
            </a:r>
            <a:r>
              <a:rPr sz="1000" spc="30" dirty="0">
                <a:latin typeface="Times New Roman"/>
                <a:cs typeface="Times New Roman"/>
              </a:rPr>
              <a:t> </a:t>
            </a:r>
            <a:r>
              <a:rPr sz="1000" spc="5" dirty="0">
                <a:latin typeface="Times New Roman"/>
                <a:cs typeface="Times New Roman"/>
              </a:rPr>
              <a:t>student.</a:t>
            </a:r>
            <a:r>
              <a:rPr sz="1000" spc="25" dirty="0">
                <a:latin typeface="Times New Roman"/>
                <a:cs typeface="Times New Roman"/>
              </a:rPr>
              <a:t> </a:t>
            </a:r>
            <a:r>
              <a:rPr sz="1000" spc="5" dirty="0">
                <a:latin typeface="Times New Roman"/>
                <a:cs typeface="Times New Roman"/>
              </a:rPr>
              <a:t>The</a:t>
            </a:r>
            <a:r>
              <a:rPr sz="1000" spc="40" dirty="0">
                <a:latin typeface="Times New Roman"/>
                <a:cs typeface="Times New Roman"/>
              </a:rPr>
              <a:t> </a:t>
            </a:r>
            <a:r>
              <a:rPr sz="1000" spc="5" dirty="0">
                <a:latin typeface="Times New Roman"/>
                <a:cs typeface="Times New Roman"/>
              </a:rPr>
              <a:t>notice</a:t>
            </a:r>
            <a:r>
              <a:rPr sz="1000" spc="30" dirty="0">
                <a:latin typeface="Times New Roman"/>
                <a:cs typeface="Times New Roman"/>
              </a:rPr>
              <a:t> </a:t>
            </a:r>
            <a:r>
              <a:rPr sz="1000" spc="5" dirty="0">
                <a:latin typeface="Times New Roman"/>
                <a:cs typeface="Times New Roman"/>
              </a:rPr>
              <a:t>shall</a:t>
            </a:r>
            <a:r>
              <a:rPr sz="1000" spc="25" dirty="0">
                <a:latin typeface="Times New Roman"/>
                <a:cs typeface="Times New Roman"/>
              </a:rPr>
              <a:t> </a:t>
            </a:r>
            <a:r>
              <a:rPr sz="1000" spc="5" dirty="0">
                <a:latin typeface="Times New Roman"/>
                <a:cs typeface="Times New Roman"/>
              </a:rPr>
              <a:t>include</a:t>
            </a:r>
            <a:r>
              <a:rPr sz="1000" spc="30" dirty="0">
                <a:latin typeface="Times New Roman"/>
                <a:cs typeface="Times New Roman"/>
              </a:rPr>
              <a:t> </a:t>
            </a:r>
            <a:r>
              <a:rPr sz="1000" spc="5" dirty="0">
                <a:latin typeface="Times New Roman"/>
                <a:cs typeface="Times New Roman"/>
              </a:rPr>
              <a:t>information</a:t>
            </a:r>
            <a:r>
              <a:rPr sz="1000" spc="25" dirty="0">
                <a:latin typeface="Times New Roman"/>
                <a:cs typeface="Times New Roman"/>
              </a:rPr>
              <a:t> </a:t>
            </a:r>
            <a:r>
              <a:rPr sz="1000" spc="5" dirty="0">
                <a:latin typeface="Times New Roman"/>
                <a:cs typeface="Times New Roman"/>
              </a:rPr>
              <a:t>regarding</a:t>
            </a:r>
            <a:r>
              <a:rPr sz="1000" spc="25" dirty="0">
                <a:latin typeface="Times New Roman"/>
                <a:cs typeface="Times New Roman"/>
              </a:rPr>
              <a:t> </a:t>
            </a:r>
            <a:r>
              <a:rPr sz="1000" spc="5" dirty="0">
                <a:latin typeface="Times New Roman"/>
                <a:cs typeface="Times New Roman"/>
              </a:rPr>
              <a:t>all</a:t>
            </a:r>
            <a:r>
              <a:rPr sz="1000" spc="30" dirty="0">
                <a:latin typeface="Times New Roman"/>
                <a:cs typeface="Times New Roman"/>
              </a:rPr>
              <a:t> </a:t>
            </a:r>
            <a:r>
              <a:rPr sz="1000" spc="10" dirty="0">
                <a:latin typeface="Times New Roman"/>
                <a:cs typeface="Times New Roman"/>
              </a:rPr>
              <a:t>methods</a:t>
            </a:r>
            <a:r>
              <a:rPr sz="1000" spc="25" dirty="0">
                <a:latin typeface="Times New Roman"/>
                <a:cs typeface="Times New Roman"/>
              </a:rPr>
              <a:t> </a:t>
            </a:r>
            <a:r>
              <a:rPr sz="1000" spc="5" dirty="0">
                <a:latin typeface="Times New Roman"/>
                <a:cs typeface="Times New Roman"/>
              </a:rPr>
              <a:t>available</a:t>
            </a:r>
            <a:r>
              <a:rPr sz="1000" spc="30" dirty="0">
                <a:latin typeface="Times New Roman"/>
                <a:cs typeface="Times New Roman"/>
              </a:rPr>
              <a:t> </a:t>
            </a:r>
            <a:r>
              <a:rPr sz="1000" spc="5" dirty="0">
                <a:latin typeface="Times New Roman"/>
                <a:cs typeface="Times New Roman"/>
              </a:rPr>
              <a:t>for</a:t>
            </a:r>
            <a:r>
              <a:rPr sz="1000" spc="25" dirty="0">
                <a:latin typeface="Times New Roman"/>
                <a:cs typeface="Times New Roman"/>
              </a:rPr>
              <a:t> </a:t>
            </a:r>
            <a:r>
              <a:rPr sz="1000" spc="10" dirty="0">
                <a:latin typeface="Times New Roman"/>
                <a:cs typeface="Times New Roman"/>
              </a:rPr>
              <a:t>completing</a:t>
            </a:r>
            <a:r>
              <a:rPr sz="1000" spc="25" dirty="0">
                <a:latin typeface="Times New Roman"/>
                <a:cs typeface="Times New Roman"/>
              </a:rPr>
              <a:t> </a:t>
            </a:r>
            <a:r>
              <a:rPr sz="1000" spc="5" dirty="0">
                <a:latin typeface="Times New Roman"/>
                <a:cs typeface="Times New Roman"/>
              </a:rPr>
              <a:t>the</a:t>
            </a:r>
            <a:r>
              <a:rPr sz="1000" spc="30" dirty="0">
                <a:latin typeface="Times New Roman"/>
                <a:cs typeface="Times New Roman"/>
              </a:rPr>
              <a:t> </a:t>
            </a:r>
            <a:r>
              <a:rPr sz="1000" spc="5" dirty="0">
                <a:latin typeface="Times New Roman"/>
                <a:cs typeface="Times New Roman"/>
              </a:rPr>
              <a:t>coursework.</a:t>
            </a:r>
            <a:endParaRPr sz="1000">
              <a:latin typeface="Times New Roman"/>
              <a:cs typeface="Times New Roman"/>
            </a:endParaRPr>
          </a:p>
          <a:p>
            <a:pPr marL="38100">
              <a:lnSpc>
                <a:spcPts val="1160"/>
              </a:lnSpc>
            </a:pPr>
            <a:r>
              <a:rPr sz="1000" b="1" spc="-5" dirty="0">
                <a:latin typeface="Times New Roman"/>
                <a:cs typeface="Times New Roman"/>
              </a:rPr>
              <a:t>Length of</a:t>
            </a:r>
            <a:r>
              <a:rPr sz="1000" b="1" spc="0" dirty="0">
                <a:latin typeface="Times New Roman"/>
                <a:cs typeface="Times New Roman"/>
              </a:rPr>
              <a:t> </a:t>
            </a:r>
            <a:r>
              <a:rPr sz="1000" b="1" spc="-10" dirty="0">
                <a:latin typeface="Times New Roman"/>
                <a:cs typeface="Times New Roman"/>
              </a:rPr>
              <a:t>Removal</a:t>
            </a:r>
            <a:endParaRPr sz="1000">
              <a:latin typeface="Times New Roman"/>
              <a:cs typeface="Times New Roman"/>
            </a:endParaRPr>
          </a:p>
        </p:txBody>
      </p:sp>
      <p:sp>
        <p:nvSpPr>
          <p:cNvPr id="14" name="object 14"/>
          <p:cNvSpPr txBox="1"/>
          <p:nvPr/>
        </p:nvSpPr>
        <p:spPr>
          <a:xfrm>
            <a:off x="517651" y="9000235"/>
            <a:ext cx="2865755" cy="177800"/>
          </a:xfrm>
          <a:prstGeom prst="rect">
            <a:avLst/>
          </a:prstGeom>
        </p:spPr>
        <p:txBody>
          <a:bodyPr vert="horz" wrap="square" lIns="0" tIns="12065" rIns="0" bIns="0" rtlCol="0">
            <a:spAutoFit/>
          </a:bodyPr>
          <a:lstStyle/>
          <a:p>
            <a:pPr marL="12700">
              <a:lnSpc>
                <a:spcPct val="100000"/>
              </a:lnSpc>
              <a:spcBef>
                <a:spcPts val="95"/>
              </a:spcBef>
            </a:pPr>
            <a:r>
              <a:rPr sz="1000" spc="5" dirty="0">
                <a:latin typeface="Times New Roman"/>
                <a:cs typeface="Times New Roman"/>
              </a:rPr>
              <a:t>The </a:t>
            </a:r>
            <a:r>
              <a:rPr sz="1000" spc="10" dirty="0">
                <a:latin typeface="Times New Roman"/>
                <a:cs typeface="Times New Roman"/>
              </a:rPr>
              <a:t>campus behavior </a:t>
            </a:r>
            <a:r>
              <a:rPr sz="1000" spc="5" dirty="0">
                <a:latin typeface="Times New Roman"/>
                <a:cs typeface="Times New Roman"/>
              </a:rPr>
              <a:t>coordinator shall determine</a:t>
            </a:r>
            <a:r>
              <a:rPr sz="1000" spc="55" dirty="0">
                <a:latin typeface="Times New Roman"/>
                <a:cs typeface="Times New Roman"/>
              </a:rPr>
              <a:t> </a:t>
            </a:r>
            <a:r>
              <a:rPr sz="1000" spc="5" dirty="0">
                <a:latin typeface="Times New Roman"/>
                <a:cs typeface="Times New Roman"/>
              </a:rPr>
              <a:t>the</a:t>
            </a:r>
            <a:endParaRPr sz="1000">
              <a:latin typeface="Times New Roman"/>
              <a:cs typeface="Times New Roman"/>
            </a:endParaRPr>
          </a:p>
        </p:txBody>
      </p:sp>
      <p:sp>
        <p:nvSpPr>
          <p:cNvPr id="15" name="object 15"/>
          <p:cNvSpPr txBox="1"/>
          <p:nvPr/>
        </p:nvSpPr>
        <p:spPr>
          <a:xfrm>
            <a:off x="316484" y="9146540"/>
            <a:ext cx="3067050" cy="177800"/>
          </a:xfrm>
          <a:prstGeom prst="rect">
            <a:avLst/>
          </a:prstGeom>
        </p:spPr>
        <p:txBody>
          <a:bodyPr vert="horz" wrap="square" lIns="0" tIns="12065" rIns="0" bIns="0" rtlCol="0">
            <a:spAutoFit/>
          </a:bodyPr>
          <a:lstStyle/>
          <a:p>
            <a:pPr marL="12700">
              <a:lnSpc>
                <a:spcPct val="100000"/>
              </a:lnSpc>
              <a:spcBef>
                <a:spcPts val="95"/>
              </a:spcBef>
            </a:pPr>
            <a:r>
              <a:rPr sz="1000" spc="5" dirty="0">
                <a:latin typeface="Times New Roman"/>
                <a:cs typeface="Times New Roman"/>
              </a:rPr>
              <a:t>placement</a:t>
            </a:r>
            <a:r>
              <a:rPr sz="1000" spc="75" dirty="0">
                <a:latin typeface="Times New Roman"/>
                <a:cs typeface="Times New Roman"/>
              </a:rPr>
              <a:t> </a:t>
            </a:r>
            <a:r>
              <a:rPr sz="1000" spc="5" dirty="0">
                <a:latin typeface="Times New Roman"/>
                <a:cs typeface="Times New Roman"/>
              </a:rPr>
              <a:t>shall</a:t>
            </a:r>
            <a:r>
              <a:rPr sz="1000" spc="75" dirty="0">
                <a:latin typeface="Times New Roman"/>
                <a:cs typeface="Times New Roman"/>
              </a:rPr>
              <a:t> </a:t>
            </a:r>
            <a:r>
              <a:rPr sz="1000" spc="5" dirty="0">
                <a:latin typeface="Times New Roman"/>
                <a:cs typeface="Times New Roman"/>
              </a:rPr>
              <a:t>be</a:t>
            </a:r>
            <a:r>
              <a:rPr sz="1000" spc="75" dirty="0">
                <a:latin typeface="Times New Roman"/>
                <a:cs typeface="Times New Roman"/>
              </a:rPr>
              <a:t> </a:t>
            </a:r>
            <a:r>
              <a:rPr sz="1000" spc="5" dirty="0">
                <a:latin typeface="Times New Roman"/>
                <a:cs typeface="Times New Roman"/>
              </a:rPr>
              <a:t>determined</a:t>
            </a:r>
            <a:r>
              <a:rPr sz="1000" spc="75" dirty="0">
                <a:latin typeface="Times New Roman"/>
                <a:cs typeface="Times New Roman"/>
              </a:rPr>
              <a:t> </a:t>
            </a:r>
            <a:r>
              <a:rPr sz="1000" spc="5" dirty="0">
                <a:latin typeface="Times New Roman"/>
                <a:cs typeface="Times New Roman"/>
              </a:rPr>
              <a:t>case</a:t>
            </a:r>
            <a:r>
              <a:rPr sz="1000" spc="65" dirty="0">
                <a:latin typeface="Times New Roman"/>
                <a:cs typeface="Times New Roman"/>
              </a:rPr>
              <a:t> </a:t>
            </a:r>
            <a:r>
              <a:rPr sz="1000" spc="10" dirty="0">
                <a:latin typeface="Times New Roman"/>
                <a:cs typeface="Times New Roman"/>
              </a:rPr>
              <a:t>by</a:t>
            </a:r>
            <a:r>
              <a:rPr sz="1000" spc="65" dirty="0">
                <a:latin typeface="Times New Roman"/>
                <a:cs typeface="Times New Roman"/>
              </a:rPr>
              <a:t> </a:t>
            </a:r>
            <a:r>
              <a:rPr sz="1000" spc="5" dirty="0">
                <a:latin typeface="Times New Roman"/>
                <a:cs typeface="Times New Roman"/>
              </a:rPr>
              <a:t>case</a:t>
            </a:r>
            <a:r>
              <a:rPr sz="1000" spc="75" dirty="0">
                <a:latin typeface="Times New Roman"/>
                <a:cs typeface="Times New Roman"/>
              </a:rPr>
              <a:t> </a:t>
            </a:r>
            <a:r>
              <a:rPr sz="1000" spc="5" dirty="0">
                <a:latin typeface="Times New Roman"/>
                <a:cs typeface="Times New Roman"/>
              </a:rPr>
              <a:t>based</a:t>
            </a:r>
            <a:r>
              <a:rPr sz="1000" spc="65" dirty="0">
                <a:latin typeface="Times New Roman"/>
                <a:cs typeface="Times New Roman"/>
              </a:rPr>
              <a:t> </a:t>
            </a:r>
            <a:r>
              <a:rPr sz="1000" spc="10" dirty="0">
                <a:latin typeface="Times New Roman"/>
                <a:cs typeface="Times New Roman"/>
              </a:rPr>
              <a:t>on</a:t>
            </a:r>
            <a:r>
              <a:rPr sz="1000" spc="65" dirty="0">
                <a:latin typeface="Times New Roman"/>
                <a:cs typeface="Times New Roman"/>
              </a:rPr>
              <a:t> </a:t>
            </a:r>
            <a:r>
              <a:rPr sz="1000" spc="5" dirty="0">
                <a:latin typeface="Times New Roman"/>
                <a:cs typeface="Times New Roman"/>
              </a:rPr>
              <a:t>the</a:t>
            </a:r>
            <a:endParaRPr sz="1000">
              <a:latin typeface="Times New Roman"/>
              <a:cs typeface="Times New Roman"/>
            </a:endParaRPr>
          </a:p>
        </p:txBody>
      </p:sp>
      <p:sp>
        <p:nvSpPr>
          <p:cNvPr id="16" name="object 16"/>
          <p:cNvSpPr txBox="1"/>
          <p:nvPr/>
        </p:nvSpPr>
        <p:spPr>
          <a:xfrm>
            <a:off x="3375285" y="9000235"/>
            <a:ext cx="4075429" cy="323850"/>
          </a:xfrm>
          <a:prstGeom prst="rect">
            <a:avLst/>
          </a:prstGeom>
        </p:spPr>
        <p:txBody>
          <a:bodyPr vert="horz" wrap="square" lIns="0" tIns="22225" rIns="0" bIns="0" rtlCol="0">
            <a:spAutoFit/>
          </a:bodyPr>
          <a:lstStyle/>
          <a:p>
            <a:pPr marL="45720" marR="5080" indent="-33655">
              <a:lnSpc>
                <a:spcPts val="1150"/>
              </a:lnSpc>
              <a:spcBef>
                <a:spcPts val="175"/>
              </a:spcBef>
            </a:pPr>
            <a:r>
              <a:rPr sz="1000" spc="5" dirty="0">
                <a:latin typeface="Times New Roman"/>
                <a:cs typeface="Times New Roman"/>
              </a:rPr>
              <a:t>duration of a student’s </a:t>
            </a:r>
            <a:r>
              <a:rPr sz="1000" spc="10" dirty="0">
                <a:latin typeface="Times New Roman"/>
                <a:cs typeface="Times New Roman"/>
              </a:rPr>
              <a:t>removal </a:t>
            </a:r>
            <a:r>
              <a:rPr sz="1000" spc="5" dirty="0">
                <a:latin typeface="Times New Roman"/>
                <a:cs typeface="Times New Roman"/>
              </a:rPr>
              <a:t>in </a:t>
            </a:r>
            <a:r>
              <a:rPr sz="1000" spc="15" dirty="0">
                <a:latin typeface="Times New Roman"/>
                <a:cs typeface="Times New Roman"/>
              </a:rPr>
              <a:t>DAEP </a:t>
            </a:r>
            <a:r>
              <a:rPr sz="1000" spc="10" dirty="0">
                <a:latin typeface="Times New Roman"/>
                <a:cs typeface="Times New Roman"/>
              </a:rPr>
              <a:t>(BAC). The </a:t>
            </a:r>
            <a:r>
              <a:rPr sz="1000" spc="5" dirty="0">
                <a:latin typeface="Times New Roman"/>
                <a:cs typeface="Times New Roman"/>
              </a:rPr>
              <a:t>duration of a student’s  seriousness</a:t>
            </a:r>
            <a:r>
              <a:rPr sz="1000" spc="75" dirty="0">
                <a:latin typeface="Times New Roman"/>
                <a:cs typeface="Times New Roman"/>
              </a:rPr>
              <a:t> </a:t>
            </a:r>
            <a:r>
              <a:rPr sz="1000" spc="5" dirty="0">
                <a:latin typeface="Times New Roman"/>
                <a:cs typeface="Times New Roman"/>
              </a:rPr>
              <a:t>to</a:t>
            </a:r>
            <a:r>
              <a:rPr sz="1000" spc="65" dirty="0">
                <a:latin typeface="Times New Roman"/>
                <a:cs typeface="Times New Roman"/>
              </a:rPr>
              <a:t> </a:t>
            </a:r>
            <a:r>
              <a:rPr sz="1000" spc="5" dirty="0">
                <a:latin typeface="Times New Roman"/>
                <a:cs typeface="Times New Roman"/>
              </a:rPr>
              <a:t>the</a:t>
            </a:r>
            <a:r>
              <a:rPr sz="1000" spc="75" dirty="0">
                <a:latin typeface="Times New Roman"/>
                <a:cs typeface="Times New Roman"/>
              </a:rPr>
              <a:t> </a:t>
            </a:r>
            <a:r>
              <a:rPr sz="1000" spc="5" dirty="0">
                <a:latin typeface="Times New Roman"/>
                <a:cs typeface="Times New Roman"/>
              </a:rPr>
              <a:t>offense,</a:t>
            </a:r>
            <a:r>
              <a:rPr sz="1000" spc="75" dirty="0">
                <a:latin typeface="Times New Roman"/>
                <a:cs typeface="Times New Roman"/>
              </a:rPr>
              <a:t> </a:t>
            </a:r>
            <a:r>
              <a:rPr sz="1000" spc="5" dirty="0">
                <a:latin typeface="Times New Roman"/>
                <a:cs typeface="Times New Roman"/>
              </a:rPr>
              <a:t>the</a:t>
            </a:r>
            <a:r>
              <a:rPr sz="1000" spc="75" dirty="0">
                <a:latin typeface="Times New Roman"/>
                <a:cs typeface="Times New Roman"/>
              </a:rPr>
              <a:t> </a:t>
            </a:r>
            <a:r>
              <a:rPr sz="1000" spc="5" dirty="0">
                <a:latin typeface="Times New Roman"/>
                <a:cs typeface="Times New Roman"/>
              </a:rPr>
              <a:t>student’s</a:t>
            </a:r>
            <a:r>
              <a:rPr sz="1000" spc="60" dirty="0">
                <a:latin typeface="Times New Roman"/>
                <a:cs typeface="Times New Roman"/>
              </a:rPr>
              <a:t> </a:t>
            </a:r>
            <a:r>
              <a:rPr sz="1000" spc="5" dirty="0">
                <a:latin typeface="Times New Roman"/>
                <a:cs typeface="Times New Roman"/>
              </a:rPr>
              <a:t>age</a:t>
            </a:r>
            <a:r>
              <a:rPr sz="1000" spc="75" dirty="0">
                <a:latin typeface="Times New Roman"/>
                <a:cs typeface="Times New Roman"/>
              </a:rPr>
              <a:t> </a:t>
            </a:r>
            <a:r>
              <a:rPr sz="1000" spc="10" dirty="0">
                <a:latin typeface="Times New Roman"/>
                <a:cs typeface="Times New Roman"/>
              </a:rPr>
              <a:t>and</a:t>
            </a:r>
            <a:r>
              <a:rPr sz="1000" spc="65" dirty="0">
                <a:latin typeface="Times New Roman"/>
                <a:cs typeface="Times New Roman"/>
              </a:rPr>
              <a:t> </a:t>
            </a:r>
            <a:r>
              <a:rPr sz="1000" spc="5" dirty="0">
                <a:latin typeface="Times New Roman"/>
                <a:cs typeface="Times New Roman"/>
              </a:rPr>
              <a:t>grade</a:t>
            </a:r>
            <a:r>
              <a:rPr sz="1000" spc="75" dirty="0">
                <a:latin typeface="Times New Roman"/>
                <a:cs typeface="Times New Roman"/>
              </a:rPr>
              <a:t> </a:t>
            </a:r>
            <a:r>
              <a:rPr sz="1000" spc="5" dirty="0">
                <a:latin typeface="Times New Roman"/>
                <a:cs typeface="Times New Roman"/>
              </a:rPr>
              <a:t>level,</a:t>
            </a:r>
            <a:r>
              <a:rPr sz="1000" spc="50" dirty="0">
                <a:latin typeface="Times New Roman"/>
                <a:cs typeface="Times New Roman"/>
              </a:rPr>
              <a:t> </a:t>
            </a:r>
            <a:r>
              <a:rPr sz="1000" spc="5" dirty="0">
                <a:latin typeface="Times New Roman"/>
                <a:cs typeface="Times New Roman"/>
              </a:rPr>
              <a:t>the</a:t>
            </a:r>
            <a:r>
              <a:rPr sz="1000" spc="75" dirty="0">
                <a:latin typeface="Times New Roman"/>
                <a:cs typeface="Times New Roman"/>
              </a:rPr>
              <a:t> </a:t>
            </a:r>
            <a:r>
              <a:rPr sz="1000" spc="5" dirty="0">
                <a:latin typeface="Times New Roman"/>
                <a:cs typeface="Times New Roman"/>
              </a:rPr>
              <a:t>frequency</a:t>
            </a:r>
            <a:endParaRPr sz="1000">
              <a:latin typeface="Times New Roman"/>
              <a:cs typeface="Times New Roman"/>
            </a:endParaRPr>
          </a:p>
        </p:txBody>
      </p:sp>
      <p:sp>
        <p:nvSpPr>
          <p:cNvPr id="17" name="object 17"/>
          <p:cNvSpPr txBox="1"/>
          <p:nvPr/>
        </p:nvSpPr>
        <p:spPr>
          <a:xfrm>
            <a:off x="316223" y="9294409"/>
            <a:ext cx="7132955" cy="477520"/>
          </a:xfrm>
          <a:prstGeom prst="rect">
            <a:avLst/>
          </a:prstGeom>
        </p:spPr>
        <p:txBody>
          <a:bodyPr vert="horz" wrap="square" lIns="0" tIns="12065" rIns="0" bIns="0" rtlCol="0">
            <a:spAutoFit/>
          </a:bodyPr>
          <a:lstStyle/>
          <a:p>
            <a:pPr marL="12700">
              <a:lnSpc>
                <a:spcPts val="1190"/>
              </a:lnSpc>
              <a:spcBef>
                <a:spcPts val="95"/>
              </a:spcBef>
            </a:pPr>
            <a:r>
              <a:rPr sz="1000" spc="5" dirty="0">
                <a:latin typeface="Times New Roman"/>
                <a:cs typeface="Times New Roman"/>
              </a:rPr>
              <a:t>of misconduct, the student’s attitude </a:t>
            </a:r>
            <a:r>
              <a:rPr sz="1000" spc="10" dirty="0">
                <a:latin typeface="Times New Roman"/>
                <a:cs typeface="Times New Roman"/>
              </a:rPr>
              <a:t>and </a:t>
            </a:r>
            <a:r>
              <a:rPr sz="1000" spc="5" dirty="0">
                <a:latin typeface="Times New Roman"/>
                <a:cs typeface="Times New Roman"/>
              </a:rPr>
              <a:t>statutory</a:t>
            </a:r>
            <a:r>
              <a:rPr sz="1000" spc="75" dirty="0">
                <a:latin typeface="Times New Roman"/>
                <a:cs typeface="Times New Roman"/>
              </a:rPr>
              <a:t> </a:t>
            </a:r>
            <a:r>
              <a:rPr sz="1000" spc="5" dirty="0">
                <a:latin typeface="Times New Roman"/>
                <a:cs typeface="Times New Roman"/>
              </a:rPr>
              <a:t>requirements.</a:t>
            </a:r>
            <a:endParaRPr sz="1000">
              <a:latin typeface="Times New Roman"/>
              <a:cs typeface="Times New Roman"/>
            </a:endParaRPr>
          </a:p>
          <a:p>
            <a:pPr marL="12700" marR="5080" indent="199390">
              <a:lnSpc>
                <a:spcPts val="1190"/>
              </a:lnSpc>
              <a:spcBef>
                <a:spcPts val="35"/>
              </a:spcBef>
            </a:pPr>
            <a:r>
              <a:rPr sz="1000" spc="-5" dirty="0">
                <a:latin typeface="Times New Roman"/>
                <a:cs typeface="Times New Roman"/>
              </a:rPr>
              <a:t>The </a:t>
            </a:r>
            <a:r>
              <a:rPr sz="1000" spc="-10" dirty="0">
                <a:latin typeface="Times New Roman"/>
                <a:cs typeface="Times New Roman"/>
              </a:rPr>
              <a:t>maximum </a:t>
            </a:r>
            <a:r>
              <a:rPr sz="1000" spc="-5" dirty="0">
                <a:latin typeface="Times New Roman"/>
                <a:cs typeface="Times New Roman"/>
              </a:rPr>
              <a:t>period of DAEP </a:t>
            </a:r>
            <a:r>
              <a:rPr sz="1000" spc="-10" dirty="0">
                <a:latin typeface="Times New Roman"/>
                <a:cs typeface="Times New Roman"/>
              </a:rPr>
              <a:t>(BAC) </a:t>
            </a:r>
            <a:r>
              <a:rPr sz="1000" spc="-5" dirty="0">
                <a:latin typeface="Times New Roman"/>
                <a:cs typeface="Times New Roman"/>
              </a:rPr>
              <a:t>removal shall be </a:t>
            </a:r>
            <a:r>
              <a:rPr sz="1000" spc="-10" dirty="0">
                <a:latin typeface="Times New Roman"/>
                <a:cs typeface="Times New Roman"/>
              </a:rPr>
              <a:t>one </a:t>
            </a:r>
            <a:r>
              <a:rPr sz="1000" spc="-5" dirty="0">
                <a:latin typeface="Times New Roman"/>
                <a:cs typeface="Times New Roman"/>
              </a:rPr>
              <a:t>calendar </a:t>
            </a:r>
            <a:r>
              <a:rPr sz="1000" spc="-10" dirty="0">
                <a:latin typeface="Times New Roman"/>
                <a:cs typeface="Times New Roman"/>
              </a:rPr>
              <a:t>year </a:t>
            </a:r>
            <a:r>
              <a:rPr sz="1000" spc="-5" dirty="0">
                <a:latin typeface="Times New Roman"/>
                <a:cs typeface="Times New Roman"/>
              </a:rPr>
              <a:t>except as provided </a:t>
            </a:r>
            <a:r>
              <a:rPr sz="1000" spc="-10" dirty="0">
                <a:latin typeface="Times New Roman"/>
                <a:cs typeface="Times New Roman"/>
              </a:rPr>
              <a:t>below. </a:t>
            </a:r>
            <a:r>
              <a:rPr sz="1000" spc="-5" dirty="0">
                <a:latin typeface="Times New Roman"/>
                <a:cs typeface="Times New Roman"/>
              </a:rPr>
              <a:t>Unless otherwise specified in </a:t>
            </a:r>
            <a:r>
              <a:rPr sz="1000" dirty="0">
                <a:latin typeface="Times New Roman"/>
                <a:cs typeface="Times New Roman"/>
              </a:rPr>
              <a:t>the  </a:t>
            </a:r>
            <a:r>
              <a:rPr sz="1000" spc="-10" dirty="0">
                <a:latin typeface="Times New Roman"/>
                <a:cs typeface="Times New Roman"/>
              </a:rPr>
              <a:t>removal </a:t>
            </a:r>
            <a:r>
              <a:rPr sz="1000" spc="-5" dirty="0">
                <a:latin typeface="Times New Roman"/>
                <a:cs typeface="Times New Roman"/>
              </a:rPr>
              <a:t>order, </a:t>
            </a:r>
            <a:r>
              <a:rPr sz="1000" spc="-10" dirty="0">
                <a:latin typeface="Times New Roman"/>
                <a:cs typeface="Times New Roman"/>
              </a:rPr>
              <a:t>days </a:t>
            </a:r>
            <a:r>
              <a:rPr sz="1000" spc="-5" dirty="0">
                <a:latin typeface="Times New Roman"/>
                <a:cs typeface="Times New Roman"/>
              </a:rPr>
              <a:t>absent from a </a:t>
            </a:r>
            <a:r>
              <a:rPr sz="1000" spc="-10" dirty="0">
                <a:latin typeface="Times New Roman"/>
                <a:cs typeface="Times New Roman"/>
              </a:rPr>
              <a:t>DAEP shall not count </a:t>
            </a:r>
            <a:r>
              <a:rPr sz="1000" spc="-5" dirty="0">
                <a:latin typeface="Times New Roman"/>
                <a:cs typeface="Times New Roman"/>
              </a:rPr>
              <a:t>toward </a:t>
            </a:r>
            <a:r>
              <a:rPr sz="1000" spc="-10" dirty="0">
                <a:latin typeface="Times New Roman"/>
                <a:cs typeface="Times New Roman"/>
              </a:rPr>
              <a:t>fulfilling the </a:t>
            </a:r>
            <a:r>
              <a:rPr sz="1000" spc="-5" dirty="0">
                <a:latin typeface="Times New Roman"/>
                <a:cs typeface="Times New Roman"/>
              </a:rPr>
              <a:t>total </a:t>
            </a:r>
            <a:r>
              <a:rPr sz="1000" spc="-10" dirty="0">
                <a:latin typeface="Times New Roman"/>
                <a:cs typeface="Times New Roman"/>
              </a:rPr>
              <a:t>number </a:t>
            </a:r>
            <a:r>
              <a:rPr sz="1000" spc="-5" dirty="0">
                <a:latin typeface="Times New Roman"/>
                <a:cs typeface="Times New Roman"/>
              </a:rPr>
              <a:t>of days required in a </a:t>
            </a:r>
            <a:r>
              <a:rPr sz="1000" spc="-10" dirty="0">
                <a:latin typeface="Times New Roman"/>
                <a:cs typeface="Times New Roman"/>
              </a:rPr>
              <a:t>student’s DAEP</a:t>
            </a:r>
            <a:r>
              <a:rPr sz="1000" spc="135" dirty="0">
                <a:latin typeface="Times New Roman"/>
                <a:cs typeface="Times New Roman"/>
              </a:rPr>
              <a:t> </a:t>
            </a:r>
            <a:r>
              <a:rPr sz="1000" spc="-10" dirty="0">
                <a:latin typeface="Times New Roman"/>
                <a:cs typeface="Times New Roman"/>
              </a:rPr>
              <a:t>removal</a:t>
            </a:r>
            <a:endParaRPr sz="1000">
              <a:latin typeface="Times New Roman"/>
              <a:cs typeface="Times New Roman"/>
            </a:endParaRPr>
          </a:p>
        </p:txBody>
      </p:sp>
      <p:sp>
        <p:nvSpPr>
          <p:cNvPr id="19" name="Left Arrow 18"/>
          <p:cNvSpPr/>
          <p:nvPr/>
        </p:nvSpPr>
        <p:spPr>
          <a:xfrm>
            <a:off x="3789679" y="4879975"/>
            <a:ext cx="762000" cy="1664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63365" y="7875241"/>
            <a:ext cx="6450965" cy="180975"/>
          </a:xfrm>
          <a:custGeom>
            <a:avLst/>
            <a:gdLst/>
            <a:ahLst/>
            <a:cxnLst/>
            <a:rect l="l" t="t" r="r" b="b"/>
            <a:pathLst>
              <a:path w="6450965" h="180975">
                <a:moveTo>
                  <a:pt x="6419018" y="0"/>
                </a:moveTo>
                <a:lnTo>
                  <a:pt x="31934" y="0"/>
                </a:lnTo>
                <a:lnTo>
                  <a:pt x="7983" y="40201"/>
                </a:lnTo>
                <a:lnTo>
                  <a:pt x="0" y="90323"/>
                </a:lnTo>
                <a:lnTo>
                  <a:pt x="7983" y="140445"/>
                </a:lnTo>
                <a:lnTo>
                  <a:pt x="31934" y="180646"/>
                </a:lnTo>
                <a:lnTo>
                  <a:pt x="6419018" y="180646"/>
                </a:lnTo>
                <a:lnTo>
                  <a:pt x="6442969" y="140445"/>
                </a:lnTo>
                <a:lnTo>
                  <a:pt x="6450952" y="90323"/>
                </a:lnTo>
                <a:lnTo>
                  <a:pt x="6442969" y="40201"/>
                </a:lnTo>
                <a:lnTo>
                  <a:pt x="6419018" y="0"/>
                </a:lnTo>
                <a:close/>
              </a:path>
            </a:pathLst>
          </a:custGeom>
          <a:solidFill>
            <a:srgbClr val="FFFF00"/>
          </a:solidFill>
        </p:spPr>
        <p:txBody>
          <a:bodyPr wrap="square" lIns="0" tIns="0" rIns="0" bIns="0" rtlCol="0"/>
          <a:lstStyle/>
          <a:p>
            <a:endParaRPr/>
          </a:p>
        </p:txBody>
      </p:sp>
      <p:sp>
        <p:nvSpPr>
          <p:cNvPr id="3" name="object 3"/>
          <p:cNvSpPr/>
          <p:nvPr/>
        </p:nvSpPr>
        <p:spPr>
          <a:xfrm>
            <a:off x="922150" y="7722841"/>
            <a:ext cx="3248025" cy="180975"/>
          </a:xfrm>
          <a:custGeom>
            <a:avLst/>
            <a:gdLst/>
            <a:ahLst/>
            <a:cxnLst/>
            <a:rect l="l" t="t" r="r" b="b"/>
            <a:pathLst>
              <a:path w="3248025" h="180975">
                <a:moveTo>
                  <a:pt x="3215567" y="0"/>
                </a:moveTo>
                <a:lnTo>
                  <a:pt x="31934" y="0"/>
                </a:lnTo>
                <a:lnTo>
                  <a:pt x="7983" y="40201"/>
                </a:lnTo>
                <a:lnTo>
                  <a:pt x="0" y="90323"/>
                </a:lnTo>
                <a:lnTo>
                  <a:pt x="7983" y="140445"/>
                </a:lnTo>
                <a:lnTo>
                  <a:pt x="31934" y="180646"/>
                </a:lnTo>
                <a:lnTo>
                  <a:pt x="3215567" y="180646"/>
                </a:lnTo>
                <a:lnTo>
                  <a:pt x="3239518" y="140445"/>
                </a:lnTo>
                <a:lnTo>
                  <a:pt x="3247501" y="90323"/>
                </a:lnTo>
                <a:lnTo>
                  <a:pt x="3239518" y="40201"/>
                </a:lnTo>
                <a:lnTo>
                  <a:pt x="3215567" y="0"/>
                </a:lnTo>
                <a:close/>
              </a:path>
            </a:pathLst>
          </a:custGeom>
          <a:solidFill>
            <a:srgbClr val="FFFF00"/>
          </a:solidFill>
        </p:spPr>
        <p:txBody>
          <a:bodyPr wrap="square" lIns="0" tIns="0" rIns="0" bIns="0" rtlCol="0"/>
          <a:lstStyle/>
          <a:p>
            <a:endParaRPr/>
          </a:p>
        </p:txBody>
      </p:sp>
      <p:sp>
        <p:nvSpPr>
          <p:cNvPr id="4" name="object 4"/>
          <p:cNvSpPr/>
          <p:nvPr/>
        </p:nvSpPr>
        <p:spPr>
          <a:xfrm>
            <a:off x="696382" y="7727534"/>
            <a:ext cx="119775" cy="16428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922150" y="7559772"/>
            <a:ext cx="2080260" cy="180975"/>
          </a:xfrm>
          <a:custGeom>
            <a:avLst/>
            <a:gdLst/>
            <a:ahLst/>
            <a:cxnLst/>
            <a:rect l="l" t="t" r="r" b="b"/>
            <a:pathLst>
              <a:path w="2080260" h="180975">
                <a:moveTo>
                  <a:pt x="2047988" y="0"/>
                </a:moveTo>
                <a:lnTo>
                  <a:pt x="31934" y="0"/>
                </a:lnTo>
                <a:lnTo>
                  <a:pt x="7983" y="40201"/>
                </a:lnTo>
                <a:lnTo>
                  <a:pt x="0" y="90323"/>
                </a:lnTo>
                <a:lnTo>
                  <a:pt x="7983" y="140445"/>
                </a:lnTo>
                <a:lnTo>
                  <a:pt x="31934" y="180646"/>
                </a:lnTo>
                <a:lnTo>
                  <a:pt x="2047988" y="180646"/>
                </a:lnTo>
                <a:lnTo>
                  <a:pt x="2071939" y="140445"/>
                </a:lnTo>
                <a:lnTo>
                  <a:pt x="2079922" y="90323"/>
                </a:lnTo>
                <a:lnTo>
                  <a:pt x="2071939" y="40201"/>
                </a:lnTo>
                <a:lnTo>
                  <a:pt x="2047988" y="0"/>
                </a:lnTo>
                <a:close/>
              </a:path>
            </a:pathLst>
          </a:custGeom>
          <a:solidFill>
            <a:srgbClr val="FFFF00"/>
          </a:solidFill>
        </p:spPr>
        <p:txBody>
          <a:bodyPr wrap="square" lIns="0" tIns="0" rIns="0" bIns="0" rtlCol="0"/>
          <a:lstStyle/>
          <a:p>
            <a:endParaRPr/>
          </a:p>
        </p:txBody>
      </p:sp>
      <p:sp>
        <p:nvSpPr>
          <p:cNvPr id="6" name="object 6"/>
          <p:cNvSpPr/>
          <p:nvPr/>
        </p:nvSpPr>
        <p:spPr>
          <a:xfrm>
            <a:off x="696382" y="7564466"/>
            <a:ext cx="119775" cy="164283"/>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2150" y="7396705"/>
            <a:ext cx="2905125" cy="180975"/>
          </a:xfrm>
          <a:custGeom>
            <a:avLst/>
            <a:gdLst/>
            <a:ahLst/>
            <a:cxnLst/>
            <a:rect l="l" t="t" r="r" b="b"/>
            <a:pathLst>
              <a:path w="2905125" h="180975">
                <a:moveTo>
                  <a:pt x="2872671" y="0"/>
                </a:moveTo>
                <a:lnTo>
                  <a:pt x="31934" y="0"/>
                </a:lnTo>
                <a:lnTo>
                  <a:pt x="7983" y="40201"/>
                </a:lnTo>
                <a:lnTo>
                  <a:pt x="0" y="90323"/>
                </a:lnTo>
                <a:lnTo>
                  <a:pt x="7983" y="140445"/>
                </a:lnTo>
                <a:lnTo>
                  <a:pt x="31934" y="180646"/>
                </a:lnTo>
                <a:lnTo>
                  <a:pt x="2872671" y="180646"/>
                </a:lnTo>
                <a:lnTo>
                  <a:pt x="2896622" y="140445"/>
                </a:lnTo>
                <a:lnTo>
                  <a:pt x="2904606" y="90323"/>
                </a:lnTo>
                <a:lnTo>
                  <a:pt x="2896622" y="40201"/>
                </a:lnTo>
                <a:lnTo>
                  <a:pt x="2872671" y="0"/>
                </a:lnTo>
                <a:close/>
              </a:path>
            </a:pathLst>
          </a:custGeom>
          <a:solidFill>
            <a:srgbClr val="FFFF00"/>
          </a:solidFill>
        </p:spPr>
        <p:txBody>
          <a:bodyPr wrap="square" lIns="0" tIns="0" rIns="0" bIns="0" rtlCol="0"/>
          <a:lstStyle/>
          <a:p>
            <a:endParaRPr/>
          </a:p>
        </p:txBody>
      </p:sp>
      <p:sp>
        <p:nvSpPr>
          <p:cNvPr id="8" name="object 8"/>
          <p:cNvSpPr/>
          <p:nvPr/>
        </p:nvSpPr>
        <p:spPr>
          <a:xfrm>
            <a:off x="696382" y="7401398"/>
            <a:ext cx="119775" cy="164283"/>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22150" y="7233636"/>
            <a:ext cx="5100955" cy="180975"/>
          </a:xfrm>
          <a:custGeom>
            <a:avLst/>
            <a:gdLst/>
            <a:ahLst/>
            <a:cxnLst/>
            <a:rect l="l" t="t" r="r" b="b"/>
            <a:pathLst>
              <a:path w="5100955" h="180975">
                <a:moveTo>
                  <a:pt x="5068778" y="0"/>
                </a:moveTo>
                <a:lnTo>
                  <a:pt x="31934" y="0"/>
                </a:lnTo>
                <a:lnTo>
                  <a:pt x="7983" y="40201"/>
                </a:lnTo>
                <a:lnTo>
                  <a:pt x="0" y="90323"/>
                </a:lnTo>
                <a:lnTo>
                  <a:pt x="7983" y="140445"/>
                </a:lnTo>
                <a:lnTo>
                  <a:pt x="31934" y="180646"/>
                </a:lnTo>
                <a:lnTo>
                  <a:pt x="5068778" y="180646"/>
                </a:lnTo>
                <a:lnTo>
                  <a:pt x="5092729" y="140445"/>
                </a:lnTo>
                <a:lnTo>
                  <a:pt x="5100713" y="90323"/>
                </a:lnTo>
                <a:lnTo>
                  <a:pt x="5092729" y="40201"/>
                </a:lnTo>
                <a:lnTo>
                  <a:pt x="5068778" y="0"/>
                </a:lnTo>
                <a:close/>
              </a:path>
            </a:pathLst>
          </a:custGeom>
          <a:solidFill>
            <a:srgbClr val="FFFF00"/>
          </a:solidFill>
        </p:spPr>
        <p:txBody>
          <a:bodyPr wrap="square" lIns="0" tIns="0" rIns="0" bIns="0" rtlCol="0"/>
          <a:lstStyle/>
          <a:p>
            <a:endParaRPr/>
          </a:p>
        </p:txBody>
      </p:sp>
      <p:sp>
        <p:nvSpPr>
          <p:cNvPr id="10" name="object 10"/>
          <p:cNvSpPr/>
          <p:nvPr/>
        </p:nvSpPr>
        <p:spPr>
          <a:xfrm>
            <a:off x="696382" y="7238331"/>
            <a:ext cx="119775" cy="164283"/>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463365" y="7070568"/>
            <a:ext cx="6170295" cy="180975"/>
          </a:xfrm>
          <a:custGeom>
            <a:avLst/>
            <a:gdLst/>
            <a:ahLst/>
            <a:cxnLst/>
            <a:rect l="l" t="t" r="r" b="b"/>
            <a:pathLst>
              <a:path w="6170295" h="180975">
                <a:moveTo>
                  <a:pt x="6138086" y="0"/>
                </a:moveTo>
                <a:lnTo>
                  <a:pt x="31934" y="0"/>
                </a:lnTo>
                <a:lnTo>
                  <a:pt x="7983" y="40201"/>
                </a:lnTo>
                <a:lnTo>
                  <a:pt x="0" y="90323"/>
                </a:lnTo>
                <a:lnTo>
                  <a:pt x="7983" y="140445"/>
                </a:lnTo>
                <a:lnTo>
                  <a:pt x="31934" y="180646"/>
                </a:lnTo>
                <a:lnTo>
                  <a:pt x="6138086" y="180646"/>
                </a:lnTo>
                <a:lnTo>
                  <a:pt x="6162036" y="140445"/>
                </a:lnTo>
                <a:lnTo>
                  <a:pt x="6170020" y="90323"/>
                </a:lnTo>
                <a:lnTo>
                  <a:pt x="6162036" y="40201"/>
                </a:lnTo>
                <a:lnTo>
                  <a:pt x="6138086" y="0"/>
                </a:lnTo>
                <a:close/>
              </a:path>
            </a:pathLst>
          </a:custGeom>
          <a:solidFill>
            <a:srgbClr val="FFFF00"/>
          </a:solidFill>
        </p:spPr>
        <p:txBody>
          <a:bodyPr wrap="square" lIns="0" tIns="0" rIns="0" bIns="0" rtlCol="0"/>
          <a:lstStyle/>
          <a:p>
            <a:endParaRPr/>
          </a:p>
        </p:txBody>
      </p:sp>
      <p:sp>
        <p:nvSpPr>
          <p:cNvPr id="12" name="object 12"/>
          <p:cNvSpPr/>
          <p:nvPr/>
        </p:nvSpPr>
        <p:spPr>
          <a:xfrm>
            <a:off x="295725" y="6918168"/>
            <a:ext cx="3427729" cy="180975"/>
          </a:xfrm>
          <a:custGeom>
            <a:avLst/>
            <a:gdLst/>
            <a:ahLst/>
            <a:cxnLst/>
            <a:rect l="l" t="t" r="r" b="b"/>
            <a:pathLst>
              <a:path w="3427729" h="180975">
                <a:moveTo>
                  <a:pt x="3395411" y="0"/>
                </a:moveTo>
                <a:lnTo>
                  <a:pt x="31934" y="0"/>
                </a:lnTo>
                <a:lnTo>
                  <a:pt x="7983" y="40201"/>
                </a:lnTo>
                <a:lnTo>
                  <a:pt x="0" y="90323"/>
                </a:lnTo>
                <a:lnTo>
                  <a:pt x="7983" y="140445"/>
                </a:lnTo>
                <a:lnTo>
                  <a:pt x="31934" y="180646"/>
                </a:lnTo>
                <a:lnTo>
                  <a:pt x="3395411" y="180646"/>
                </a:lnTo>
                <a:lnTo>
                  <a:pt x="3419361" y="140445"/>
                </a:lnTo>
                <a:lnTo>
                  <a:pt x="3427344" y="90323"/>
                </a:lnTo>
                <a:lnTo>
                  <a:pt x="3419361" y="40201"/>
                </a:lnTo>
                <a:lnTo>
                  <a:pt x="3395411" y="0"/>
                </a:lnTo>
                <a:close/>
              </a:path>
            </a:pathLst>
          </a:custGeom>
          <a:solidFill>
            <a:srgbClr val="FFFF00"/>
          </a:solidFill>
        </p:spPr>
        <p:txBody>
          <a:bodyPr wrap="square" lIns="0" tIns="0" rIns="0" bIns="0" rtlCol="0"/>
          <a:lstStyle/>
          <a:p>
            <a:endParaRPr/>
          </a:p>
        </p:txBody>
      </p:sp>
      <p:sp>
        <p:nvSpPr>
          <p:cNvPr id="13" name="object 13"/>
          <p:cNvSpPr/>
          <p:nvPr/>
        </p:nvSpPr>
        <p:spPr>
          <a:xfrm>
            <a:off x="295725" y="6764244"/>
            <a:ext cx="7177405" cy="180975"/>
          </a:xfrm>
          <a:custGeom>
            <a:avLst/>
            <a:gdLst/>
            <a:ahLst/>
            <a:cxnLst/>
            <a:rect l="l" t="t" r="r" b="b"/>
            <a:pathLst>
              <a:path w="7177405" h="180975">
                <a:moveTo>
                  <a:pt x="7145356" y="0"/>
                </a:moveTo>
                <a:lnTo>
                  <a:pt x="31934" y="0"/>
                </a:lnTo>
                <a:lnTo>
                  <a:pt x="7983" y="40201"/>
                </a:lnTo>
                <a:lnTo>
                  <a:pt x="0" y="90323"/>
                </a:lnTo>
                <a:lnTo>
                  <a:pt x="7983" y="140445"/>
                </a:lnTo>
                <a:lnTo>
                  <a:pt x="31934" y="180646"/>
                </a:lnTo>
                <a:lnTo>
                  <a:pt x="7145356" y="180646"/>
                </a:lnTo>
                <a:lnTo>
                  <a:pt x="7169307" y="140445"/>
                </a:lnTo>
                <a:lnTo>
                  <a:pt x="7177291" y="90323"/>
                </a:lnTo>
                <a:lnTo>
                  <a:pt x="7169307" y="40201"/>
                </a:lnTo>
                <a:lnTo>
                  <a:pt x="7145356" y="0"/>
                </a:lnTo>
                <a:close/>
              </a:path>
            </a:pathLst>
          </a:custGeom>
          <a:solidFill>
            <a:srgbClr val="FFFF00"/>
          </a:solidFill>
        </p:spPr>
        <p:txBody>
          <a:bodyPr wrap="square" lIns="0" tIns="0" rIns="0" bIns="0" rtlCol="0"/>
          <a:lstStyle/>
          <a:p>
            <a:endParaRPr/>
          </a:p>
        </p:txBody>
      </p:sp>
      <p:sp>
        <p:nvSpPr>
          <p:cNvPr id="14" name="object 14"/>
          <p:cNvSpPr/>
          <p:nvPr/>
        </p:nvSpPr>
        <p:spPr>
          <a:xfrm>
            <a:off x="463365" y="6610320"/>
            <a:ext cx="7008495" cy="180975"/>
          </a:xfrm>
          <a:custGeom>
            <a:avLst/>
            <a:gdLst/>
            <a:ahLst/>
            <a:cxnLst/>
            <a:rect l="l" t="t" r="r" b="b"/>
            <a:pathLst>
              <a:path w="7008495" h="180975">
                <a:moveTo>
                  <a:pt x="6976065" y="0"/>
                </a:moveTo>
                <a:lnTo>
                  <a:pt x="31934" y="0"/>
                </a:lnTo>
                <a:lnTo>
                  <a:pt x="7983" y="40201"/>
                </a:lnTo>
                <a:lnTo>
                  <a:pt x="0" y="90323"/>
                </a:lnTo>
                <a:lnTo>
                  <a:pt x="7983" y="140445"/>
                </a:lnTo>
                <a:lnTo>
                  <a:pt x="31934" y="180646"/>
                </a:lnTo>
                <a:lnTo>
                  <a:pt x="6976065" y="180646"/>
                </a:lnTo>
                <a:lnTo>
                  <a:pt x="7000016" y="140445"/>
                </a:lnTo>
                <a:lnTo>
                  <a:pt x="7008000" y="90323"/>
                </a:lnTo>
                <a:lnTo>
                  <a:pt x="7000016" y="40201"/>
                </a:lnTo>
                <a:lnTo>
                  <a:pt x="6976065" y="0"/>
                </a:lnTo>
                <a:close/>
              </a:path>
            </a:pathLst>
          </a:custGeom>
          <a:solidFill>
            <a:srgbClr val="FFFF00"/>
          </a:solidFill>
        </p:spPr>
        <p:txBody>
          <a:bodyPr wrap="square" lIns="0" tIns="0" rIns="0" bIns="0" rtlCol="0"/>
          <a:lstStyle/>
          <a:p>
            <a:endParaRPr/>
          </a:p>
        </p:txBody>
      </p:sp>
      <p:sp>
        <p:nvSpPr>
          <p:cNvPr id="15" name="object 15"/>
          <p:cNvSpPr/>
          <p:nvPr/>
        </p:nvSpPr>
        <p:spPr>
          <a:xfrm>
            <a:off x="7198994" y="4726174"/>
            <a:ext cx="34925" cy="0"/>
          </a:xfrm>
          <a:custGeom>
            <a:avLst/>
            <a:gdLst/>
            <a:ahLst/>
            <a:cxnLst/>
            <a:rect l="l" t="t" r="r" b="b"/>
            <a:pathLst>
              <a:path w="34925">
                <a:moveTo>
                  <a:pt x="0" y="0"/>
                </a:moveTo>
                <a:lnTo>
                  <a:pt x="34925" y="0"/>
                </a:lnTo>
              </a:path>
            </a:pathLst>
          </a:custGeom>
          <a:ln w="7365">
            <a:solidFill>
              <a:srgbClr val="000000"/>
            </a:solidFill>
          </a:ln>
        </p:spPr>
        <p:txBody>
          <a:bodyPr wrap="square" lIns="0" tIns="0" rIns="0" bIns="0" rtlCol="0"/>
          <a:lstStyle/>
          <a:p>
            <a:endParaRPr/>
          </a:p>
        </p:txBody>
      </p:sp>
      <p:sp>
        <p:nvSpPr>
          <p:cNvPr id="16" name="object 16"/>
          <p:cNvSpPr/>
          <p:nvPr/>
        </p:nvSpPr>
        <p:spPr>
          <a:xfrm>
            <a:off x="330708" y="5859779"/>
            <a:ext cx="104139" cy="154305"/>
          </a:xfrm>
          <a:custGeom>
            <a:avLst/>
            <a:gdLst/>
            <a:ahLst/>
            <a:cxnLst/>
            <a:rect l="l" t="t" r="r" b="b"/>
            <a:pathLst>
              <a:path w="104140" h="154304">
                <a:moveTo>
                  <a:pt x="0" y="153924"/>
                </a:moveTo>
                <a:lnTo>
                  <a:pt x="103632" y="153924"/>
                </a:lnTo>
                <a:lnTo>
                  <a:pt x="103632" y="0"/>
                </a:lnTo>
                <a:lnTo>
                  <a:pt x="0" y="0"/>
                </a:lnTo>
                <a:lnTo>
                  <a:pt x="0" y="153924"/>
                </a:lnTo>
                <a:close/>
              </a:path>
            </a:pathLst>
          </a:custGeom>
          <a:solidFill>
            <a:srgbClr val="FFFF00"/>
          </a:solidFill>
        </p:spPr>
        <p:txBody>
          <a:bodyPr wrap="square" lIns="0" tIns="0" rIns="0" bIns="0" rtlCol="0"/>
          <a:lstStyle/>
          <a:p>
            <a:endParaRPr/>
          </a:p>
        </p:txBody>
      </p:sp>
      <p:sp>
        <p:nvSpPr>
          <p:cNvPr id="17" name="object 17"/>
          <p:cNvSpPr/>
          <p:nvPr/>
        </p:nvSpPr>
        <p:spPr>
          <a:xfrm>
            <a:off x="1242060" y="5859779"/>
            <a:ext cx="1007744" cy="154305"/>
          </a:xfrm>
          <a:custGeom>
            <a:avLst/>
            <a:gdLst/>
            <a:ahLst/>
            <a:cxnLst/>
            <a:rect l="l" t="t" r="r" b="b"/>
            <a:pathLst>
              <a:path w="1007744" h="154304">
                <a:moveTo>
                  <a:pt x="0" y="153924"/>
                </a:moveTo>
                <a:lnTo>
                  <a:pt x="1007364" y="153924"/>
                </a:lnTo>
                <a:lnTo>
                  <a:pt x="1007364" y="0"/>
                </a:lnTo>
                <a:lnTo>
                  <a:pt x="0" y="0"/>
                </a:lnTo>
                <a:lnTo>
                  <a:pt x="0" y="153924"/>
                </a:lnTo>
                <a:close/>
              </a:path>
            </a:pathLst>
          </a:custGeom>
          <a:solidFill>
            <a:srgbClr val="FFFF00"/>
          </a:solidFill>
        </p:spPr>
        <p:txBody>
          <a:bodyPr wrap="square" lIns="0" tIns="0" rIns="0" bIns="0" rtlCol="0"/>
          <a:lstStyle/>
          <a:p>
            <a:endParaRPr/>
          </a:p>
        </p:txBody>
      </p:sp>
      <p:sp>
        <p:nvSpPr>
          <p:cNvPr id="18" name="object 18"/>
          <p:cNvSpPr/>
          <p:nvPr/>
        </p:nvSpPr>
        <p:spPr>
          <a:xfrm>
            <a:off x="2994660" y="5859779"/>
            <a:ext cx="1800225" cy="154305"/>
          </a:xfrm>
          <a:custGeom>
            <a:avLst/>
            <a:gdLst/>
            <a:ahLst/>
            <a:cxnLst/>
            <a:rect l="l" t="t" r="r" b="b"/>
            <a:pathLst>
              <a:path w="1800225" h="154304">
                <a:moveTo>
                  <a:pt x="0" y="153924"/>
                </a:moveTo>
                <a:lnTo>
                  <a:pt x="1799843" y="153924"/>
                </a:lnTo>
                <a:lnTo>
                  <a:pt x="1799843" y="0"/>
                </a:lnTo>
                <a:lnTo>
                  <a:pt x="0" y="0"/>
                </a:lnTo>
                <a:lnTo>
                  <a:pt x="0" y="153924"/>
                </a:lnTo>
                <a:close/>
              </a:path>
            </a:pathLst>
          </a:custGeom>
          <a:solidFill>
            <a:srgbClr val="FFFF00"/>
          </a:solidFill>
        </p:spPr>
        <p:txBody>
          <a:bodyPr wrap="square" lIns="0" tIns="0" rIns="0" bIns="0" rtlCol="0"/>
          <a:lstStyle/>
          <a:p>
            <a:endParaRPr/>
          </a:p>
        </p:txBody>
      </p:sp>
      <p:sp>
        <p:nvSpPr>
          <p:cNvPr id="19" name="object 19"/>
          <p:cNvSpPr/>
          <p:nvPr/>
        </p:nvSpPr>
        <p:spPr>
          <a:xfrm>
            <a:off x="5151120" y="5859779"/>
            <a:ext cx="1041400" cy="154305"/>
          </a:xfrm>
          <a:custGeom>
            <a:avLst/>
            <a:gdLst/>
            <a:ahLst/>
            <a:cxnLst/>
            <a:rect l="l" t="t" r="r" b="b"/>
            <a:pathLst>
              <a:path w="1041400" h="154304">
                <a:moveTo>
                  <a:pt x="0" y="153924"/>
                </a:moveTo>
                <a:lnTo>
                  <a:pt x="1040891" y="153924"/>
                </a:lnTo>
                <a:lnTo>
                  <a:pt x="1040891" y="0"/>
                </a:lnTo>
                <a:lnTo>
                  <a:pt x="0" y="0"/>
                </a:lnTo>
                <a:lnTo>
                  <a:pt x="0" y="153924"/>
                </a:lnTo>
                <a:close/>
              </a:path>
            </a:pathLst>
          </a:custGeom>
          <a:solidFill>
            <a:srgbClr val="FFFF00"/>
          </a:solidFill>
        </p:spPr>
        <p:txBody>
          <a:bodyPr wrap="square" lIns="0" tIns="0" rIns="0" bIns="0" rtlCol="0"/>
          <a:lstStyle/>
          <a:p>
            <a:endParaRPr/>
          </a:p>
        </p:txBody>
      </p:sp>
      <p:sp>
        <p:nvSpPr>
          <p:cNvPr id="20" name="object 20"/>
          <p:cNvSpPr txBox="1"/>
          <p:nvPr/>
        </p:nvSpPr>
        <p:spPr>
          <a:xfrm>
            <a:off x="298512" y="408734"/>
            <a:ext cx="7157084" cy="6071235"/>
          </a:xfrm>
          <a:prstGeom prst="rect">
            <a:avLst/>
          </a:prstGeom>
        </p:spPr>
        <p:txBody>
          <a:bodyPr vert="horz" wrap="square" lIns="0" tIns="35560" rIns="0" bIns="0" rtlCol="0">
            <a:spAutoFit/>
          </a:bodyPr>
          <a:lstStyle/>
          <a:p>
            <a:pPr marL="30480">
              <a:lnSpc>
                <a:spcPct val="100000"/>
              </a:lnSpc>
              <a:spcBef>
                <a:spcPts val="280"/>
              </a:spcBef>
            </a:pPr>
            <a:r>
              <a:rPr sz="1000" spc="-5" dirty="0">
                <a:latin typeface="Times New Roman"/>
                <a:cs typeface="Times New Roman"/>
              </a:rPr>
              <a:t>order.</a:t>
            </a:r>
            <a:endParaRPr sz="1000" dirty="0">
              <a:latin typeface="Times New Roman"/>
              <a:cs typeface="Times New Roman"/>
            </a:endParaRPr>
          </a:p>
          <a:p>
            <a:pPr marL="30480" marR="11430" indent="167640" algn="just">
              <a:lnSpc>
                <a:spcPct val="95700"/>
              </a:lnSpc>
              <a:spcBef>
                <a:spcPts val="254"/>
              </a:spcBef>
            </a:pPr>
            <a:r>
              <a:rPr sz="1050" spc="-15" dirty="0">
                <a:latin typeface="Times New Roman"/>
                <a:cs typeface="Times New Roman"/>
              </a:rPr>
              <a:t>When</a:t>
            </a:r>
            <a:r>
              <a:rPr sz="1050" spc="-45" dirty="0">
                <a:latin typeface="Times New Roman"/>
                <a:cs typeface="Times New Roman"/>
              </a:rPr>
              <a:t> </a:t>
            </a:r>
            <a:r>
              <a:rPr sz="1050" spc="-5" dirty="0">
                <a:latin typeface="Times New Roman"/>
                <a:cs typeface="Times New Roman"/>
              </a:rPr>
              <a:t>there</a:t>
            </a:r>
            <a:r>
              <a:rPr sz="1050" spc="-20" dirty="0">
                <a:latin typeface="Times New Roman"/>
                <a:cs typeface="Times New Roman"/>
              </a:rPr>
              <a:t> </a:t>
            </a:r>
            <a:r>
              <a:rPr sz="1050" spc="-5" dirty="0">
                <a:latin typeface="Times New Roman"/>
                <a:cs typeface="Times New Roman"/>
              </a:rPr>
              <a:t>is</a:t>
            </a:r>
            <a:r>
              <a:rPr sz="1050" spc="-25" dirty="0">
                <a:latin typeface="Times New Roman"/>
                <a:cs typeface="Times New Roman"/>
              </a:rPr>
              <a:t> </a:t>
            </a:r>
            <a:r>
              <a:rPr sz="1050" spc="-20" dirty="0">
                <a:latin typeface="Times New Roman"/>
                <a:cs typeface="Times New Roman"/>
              </a:rPr>
              <a:t>more</a:t>
            </a:r>
            <a:r>
              <a:rPr sz="1050" spc="-70" dirty="0">
                <a:latin typeface="Times New Roman"/>
                <a:cs typeface="Times New Roman"/>
              </a:rPr>
              <a:t> </a:t>
            </a:r>
            <a:r>
              <a:rPr sz="1050" spc="-5" dirty="0">
                <a:latin typeface="Times New Roman"/>
                <a:cs typeface="Times New Roman"/>
              </a:rPr>
              <a:t>than</a:t>
            </a:r>
            <a:r>
              <a:rPr sz="1050" spc="-20" dirty="0">
                <a:latin typeface="Times New Roman"/>
                <a:cs typeface="Times New Roman"/>
              </a:rPr>
              <a:t> </a:t>
            </a:r>
            <a:r>
              <a:rPr sz="1050" dirty="0">
                <a:latin typeface="Times New Roman"/>
                <a:cs typeface="Times New Roman"/>
              </a:rPr>
              <a:t>one</a:t>
            </a:r>
            <a:r>
              <a:rPr sz="1050" spc="-20" dirty="0">
                <a:latin typeface="Times New Roman"/>
                <a:cs typeface="Times New Roman"/>
              </a:rPr>
              <a:t> </a:t>
            </a:r>
            <a:r>
              <a:rPr sz="1050" spc="-15" dirty="0">
                <a:latin typeface="Times New Roman"/>
                <a:cs typeface="Times New Roman"/>
              </a:rPr>
              <a:t>offense,</a:t>
            </a:r>
            <a:r>
              <a:rPr sz="1050" spc="-45" dirty="0">
                <a:latin typeface="Times New Roman"/>
                <a:cs typeface="Times New Roman"/>
              </a:rPr>
              <a:t> </a:t>
            </a:r>
            <a:r>
              <a:rPr sz="1050" dirty="0">
                <a:latin typeface="Times New Roman"/>
                <a:cs typeface="Times New Roman"/>
              </a:rPr>
              <a:t>or</a:t>
            </a:r>
            <a:r>
              <a:rPr sz="1050" spc="-25" dirty="0">
                <a:latin typeface="Times New Roman"/>
                <a:cs typeface="Times New Roman"/>
              </a:rPr>
              <a:t> </a:t>
            </a:r>
            <a:r>
              <a:rPr sz="1050" spc="-5" dirty="0">
                <a:latin typeface="Times New Roman"/>
                <a:cs typeface="Times New Roman"/>
              </a:rPr>
              <a:t>while</a:t>
            </a:r>
            <a:r>
              <a:rPr sz="1050" spc="-20" dirty="0">
                <a:latin typeface="Times New Roman"/>
                <a:cs typeface="Times New Roman"/>
              </a:rPr>
              <a:t> </a:t>
            </a:r>
            <a:r>
              <a:rPr sz="1050" spc="-15" dirty="0">
                <a:latin typeface="Times New Roman"/>
                <a:cs typeface="Times New Roman"/>
              </a:rPr>
              <a:t>pending</a:t>
            </a:r>
            <a:r>
              <a:rPr sz="1050" spc="-45" dirty="0">
                <a:latin typeface="Times New Roman"/>
                <a:cs typeface="Times New Roman"/>
              </a:rPr>
              <a:t> </a:t>
            </a:r>
            <a:r>
              <a:rPr sz="1050" spc="-20" dirty="0">
                <a:latin typeface="Times New Roman"/>
                <a:cs typeface="Times New Roman"/>
              </a:rPr>
              <a:t>removal</a:t>
            </a:r>
            <a:r>
              <a:rPr sz="1050" spc="-50" dirty="0">
                <a:latin typeface="Times New Roman"/>
                <a:cs typeface="Times New Roman"/>
              </a:rPr>
              <a:t> </a:t>
            </a:r>
            <a:r>
              <a:rPr sz="1050" spc="-5" dirty="0">
                <a:latin typeface="Times New Roman"/>
                <a:cs typeface="Times New Roman"/>
              </a:rPr>
              <a:t>to</a:t>
            </a:r>
            <a:r>
              <a:rPr sz="1050" spc="-20" dirty="0">
                <a:latin typeface="Times New Roman"/>
                <a:cs typeface="Times New Roman"/>
              </a:rPr>
              <a:t> </a:t>
            </a:r>
            <a:r>
              <a:rPr sz="1050" spc="-5" dirty="0">
                <a:latin typeface="Times New Roman"/>
                <a:cs typeface="Times New Roman"/>
              </a:rPr>
              <a:t>the</a:t>
            </a:r>
            <a:r>
              <a:rPr sz="1050" spc="-20" dirty="0">
                <a:latin typeface="Times New Roman"/>
                <a:cs typeface="Times New Roman"/>
              </a:rPr>
              <a:t> </a:t>
            </a:r>
            <a:r>
              <a:rPr sz="1050" spc="-5" dirty="0">
                <a:latin typeface="Times New Roman"/>
                <a:cs typeface="Times New Roman"/>
              </a:rPr>
              <a:t>DAEP</a:t>
            </a:r>
            <a:r>
              <a:rPr sz="1050" spc="-20" dirty="0">
                <a:latin typeface="Times New Roman"/>
                <a:cs typeface="Times New Roman"/>
              </a:rPr>
              <a:t> </a:t>
            </a:r>
            <a:r>
              <a:rPr sz="1050" dirty="0">
                <a:latin typeface="Times New Roman"/>
                <a:cs typeface="Times New Roman"/>
              </a:rPr>
              <a:t>and</a:t>
            </a:r>
            <a:r>
              <a:rPr sz="1050" spc="-20" dirty="0">
                <a:latin typeface="Times New Roman"/>
                <a:cs typeface="Times New Roman"/>
              </a:rPr>
              <a:t> </a:t>
            </a:r>
            <a:r>
              <a:rPr sz="1050" spc="-5" dirty="0">
                <a:latin typeface="Times New Roman"/>
                <a:cs typeface="Times New Roman"/>
              </a:rPr>
              <a:t>another</a:t>
            </a:r>
            <a:r>
              <a:rPr sz="1050" spc="-25" dirty="0">
                <a:latin typeface="Times New Roman"/>
                <a:cs typeface="Times New Roman"/>
              </a:rPr>
              <a:t> </a:t>
            </a:r>
            <a:r>
              <a:rPr sz="1050" spc="-5" dirty="0">
                <a:latin typeface="Times New Roman"/>
                <a:cs typeface="Times New Roman"/>
              </a:rPr>
              <a:t>infraction</a:t>
            </a:r>
            <a:r>
              <a:rPr sz="1050" spc="-20" dirty="0">
                <a:latin typeface="Times New Roman"/>
                <a:cs typeface="Times New Roman"/>
              </a:rPr>
              <a:t> </a:t>
            </a:r>
            <a:r>
              <a:rPr sz="1050" spc="-5" dirty="0">
                <a:latin typeface="Times New Roman"/>
                <a:cs typeface="Times New Roman"/>
              </a:rPr>
              <a:t>occurs,</a:t>
            </a:r>
            <a:r>
              <a:rPr sz="1050" spc="-20" dirty="0">
                <a:latin typeface="Times New Roman"/>
                <a:cs typeface="Times New Roman"/>
              </a:rPr>
              <a:t> </a:t>
            </a:r>
            <a:r>
              <a:rPr sz="1050" spc="-10" dirty="0">
                <a:latin typeface="Times New Roman"/>
                <a:cs typeface="Times New Roman"/>
              </a:rPr>
              <a:t>the</a:t>
            </a:r>
            <a:r>
              <a:rPr sz="1050" spc="-45" dirty="0">
                <a:latin typeface="Times New Roman"/>
                <a:cs typeface="Times New Roman"/>
              </a:rPr>
              <a:t> </a:t>
            </a:r>
            <a:r>
              <a:rPr sz="1050" spc="-20" dirty="0">
                <a:latin typeface="Times New Roman"/>
                <a:cs typeface="Times New Roman"/>
              </a:rPr>
              <a:t>campus</a:t>
            </a:r>
            <a:r>
              <a:rPr sz="1050" spc="-70" dirty="0">
                <a:latin typeface="Times New Roman"/>
                <a:cs typeface="Times New Roman"/>
              </a:rPr>
              <a:t> </a:t>
            </a:r>
            <a:r>
              <a:rPr sz="1050" spc="-5" dirty="0">
                <a:latin typeface="Times New Roman"/>
                <a:cs typeface="Times New Roman"/>
              </a:rPr>
              <a:t>will</a:t>
            </a:r>
            <a:r>
              <a:rPr sz="1050" spc="-25" dirty="0">
                <a:latin typeface="Times New Roman"/>
                <a:cs typeface="Times New Roman"/>
              </a:rPr>
              <a:t> </a:t>
            </a:r>
            <a:r>
              <a:rPr sz="1050" spc="-15" dirty="0">
                <a:latin typeface="Times New Roman"/>
                <a:cs typeface="Times New Roman"/>
              </a:rPr>
              <a:t>have</a:t>
            </a:r>
            <a:r>
              <a:rPr sz="1050" spc="-55" dirty="0">
                <a:latin typeface="Times New Roman"/>
                <a:cs typeface="Times New Roman"/>
              </a:rPr>
              <a:t> </a:t>
            </a:r>
            <a:r>
              <a:rPr sz="1050" spc="-5" dirty="0">
                <a:latin typeface="Times New Roman"/>
                <a:cs typeface="Times New Roman"/>
              </a:rPr>
              <a:t>the  removal </a:t>
            </a:r>
            <a:r>
              <a:rPr sz="1050" spc="-20" dirty="0">
                <a:latin typeface="Times New Roman"/>
                <a:cs typeface="Times New Roman"/>
              </a:rPr>
              <a:t>terms </a:t>
            </a:r>
            <a:r>
              <a:rPr sz="1050" dirty="0">
                <a:latin typeface="Times New Roman"/>
                <a:cs typeface="Times New Roman"/>
              </a:rPr>
              <a:t>run </a:t>
            </a:r>
            <a:r>
              <a:rPr sz="1050" spc="-20" dirty="0">
                <a:latin typeface="Times New Roman"/>
                <a:cs typeface="Times New Roman"/>
              </a:rPr>
              <a:t>concurrently </a:t>
            </a:r>
            <a:r>
              <a:rPr sz="1050" dirty="0">
                <a:latin typeface="Times New Roman"/>
                <a:cs typeface="Times New Roman"/>
              </a:rPr>
              <a:t>(not </a:t>
            </a:r>
            <a:r>
              <a:rPr sz="1050" spc="-20" dirty="0">
                <a:latin typeface="Times New Roman"/>
                <a:cs typeface="Times New Roman"/>
              </a:rPr>
              <a:t>consecutively). </a:t>
            </a:r>
            <a:r>
              <a:rPr sz="1050" dirty="0">
                <a:latin typeface="Times New Roman"/>
                <a:cs typeface="Times New Roman"/>
              </a:rPr>
              <a:t>The </a:t>
            </a:r>
            <a:r>
              <a:rPr sz="1050" spc="-5" dirty="0">
                <a:latin typeface="Times New Roman"/>
                <a:cs typeface="Times New Roman"/>
              </a:rPr>
              <a:t>DAEP </a:t>
            </a:r>
            <a:r>
              <a:rPr sz="1050" spc="-20" dirty="0">
                <a:latin typeface="Times New Roman"/>
                <a:cs typeface="Times New Roman"/>
              </a:rPr>
              <a:t>Administrator </a:t>
            </a:r>
            <a:r>
              <a:rPr sz="1050" spc="-5" dirty="0">
                <a:latin typeface="Times New Roman"/>
                <a:cs typeface="Times New Roman"/>
              </a:rPr>
              <a:t>shall </a:t>
            </a:r>
            <a:r>
              <a:rPr sz="1050" spc="-20" dirty="0">
                <a:latin typeface="Times New Roman"/>
                <a:cs typeface="Times New Roman"/>
              </a:rPr>
              <a:t>administer </a:t>
            </a:r>
            <a:r>
              <a:rPr sz="1050" spc="-5" dirty="0">
                <a:latin typeface="Times New Roman"/>
                <a:cs typeface="Times New Roman"/>
              </a:rPr>
              <a:t>the </a:t>
            </a:r>
            <a:r>
              <a:rPr sz="1050" spc="-15" dirty="0">
                <a:latin typeface="Times New Roman"/>
                <a:cs typeface="Times New Roman"/>
              </a:rPr>
              <a:t>required diagnostic </a:t>
            </a:r>
            <a:r>
              <a:rPr sz="1050" dirty="0">
                <a:latin typeface="Times New Roman"/>
                <a:cs typeface="Times New Roman"/>
              </a:rPr>
              <a:t>or </a:t>
            </a:r>
            <a:r>
              <a:rPr sz="1050" spc="-20" dirty="0">
                <a:latin typeface="Times New Roman"/>
                <a:cs typeface="Times New Roman"/>
              </a:rPr>
              <a:t>benchmark  </a:t>
            </a:r>
            <a:r>
              <a:rPr sz="1050" spc="-15" dirty="0">
                <a:latin typeface="Times New Roman"/>
                <a:cs typeface="Times New Roman"/>
              </a:rPr>
              <a:t>assessments </a:t>
            </a:r>
            <a:r>
              <a:rPr sz="1050" spc="-20" dirty="0">
                <a:latin typeface="Times New Roman"/>
                <a:cs typeface="Times New Roman"/>
              </a:rPr>
              <a:t>required </a:t>
            </a:r>
            <a:r>
              <a:rPr sz="1050" dirty="0">
                <a:latin typeface="Times New Roman"/>
                <a:cs typeface="Times New Roman"/>
              </a:rPr>
              <a:t>by </a:t>
            </a:r>
            <a:r>
              <a:rPr sz="1050" spc="-10" dirty="0">
                <a:latin typeface="Times New Roman"/>
                <a:cs typeface="Times New Roman"/>
              </a:rPr>
              <a:t>the</a:t>
            </a:r>
            <a:r>
              <a:rPr sz="1050" spc="100" dirty="0">
                <a:latin typeface="Times New Roman"/>
                <a:cs typeface="Times New Roman"/>
              </a:rPr>
              <a:t> </a:t>
            </a:r>
            <a:r>
              <a:rPr sz="1050" spc="-20" dirty="0">
                <a:latin typeface="Times New Roman"/>
                <a:cs typeface="Times New Roman"/>
              </a:rPr>
              <a:t>district.</a:t>
            </a:r>
            <a:endParaRPr sz="1050" dirty="0">
              <a:latin typeface="Times New Roman"/>
              <a:cs typeface="Times New Roman"/>
            </a:endParaRPr>
          </a:p>
          <a:p>
            <a:pPr marL="30480">
              <a:lnSpc>
                <a:spcPts val="1230"/>
              </a:lnSpc>
            </a:pPr>
            <a:r>
              <a:rPr sz="1050" b="1" spc="-5" dirty="0">
                <a:latin typeface="Times New Roman"/>
                <a:cs typeface="Times New Roman"/>
              </a:rPr>
              <a:t>Exceeds </a:t>
            </a:r>
            <a:r>
              <a:rPr sz="1050" b="1" dirty="0">
                <a:latin typeface="Times New Roman"/>
                <a:cs typeface="Times New Roman"/>
              </a:rPr>
              <a:t>One</a:t>
            </a:r>
            <a:r>
              <a:rPr sz="1050" b="1" spc="-20" dirty="0">
                <a:latin typeface="Times New Roman"/>
                <a:cs typeface="Times New Roman"/>
              </a:rPr>
              <a:t> </a:t>
            </a:r>
            <a:r>
              <a:rPr sz="1050" b="1" spc="-5" dirty="0">
                <a:latin typeface="Times New Roman"/>
                <a:cs typeface="Times New Roman"/>
              </a:rPr>
              <a:t>Year</a:t>
            </a:r>
            <a:endParaRPr sz="1050" dirty="0">
              <a:latin typeface="Times New Roman"/>
              <a:cs typeface="Times New Roman"/>
            </a:endParaRPr>
          </a:p>
          <a:p>
            <a:pPr marL="12700" marR="99695" indent="191770">
              <a:lnSpc>
                <a:spcPts val="1190"/>
              </a:lnSpc>
              <a:spcBef>
                <a:spcPts val="80"/>
              </a:spcBef>
            </a:pPr>
            <a:r>
              <a:rPr sz="1050" spc="-15" dirty="0">
                <a:latin typeface="Times New Roman"/>
                <a:cs typeface="Times New Roman"/>
              </a:rPr>
              <a:t>Removal </a:t>
            </a:r>
            <a:r>
              <a:rPr sz="1050" spc="-5" dirty="0">
                <a:latin typeface="Times New Roman"/>
                <a:cs typeface="Times New Roman"/>
              </a:rPr>
              <a:t>to DAEP </a:t>
            </a:r>
            <a:r>
              <a:rPr sz="1050" spc="-15" dirty="0">
                <a:latin typeface="Times New Roman"/>
                <a:cs typeface="Times New Roman"/>
              </a:rPr>
              <a:t>(BAC) </a:t>
            </a:r>
            <a:r>
              <a:rPr sz="1050" spc="-5" dirty="0">
                <a:latin typeface="Times New Roman"/>
                <a:cs typeface="Times New Roman"/>
              </a:rPr>
              <a:t>may exceed </a:t>
            </a:r>
            <a:r>
              <a:rPr sz="1050" dirty="0">
                <a:latin typeface="Times New Roman"/>
                <a:cs typeface="Times New Roman"/>
              </a:rPr>
              <a:t>one </a:t>
            </a:r>
            <a:r>
              <a:rPr sz="1050" spc="-15" dirty="0">
                <a:latin typeface="Times New Roman"/>
                <a:cs typeface="Times New Roman"/>
              </a:rPr>
              <a:t>year </a:t>
            </a:r>
            <a:r>
              <a:rPr sz="1050" spc="-5" dirty="0">
                <a:latin typeface="Times New Roman"/>
                <a:cs typeface="Times New Roman"/>
              </a:rPr>
              <a:t>when </a:t>
            </a:r>
            <a:r>
              <a:rPr sz="1050" dirty="0">
                <a:latin typeface="Times New Roman"/>
                <a:cs typeface="Times New Roman"/>
              </a:rPr>
              <a:t>a </a:t>
            </a:r>
            <a:r>
              <a:rPr sz="1050" spc="-15" dirty="0">
                <a:latin typeface="Times New Roman"/>
                <a:cs typeface="Times New Roman"/>
              </a:rPr>
              <a:t>review </a:t>
            </a:r>
            <a:r>
              <a:rPr sz="1050" dirty="0">
                <a:latin typeface="Times New Roman"/>
                <a:cs typeface="Times New Roman"/>
              </a:rPr>
              <a:t>by </a:t>
            </a:r>
            <a:r>
              <a:rPr sz="1050" spc="-5" dirty="0">
                <a:latin typeface="Times New Roman"/>
                <a:cs typeface="Times New Roman"/>
              </a:rPr>
              <a:t>the home </a:t>
            </a:r>
            <a:r>
              <a:rPr sz="1050" spc="-20" dirty="0">
                <a:latin typeface="Times New Roman"/>
                <a:cs typeface="Times New Roman"/>
              </a:rPr>
              <a:t>campus </a:t>
            </a:r>
            <a:r>
              <a:rPr sz="1050" spc="-5" dirty="0">
                <a:latin typeface="Times New Roman"/>
                <a:cs typeface="Times New Roman"/>
              </a:rPr>
              <a:t>behavior coordinator </a:t>
            </a:r>
            <a:r>
              <a:rPr sz="1050" dirty="0">
                <a:latin typeface="Times New Roman"/>
                <a:cs typeface="Times New Roman"/>
              </a:rPr>
              <a:t>or </a:t>
            </a:r>
            <a:r>
              <a:rPr sz="1050" spc="-5" dirty="0">
                <a:latin typeface="Times New Roman"/>
                <a:cs typeface="Times New Roman"/>
              </a:rPr>
              <a:t>appropriate  </a:t>
            </a:r>
            <a:r>
              <a:rPr sz="1050" spc="-20" dirty="0">
                <a:latin typeface="Times New Roman"/>
                <a:cs typeface="Times New Roman"/>
              </a:rPr>
              <a:t>administrator </a:t>
            </a:r>
            <a:r>
              <a:rPr sz="1050" spc="-15" dirty="0">
                <a:latin typeface="Times New Roman"/>
                <a:cs typeface="Times New Roman"/>
              </a:rPr>
              <a:t>determines </a:t>
            </a:r>
            <a:r>
              <a:rPr sz="1050" spc="-5" dirty="0">
                <a:latin typeface="Times New Roman"/>
                <a:cs typeface="Times New Roman"/>
              </a:rPr>
              <a:t>the student is </a:t>
            </a:r>
            <a:r>
              <a:rPr sz="1050" dirty="0">
                <a:latin typeface="Times New Roman"/>
                <a:cs typeface="Times New Roman"/>
              </a:rPr>
              <a:t>a </a:t>
            </a:r>
            <a:r>
              <a:rPr sz="1050" spc="-5" dirty="0">
                <a:latin typeface="Times New Roman"/>
                <a:cs typeface="Times New Roman"/>
              </a:rPr>
              <a:t>threat to the </a:t>
            </a:r>
            <a:r>
              <a:rPr sz="1050" spc="-20" dirty="0">
                <a:latin typeface="Times New Roman"/>
                <a:cs typeface="Times New Roman"/>
              </a:rPr>
              <a:t>safety </a:t>
            </a:r>
            <a:r>
              <a:rPr sz="1050" spc="-5" dirty="0">
                <a:latin typeface="Times New Roman"/>
                <a:cs typeface="Times New Roman"/>
              </a:rPr>
              <a:t>to other students </a:t>
            </a:r>
            <a:r>
              <a:rPr sz="1050" dirty="0">
                <a:latin typeface="Times New Roman"/>
                <a:cs typeface="Times New Roman"/>
              </a:rPr>
              <a:t>or </a:t>
            </a:r>
            <a:r>
              <a:rPr sz="1050" spc="-5" dirty="0">
                <a:latin typeface="Times New Roman"/>
                <a:cs typeface="Times New Roman"/>
              </a:rPr>
              <a:t>to </a:t>
            </a:r>
            <a:r>
              <a:rPr sz="1050" spc="-15" dirty="0">
                <a:latin typeface="Times New Roman"/>
                <a:cs typeface="Times New Roman"/>
              </a:rPr>
              <a:t>district</a:t>
            </a:r>
            <a:r>
              <a:rPr sz="1050" spc="-40" dirty="0">
                <a:latin typeface="Times New Roman"/>
                <a:cs typeface="Times New Roman"/>
              </a:rPr>
              <a:t> </a:t>
            </a:r>
            <a:r>
              <a:rPr sz="1050" spc="-20" dirty="0">
                <a:latin typeface="Times New Roman"/>
                <a:cs typeface="Times New Roman"/>
              </a:rPr>
              <a:t>employees.</a:t>
            </a:r>
            <a:endParaRPr sz="1050" dirty="0">
              <a:latin typeface="Times New Roman"/>
              <a:cs typeface="Times New Roman"/>
            </a:endParaRPr>
          </a:p>
          <a:p>
            <a:pPr marL="29209">
              <a:lnSpc>
                <a:spcPts val="1115"/>
              </a:lnSpc>
            </a:pPr>
            <a:r>
              <a:rPr sz="1050" b="1" spc="-5" dirty="0">
                <a:latin typeface="Times New Roman"/>
                <a:cs typeface="Times New Roman"/>
              </a:rPr>
              <a:t>Exceeds </a:t>
            </a:r>
            <a:r>
              <a:rPr sz="1050" b="1" dirty="0">
                <a:latin typeface="Times New Roman"/>
                <a:cs typeface="Times New Roman"/>
              </a:rPr>
              <a:t>School</a:t>
            </a:r>
            <a:r>
              <a:rPr sz="1050" b="1" spc="-25" dirty="0">
                <a:latin typeface="Times New Roman"/>
                <a:cs typeface="Times New Roman"/>
              </a:rPr>
              <a:t> </a:t>
            </a:r>
            <a:r>
              <a:rPr sz="1050" b="1" dirty="0">
                <a:latin typeface="Times New Roman"/>
                <a:cs typeface="Times New Roman"/>
              </a:rPr>
              <a:t>Year</a:t>
            </a:r>
            <a:endParaRPr sz="1050" dirty="0">
              <a:latin typeface="Times New Roman"/>
              <a:cs typeface="Times New Roman"/>
            </a:endParaRPr>
          </a:p>
          <a:p>
            <a:pPr marL="30480" marR="5715" indent="199390">
              <a:lnSpc>
                <a:spcPts val="1210"/>
              </a:lnSpc>
              <a:spcBef>
                <a:spcPts val="40"/>
              </a:spcBef>
            </a:pPr>
            <a:r>
              <a:rPr sz="1050" spc="-5" dirty="0">
                <a:latin typeface="Times New Roman"/>
                <a:cs typeface="Times New Roman"/>
              </a:rPr>
              <a:t>Students </a:t>
            </a:r>
            <a:r>
              <a:rPr sz="1050" dirty="0">
                <a:latin typeface="Times New Roman"/>
                <a:cs typeface="Times New Roman"/>
              </a:rPr>
              <a:t>who </a:t>
            </a:r>
            <a:r>
              <a:rPr sz="1050" spc="-10" dirty="0">
                <a:latin typeface="Times New Roman"/>
                <a:cs typeface="Times New Roman"/>
              </a:rPr>
              <a:t>commit </a:t>
            </a:r>
            <a:r>
              <a:rPr sz="1050" spc="-5" dirty="0">
                <a:latin typeface="Times New Roman"/>
                <a:cs typeface="Times New Roman"/>
              </a:rPr>
              <a:t>offenses requiring removal in DAEP (BAC) at the end </a:t>
            </a:r>
            <a:r>
              <a:rPr sz="1050" dirty="0">
                <a:latin typeface="Times New Roman"/>
                <a:cs typeface="Times New Roman"/>
              </a:rPr>
              <a:t>of </a:t>
            </a:r>
            <a:r>
              <a:rPr sz="1050" spc="-5" dirty="0">
                <a:latin typeface="Times New Roman"/>
                <a:cs typeface="Times New Roman"/>
              </a:rPr>
              <a:t>one school </a:t>
            </a:r>
            <a:r>
              <a:rPr sz="1050" spc="-10" dirty="0">
                <a:latin typeface="Times New Roman"/>
                <a:cs typeface="Times New Roman"/>
              </a:rPr>
              <a:t>year </a:t>
            </a:r>
            <a:r>
              <a:rPr sz="1050" spc="-5" dirty="0">
                <a:latin typeface="Times New Roman"/>
                <a:cs typeface="Times New Roman"/>
              </a:rPr>
              <a:t>may </a:t>
            </a:r>
            <a:r>
              <a:rPr sz="1050" dirty="0">
                <a:latin typeface="Times New Roman"/>
                <a:cs typeface="Times New Roman"/>
              </a:rPr>
              <a:t>be </a:t>
            </a:r>
            <a:r>
              <a:rPr sz="1050" spc="-5" dirty="0">
                <a:latin typeface="Times New Roman"/>
                <a:cs typeface="Times New Roman"/>
              </a:rPr>
              <a:t>required to continue that  removal at the start </a:t>
            </a:r>
            <a:r>
              <a:rPr sz="1050" dirty="0">
                <a:latin typeface="Times New Roman"/>
                <a:cs typeface="Times New Roman"/>
              </a:rPr>
              <a:t>of </a:t>
            </a:r>
            <a:r>
              <a:rPr sz="1050" spc="-5" dirty="0">
                <a:latin typeface="Times New Roman"/>
                <a:cs typeface="Times New Roman"/>
              </a:rPr>
              <a:t>the </a:t>
            </a:r>
            <a:r>
              <a:rPr sz="1050" dirty="0">
                <a:latin typeface="Times New Roman"/>
                <a:cs typeface="Times New Roman"/>
              </a:rPr>
              <a:t>next school </a:t>
            </a:r>
            <a:r>
              <a:rPr sz="1050" spc="-10" dirty="0">
                <a:latin typeface="Times New Roman"/>
                <a:cs typeface="Times New Roman"/>
              </a:rPr>
              <a:t>year </a:t>
            </a:r>
            <a:r>
              <a:rPr sz="1050" spc="-5" dirty="0">
                <a:latin typeface="Times New Roman"/>
                <a:cs typeface="Times New Roman"/>
              </a:rPr>
              <a:t>to complete the assigned term </a:t>
            </a:r>
            <a:r>
              <a:rPr sz="1050" dirty="0">
                <a:latin typeface="Times New Roman"/>
                <a:cs typeface="Times New Roman"/>
              </a:rPr>
              <a:t>of</a:t>
            </a:r>
            <a:r>
              <a:rPr sz="1050" spc="5" dirty="0">
                <a:latin typeface="Times New Roman"/>
                <a:cs typeface="Times New Roman"/>
              </a:rPr>
              <a:t> </a:t>
            </a:r>
            <a:r>
              <a:rPr sz="1050" spc="-5" dirty="0">
                <a:latin typeface="Times New Roman"/>
                <a:cs typeface="Times New Roman"/>
              </a:rPr>
              <a:t>removal.</a:t>
            </a:r>
            <a:endParaRPr sz="1050" dirty="0">
              <a:latin typeface="Times New Roman"/>
              <a:cs typeface="Times New Roman"/>
            </a:endParaRPr>
          </a:p>
          <a:p>
            <a:pPr marL="30480" marR="5080" indent="228600">
              <a:lnSpc>
                <a:spcPts val="1200"/>
              </a:lnSpc>
              <a:spcBef>
                <a:spcPts val="35"/>
              </a:spcBef>
            </a:pPr>
            <a:r>
              <a:rPr sz="1050" spc="-5" dirty="0">
                <a:latin typeface="Times New Roman"/>
                <a:cs typeface="Times New Roman"/>
              </a:rPr>
              <a:t>For removal to DAEP </a:t>
            </a:r>
            <a:r>
              <a:rPr sz="1050" spc="-15" dirty="0">
                <a:latin typeface="Times New Roman"/>
                <a:cs typeface="Times New Roman"/>
              </a:rPr>
              <a:t>(BAC) </a:t>
            </a:r>
            <a:r>
              <a:rPr sz="1050" spc="-20" dirty="0">
                <a:latin typeface="Times New Roman"/>
                <a:cs typeface="Times New Roman"/>
              </a:rPr>
              <a:t>extending beyond </a:t>
            </a:r>
            <a:r>
              <a:rPr sz="1050" spc="-5" dirty="0">
                <a:latin typeface="Times New Roman"/>
                <a:cs typeface="Times New Roman"/>
              </a:rPr>
              <a:t>the </a:t>
            </a:r>
            <a:r>
              <a:rPr sz="1050" dirty="0">
                <a:latin typeface="Times New Roman"/>
                <a:cs typeface="Times New Roman"/>
              </a:rPr>
              <a:t>end </a:t>
            </a:r>
            <a:r>
              <a:rPr sz="1050" spc="-5" dirty="0">
                <a:latin typeface="Times New Roman"/>
                <a:cs typeface="Times New Roman"/>
              </a:rPr>
              <a:t>of the </a:t>
            </a:r>
            <a:r>
              <a:rPr sz="1050" dirty="0">
                <a:latin typeface="Times New Roman"/>
                <a:cs typeface="Times New Roman"/>
              </a:rPr>
              <a:t>school </a:t>
            </a:r>
            <a:r>
              <a:rPr sz="1050" spc="-20" dirty="0">
                <a:latin typeface="Times New Roman"/>
                <a:cs typeface="Times New Roman"/>
              </a:rPr>
              <a:t>year, </a:t>
            </a:r>
            <a:r>
              <a:rPr sz="1050" spc="-5" dirty="0">
                <a:latin typeface="Times New Roman"/>
                <a:cs typeface="Times New Roman"/>
              </a:rPr>
              <a:t>the home campus </a:t>
            </a:r>
            <a:r>
              <a:rPr sz="1050" spc="-15" dirty="0">
                <a:latin typeface="Times New Roman"/>
                <a:cs typeface="Times New Roman"/>
              </a:rPr>
              <a:t>behavior </a:t>
            </a:r>
            <a:r>
              <a:rPr sz="1050" spc="-5" dirty="0">
                <a:latin typeface="Times New Roman"/>
                <a:cs typeface="Times New Roman"/>
              </a:rPr>
              <a:t>coordinator </a:t>
            </a:r>
            <a:r>
              <a:rPr sz="1050" dirty="0">
                <a:latin typeface="Times New Roman"/>
                <a:cs typeface="Times New Roman"/>
              </a:rPr>
              <a:t>or </a:t>
            </a:r>
            <a:r>
              <a:rPr sz="1050" spc="-20" dirty="0">
                <a:latin typeface="Times New Roman"/>
                <a:cs typeface="Times New Roman"/>
              </a:rPr>
              <a:t>appropriate  </a:t>
            </a:r>
            <a:r>
              <a:rPr sz="1050" spc="-5" dirty="0">
                <a:latin typeface="Times New Roman"/>
                <a:cs typeface="Times New Roman"/>
              </a:rPr>
              <a:t>administrator </a:t>
            </a:r>
            <a:r>
              <a:rPr sz="1050" spc="-15" dirty="0">
                <a:latin typeface="Times New Roman"/>
                <a:cs typeface="Times New Roman"/>
              </a:rPr>
              <a:t>must </a:t>
            </a:r>
            <a:r>
              <a:rPr sz="1050" spc="-5" dirty="0">
                <a:latin typeface="Times New Roman"/>
                <a:cs typeface="Times New Roman"/>
              </a:rPr>
              <a:t>determine</a:t>
            </a:r>
            <a:r>
              <a:rPr sz="1050" spc="-20" dirty="0">
                <a:latin typeface="Times New Roman"/>
                <a:cs typeface="Times New Roman"/>
              </a:rPr>
              <a:t> </a:t>
            </a:r>
            <a:r>
              <a:rPr sz="1050" spc="-5" dirty="0">
                <a:latin typeface="Times New Roman"/>
                <a:cs typeface="Times New Roman"/>
              </a:rPr>
              <a:t>that:</a:t>
            </a:r>
            <a:endParaRPr sz="1050" dirty="0">
              <a:latin typeface="Times New Roman"/>
              <a:cs typeface="Times New Roman"/>
            </a:endParaRPr>
          </a:p>
          <a:p>
            <a:pPr marL="431165" indent="-172085">
              <a:lnSpc>
                <a:spcPts val="1165"/>
              </a:lnSpc>
              <a:buAutoNum type="arabicPeriod"/>
              <a:tabLst>
                <a:tab pos="431800" algn="l"/>
              </a:tabLst>
            </a:pPr>
            <a:r>
              <a:rPr sz="1050" dirty="0">
                <a:latin typeface="Times New Roman"/>
                <a:cs typeface="Times New Roman"/>
              </a:rPr>
              <a:t>The</a:t>
            </a:r>
            <a:r>
              <a:rPr sz="1050" spc="-20" dirty="0">
                <a:latin typeface="Times New Roman"/>
                <a:cs typeface="Times New Roman"/>
              </a:rPr>
              <a:t> </a:t>
            </a:r>
            <a:r>
              <a:rPr sz="1050" spc="-15" dirty="0">
                <a:latin typeface="Times New Roman"/>
                <a:cs typeface="Times New Roman"/>
              </a:rPr>
              <a:t>student’s</a:t>
            </a:r>
            <a:r>
              <a:rPr sz="1050" spc="-50" dirty="0">
                <a:latin typeface="Times New Roman"/>
                <a:cs typeface="Times New Roman"/>
              </a:rPr>
              <a:t> </a:t>
            </a:r>
            <a:r>
              <a:rPr sz="1050" spc="-5" dirty="0">
                <a:latin typeface="Times New Roman"/>
                <a:cs typeface="Times New Roman"/>
              </a:rPr>
              <a:t>presence</a:t>
            </a:r>
            <a:r>
              <a:rPr sz="1050" spc="-20" dirty="0">
                <a:latin typeface="Times New Roman"/>
                <a:cs typeface="Times New Roman"/>
              </a:rPr>
              <a:t> </a:t>
            </a:r>
            <a:r>
              <a:rPr sz="1050" spc="-5" dirty="0">
                <a:latin typeface="Times New Roman"/>
                <a:cs typeface="Times New Roman"/>
              </a:rPr>
              <a:t>in</a:t>
            </a:r>
            <a:r>
              <a:rPr sz="1050" spc="-10" dirty="0">
                <a:latin typeface="Times New Roman"/>
                <a:cs typeface="Times New Roman"/>
              </a:rPr>
              <a:t> </a:t>
            </a:r>
            <a:r>
              <a:rPr sz="1050" spc="-15" dirty="0">
                <a:latin typeface="Times New Roman"/>
                <a:cs typeface="Times New Roman"/>
              </a:rPr>
              <a:t>the</a:t>
            </a:r>
            <a:r>
              <a:rPr sz="1050" spc="-60" dirty="0">
                <a:latin typeface="Times New Roman"/>
                <a:cs typeface="Times New Roman"/>
              </a:rPr>
              <a:t> </a:t>
            </a:r>
            <a:r>
              <a:rPr sz="1050" spc="-5" dirty="0">
                <a:latin typeface="Times New Roman"/>
                <a:cs typeface="Times New Roman"/>
              </a:rPr>
              <a:t>regular</a:t>
            </a:r>
            <a:r>
              <a:rPr sz="1050" spc="-25" dirty="0">
                <a:latin typeface="Times New Roman"/>
                <a:cs typeface="Times New Roman"/>
              </a:rPr>
              <a:t> </a:t>
            </a:r>
            <a:r>
              <a:rPr sz="1050" spc="-5" dirty="0">
                <a:latin typeface="Times New Roman"/>
                <a:cs typeface="Times New Roman"/>
              </a:rPr>
              <a:t>classroom</a:t>
            </a:r>
            <a:r>
              <a:rPr sz="1050" spc="-75" dirty="0">
                <a:latin typeface="Times New Roman"/>
                <a:cs typeface="Times New Roman"/>
              </a:rPr>
              <a:t> </a:t>
            </a:r>
            <a:r>
              <a:rPr sz="1050" dirty="0">
                <a:latin typeface="Times New Roman"/>
                <a:cs typeface="Times New Roman"/>
              </a:rPr>
              <a:t>or</a:t>
            </a:r>
            <a:r>
              <a:rPr sz="1050" spc="-25" dirty="0">
                <a:latin typeface="Times New Roman"/>
                <a:cs typeface="Times New Roman"/>
              </a:rPr>
              <a:t> </a:t>
            </a:r>
            <a:r>
              <a:rPr sz="1050" spc="-15" dirty="0">
                <a:latin typeface="Times New Roman"/>
                <a:cs typeface="Times New Roman"/>
              </a:rPr>
              <a:t>campus</a:t>
            </a:r>
            <a:r>
              <a:rPr sz="1050" spc="-65" dirty="0">
                <a:latin typeface="Times New Roman"/>
                <a:cs typeface="Times New Roman"/>
              </a:rPr>
              <a:t> </a:t>
            </a:r>
            <a:r>
              <a:rPr sz="1050" spc="-5" dirty="0">
                <a:latin typeface="Times New Roman"/>
                <a:cs typeface="Times New Roman"/>
              </a:rPr>
              <a:t>presents</a:t>
            </a:r>
            <a:r>
              <a:rPr sz="1050" spc="-20" dirty="0">
                <a:latin typeface="Times New Roman"/>
                <a:cs typeface="Times New Roman"/>
              </a:rPr>
              <a:t> </a:t>
            </a:r>
            <a:r>
              <a:rPr sz="1050" dirty="0">
                <a:latin typeface="Times New Roman"/>
                <a:cs typeface="Times New Roman"/>
              </a:rPr>
              <a:t>a</a:t>
            </a:r>
            <a:r>
              <a:rPr sz="1050" spc="-35" dirty="0">
                <a:latin typeface="Times New Roman"/>
                <a:cs typeface="Times New Roman"/>
              </a:rPr>
              <a:t> </a:t>
            </a:r>
            <a:r>
              <a:rPr sz="1050" dirty="0">
                <a:latin typeface="Times New Roman"/>
                <a:cs typeface="Times New Roman"/>
              </a:rPr>
              <a:t>danger</a:t>
            </a:r>
            <a:r>
              <a:rPr sz="1050" spc="-35" dirty="0">
                <a:latin typeface="Times New Roman"/>
                <a:cs typeface="Times New Roman"/>
              </a:rPr>
              <a:t> </a:t>
            </a:r>
            <a:r>
              <a:rPr sz="1050" dirty="0">
                <a:latin typeface="Times New Roman"/>
                <a:cs typeface="Times New Roman"/>
              </a:rPr>
              <a:t>of</a:t>
            </a:r>
            <a:r>
              <a:rPr sz="1050" spc="-25" dirty="0">
                <a:latin typeface="Times New Roman"/>
                <a:cs typeface="Times New Roman"/>
              </a:rPr>
              <a:t> </a:t>
            </a:r>
            <a:r>
              <a:rPr sz="1050" spc="-15" dirty="0">
                <a:latin typeface="Times New Roman"/>
                <a:cs typeface="Times New Roman"/>
              </a:rPr>
              <a:t>physical</a:t>
            </a:r>
            <a:r>
              <a:rPr sz="1050" spc="-35" dirty="0">
                <a:latin typeface="Times New Roman"/>
                <a:cs typeface="Times New Roman"/>
              </a:rPr>
              <a:t> </a:t>
            </a:r>
            <a:r>
              <a:rPr sz="1050" dirty="0">
                <a:latin typeface="Times New Roman"/>
                <a:cs typeface="Times New Roman"/>
              </a:rPr>
              <a:t>harm</a:t>
            </a:r>
            <a:r>
              <a:rPr sz="1050" spc="-80" dirty="0">
                <a:latin typeface="Times New Roman"/>
                <a:cs typeface="Times New Roman"/>
              </a:rPr>
              <a:t> </a:t>
            </a:r>
            <a:r>
              <a:rPr sz="1050" spc="-5" dirty="0">
                <a:latin typeface="Times New Roman"/>
                <a:cs typeface="Times New Roman"/>
              </a:rPr>
              <a:t>to</a:t>
            </a:r>
            <a:r>
              <a:rPr sz="1050" spc="-10" dirty="0">
                <a:latin typeface="Times New Roman"/>
                <a:cs typeface="Times New Roman"/>
              </a:rPr>
              <a:t> </a:t>
            </a:r>
            <a:r>
              <a:rPr sz="1050" spc="-5" dirty="0">
                <a:latin typeface="Times New Roman"/>
                <a:cs typeface="Times New Roman"/>
              </a:rPr>
              <a:t>the</a:t>
            </a:r>
            <a:r>
              <a:rPr sz="1050" spc="-35" dirty="0">
                <a:latin typeface="Times New Roman"/>
                <a:cs typeface="Times New Roman"/>
              </a:rPr>
              <a:t> </a:t>
            </a:r>
            <a:r>
              <a:rPr sz="1050" spc="-5" dirty="0">
                <a:latin typeface="Times New Roman"/>
                <a:cs typeface="Times New Roman"/>
              </a:rPr>
              <a:t>student</a:t>
            </a:r>
            <a:r>
              <a:rPr sz="1050" spc="-35" dirty="0">
                <a:latin typeface="Times New Roman"/>
                <a:cs typeface="Times New Roman"/>
              </a:rPr>
              <a:t> </a:t>
            </a:r>
            <a:r>
              <a:rPr sz="1050" dirty="0">
                <a:latin typeface="Times New Roman"/>
                <a:cs typeface="Times New Roman"/>
              </a:rPr>
              <a:t>or</a:t>
            </a:r>
            <a:r>
              <a:rPr sz="1050" spc="215" dirty="0">
                <a:latin typeface="Times New Roman"/>
                <a:cs typeface="Times New Roman"/>
              </a:rPr>
              <a:t> </a:t>
            </a:r>
            <a:r>
              <a:rPr sz="1050" spc="-5" dirty="0">
                <a:latin typeface="Times New Roman"/>
                <a:cs typeface="Times New Roman"/>
              </a:rPr>
              <a:t>others,</a:t>
            </a:r>
            <a:r>
              <a:rPr sz="1050" spc="-30" dirty="0">
                <a:latin typeface="Times New Roman"/>
                <a:cs typeface="Times New Roman"/>
              </a:rPr>
              <a:t> </a:t>
            </a:r>
            <a:r>
              <a:rPr sz="1050" dirty="0">
                <a:latin typeface="Times New Roman"/>
                <a:cs typeface="Times New Roman"/>
              </a:rPr>
              <a:t>or</a:t>
            </a:r>
          </a:p>
          <a:p>
            <a:pPr marL="431800" indent="-172085">
              <a:lnSpc>
                <a:spcPts val="1220"/>
              </a:lnSpc>
              <a:buAutoNum type="arabicPeriod"/>
              <a:tabLst>
                <a:tab pos="432434" algn="l"/>
              </a:tabLst>
            </a:pPr>
            <a:r>
              <a:rPr sz="1050" dirty="0">
                <a:latin typeface="Times New Roman"/>
                <a:cs typeface="Times New Roman"/>
              </a:rPr>
              <a:t>The </a:t>
            </a:r>
            <a:r>
              <a:rPr sz="1050" spc="-15" dirty="0">
                <a:latin typeface="Times New Roman"/>
                <a:cs typeface="Times New Roman"/>
              </a:rPr>
              <a:t>student </a:t>
            </a:r>
            <a:r>
              <a:rPr sz="1050" dirty="0">
                <a:latin typeface="Times New Roman"/>
                <a:cs typeface="Times New Roman"/>
              </a:rPr>
              <a:t>has </a:t>
            </a:r>
            <a:r>
              <a:rPr sz="1050" spc="-15" dirty="0">
                <a:latin typeface="Times New Roman"/>
                <a:cs typeface="Times New Roman"/>
              </a:rPr>
              <a:t>engaged </a:t>
            </a:r>
            <a:r>
              <a:rPr sz="1050" spc="-5" dirty="0">
                <a:latin typeface="Times New Roman"/>
                <a:cs typeface="Times New Roman"/>
              </a:rPr>
              <a:t>in serious </a:t>
            </a:r>
            <a:r>
              <a:rPr sz="1050" dirty="0">
                <a:latin typeface="Times New Roman"/>
                <a:cs typeface="Times New Roman"/>
              </a:rPr>
              <a:t>or </a:t>
            </a:r>
            <a:r>
              <a:rPr sz="1050" spc="-15" dirty="0">
                <a:latin typeface="Times New Roman"/>
                <a:cs typeface="Times New Roman"/>
              </a:rPr>
              <a:t>persistent </a:t>
            </a:r>
            <a:r>
              <a:rPr sz="1050" spc="-20" dirty="0">
                <a:latin typeface="Times New Roman"/>
                <a:cs typeface="Times New Roman"/>
              </a:rPr>
              <a:t>misbehavior </a:t>
            </a:r>
            <a:r>
              <a:rPr sz="1050" dirty="0">
                <a:latin typeface="Times New Roman"/>
                <a:cs typeface="Times New Roman"/>
              </a:rPr>
              <a:t>(See </a:t>
            </a:r>
            <a:r>
              <a:rPr sz="1050" spc="-20" dirty="0">
                <a:latin typeface="Times New Roman"/>
                <a:cs typeface="Times New Roman"/>
              </a:rPr>
              <a:t>Glossary) </a:t>
            </a:r>
            <a:r>
              <a:rPr sz="1050" spc="-5" dirty="0">
                <a:latin typeface="Times New Roman"/>
                <a:cs typeface="Times New Roman"/>
              </a:rPr>
              <a:t>that </a:t>
            </a:r>
            <a:r>
              <a:rPr sz="1050" spc="-20" dirty="0">
                <a:latin typeface="Times New Roman"/>
                <a:cs typeface="Times New Roman"/>
              </a:rPr>
              <a:t>violates </a:t>
            </a:r>
            <a:r>
              <a:rPr sz="1050" spc="-5" dirty="0">
                <a:latin typeface="Times New Roman"/>
                <a:cs typeface="Times New Roman"/>
              </a:rPr>
              <a:t>the District’s</a:t>
            </a:r>
            <a:r>
              <a:rPr sz="1050" spc="-204" dirty="0">
                <a:latin typeface="Times New Roman"/>
                <a:cs typeface="Times New Roman"/>
              </a:rPr>
              <a:t> </a:t>
            </a:r>
            <a:r>
              <a:rPr sz="1050" dirty="0">
                <a:latin typeface="Times New Roman"/>
                <a:cs typeface="Times New Roman"/>
              </a:rPr>
              <a:t>Code.</a:t>
            </a:r>
          </a:p>
          <a:p>
            <a:pPr marL="29845">
              <a:lnSpc>
                <a:spcPts val="1210"/>
              </a:lnSpc>
            </a:pPr>
            <a:r>
              <a:rPr sz="1050" b="1" spc="-5" dirty="0">
                <a:latin typeface="Times New Roman"/>
                <a:cs typeface="Times New Roman"/>
              </a:rPr>
              <a:t>Exceeds </a:t>
            </a:r>
            <a:r>
              <a:rPr sz="1050" b="1" dirty="0">
                <a:latin typeface="Times New Roman"/>
                <a:cs typeface="Times New Roman"/>
              </a:rPr>
              <a:t>60</a:t>
            </a:r>
            <a:r>
              <a:rPr sz="1050" b="1" spc="-20" dirty="0">
                <a:latin typeface="Times New Roman"/>
                <a:cs typeface="Times New Roman"/>
              </a:rPr>
              <a:t> </a:t>
            </a:r>
            <a:r>
              <a:rPr sz="1050" b="1" spc="-5" dirty="0">
                <a:latin typeface="Times New Roman"/>
                <a:cs typeface="Times New Roman"/>
              </a:rPr>
              <a:t>Days</a:t>
            </a:r>
            <a:endParaRPr sz="1050" dirty="0">
              <a:latin typeface="Times New Roman"/>
              <a:cs typeface="Times New Roman"/>
            </a:endParaRPr>
          </a:p>
          <a:p>
            <a:pPr marL="29209" marR="8255" indent="199390" algn="just">
              <a:lnSpc>
                <a:spcPct val="95700"/>
              </a:lnSpc>
              <a:spcBef>
                <a:spcPts val="20"/>
              </a:spcBef>
            </a:pPr>
            <a:r>
              <a:rPr sz="1050" spc="-5" dirty="0">
                <a:latin typeface="Times New Roman"/>
                <a:cs typeface="Times New Roman"/>
              </a:rPr>
              <a:t>For removal to DAEP (BAC) to extend beyond </a:t>
            </a:r>
            <a:r>
              <a:rPr sz="1050" dirty="0">
                <a:latin typeface="Times New Roman"/>
                <a:cs typeface="Times New Roman"/>
              </a:rPr>
              <a:t>60 </a:t>
            </a:r>
            <a:r>
              <a:rPr sz="1050" spc="-5" dirty="0">
                <a:latin typeface="Times New Roman"/>
                <a:cs typeface="Times New Roman"/>
              </a:rPr>
              <a:t>days </a:t>
            </a:r>
            <a:r>
              <a:rPr sz="1050" dirty="0">
                <a:latin typeface="Times New Roman"/>
                <a:cs typeface="Times New Roman"/>
              </a:rPr>
              <a:t>or </a:t>
            </a:r>
            <a:r>
              <a:rPr sz="1050" spc="-5" dirty="0">
                <a:latin typeface="Times New Roman"/>
                <a:cs typeface="Times New Roman"/>
              </a:rPr>
              <a:t>the end </a:t>
            </a:r>
            <a:r>
              <a:rPr sz="1050" dirty="0">
                <a:latin typeface="Times New Roman"/>
                <a:cs typeface="Times New Roman"/>
              </a:rPr>
              <a:t>of </a:t>
            </a:r>
            <a:r>
              <a:rPr sz="1050" spc="-5" dirty="0">
                <a:latin typeface="Times New Roman"/>
                <a:cs typeface="Times New Roman"/>
              </a:rPr>
              <a:t>the </a:t>
            </a:r>
            <a:r>
              <a:rPr sz="1050" dirty="0">
                <a:latin typeface="Times New Roman"/>
                <a:cs typeface="Times New Roman"/>
              </a:rPr>
              <a:t>next </a:t>
            </a:r>
            <a:r>
              <a:rPr sz="1050" spc="-5" dirty="0">
                <a:latin typeface="Times New Roman"/>
                <a:cs typeface="Times New Roman"/>
              </a:rPr>
              <a:t>grading period, whichever is sooner, </a:t>
            </a:r>
            <a:r>
              <a:rPr sz="1050" dirty="0">
                <a:latin typeface="Times New Roman"/>
                <a:cs typeface="Times New Roman"/>
              </a:rPr>
              <a:t>a </a:t>
            </a:r>
            <a:r>
              <a:rPr sz="1050" spc="-5" dirty="0">
                <a:latin typeface="Times New Roman"/>
                <a:cs typeface="Times New Roman"/>
              </a:rPr>
              <a:t>student’s  </a:t>
            </a:r>
            <a:r>
              <a:rPr sz="1050" dirty="0">
                <a:latin typeface="Times New Roman"/>
                <a:cs typeface="Times New Roman"/>
              </a:rPr>
              <a:t>parent </a:t>
            </a:r>
            <a:r>
              <a:rPr sz="1050" spc="-5" dirty="0">
                <a:latin typeface="Times New Roman"/>
                <a:cs typeface="Times New Roman"/>
              </a:rPr>
              <a:t>shall </a:t>
            </a:r>
            <a:r>
              <a:rPr sz="1050" dirty="0">
                <a:latin typeface="Times New Roman"/>
                <a:cs typeface="Times New Roman"/>
              </a:rPr>
              <a:t>be </a:t>
            </a:r>
            <a:r>
              <a:rPr sz="1050" spc="-5" dirty="0">
                <a:latin typeface="Times New Roman"/>
                <a:cs typeface="Times New Roman"/>
              </a:rPr>
              <a:t>given notice </a:t>
            </a:r>
            <a:r>
              <a:rPr sz="1050" dirty="0">
                <a:latin typeface="Times New Roman"/>
                <a:cs typeface="Times New Roman"/>
              </a:rPr>
              <a:t>and </a:t>
            </a:r>
            <a:r>
              <a:rPr sz="1050" spc="-5" dirty="0">
                <a:latin typeface="Times New Roman"/>
                <a:cs typeface="Times New Roman"/>
              </a:rPr>
              <a:t>the opportunity to participate in </a:t>
            </a:r>
            <a:r>
              <a:rPr sz="1050" dirty="0">
                <a:latin typeface="Times New Roman"/>
                <a:cs typeface="Times New Roman"/>
              </a:rPr>
              <a:t>a </a:t>
            </a:r>
            <a:r>
              <a:rPr sz="1050" spc="-5" dirty="0">
                <a:latin typeface="Times New Roman"/>
                <a:cs typeface="Times New Roman"/>
              </a:rPr>
              <a:t>proceeding before the campus behavior coordinator </a:t>
            </a:r>
            <a:r>
              <a:rPr sz="1050" dirty="0">
                <a:latin typeface="Times New Roman"/>
                <a:cs typeface="Times New Roman"/>
              </a:rPr>
              <a:t>or </a:t>
            </a:r>
            <a:r>
              <a:rPr sz="1050" spc="-5" dirty="0">
                <a:latin typeface="Times New Roman"/>
                <a:cs typeface="Times New Roman"/>
              </a:rPr>
              <a:t>campus  administration.</a:t>
            </a:r>
            <a:endParaRPr sz="1050" dirty="0">
              <a:latin typeface="Times New Roman"/>
              <a:cs typeface="Times New Roman"/>
            </a:endParaRPr>
          </a:p>
          <a:p>
            <a:pPr marL="31115">
              <a:lnSpc>
                <a:spcPts val="1220"/>
              </a:lnSpc>
            </a:pPr>
            <a:r>
              <a:rPr sz="1050" b="1" spc="-5" dirty="0">
                <a:latin typeface="Times New Roman"/>
                <a:cs typeface="Times New Roman"/>
              </a:rPr>
              <a:t>Removal to DAEP (BAC)</a:t>
            </a:r>
            <a:r>
              <a:rPr sz="1050" b="1" spc="-20" dirty="0">
                <a:latin typeface="Times New Roman"/>
                <a:cs typeface="Times New Roman"/>
              </a:rPr>
              <a:t> </a:t>
            </a:r>
            <a:r>
              <a:rPr sz="1050" b="1" spc="-5" dirty="0">
                <a:latin typeface="Times New Roman"/>
                <a:cs typeface="Times New Roman"/>
              </a:rPr>
              <a:t>Appeals</a:t>
            </a:r>
            <a:endParaRPr sz="1050" dirty="0">
              <a:latin typeface="Times New Roman"/>
              <a:cs typeface="Times New Roman"/>
            </a:endParaRPr>
          </a:p>
          <a:p>
            <a:pPr marL="31115" marR="8255" indent="197485">
              <a:lnSpc>
                <a:spcPts val="1210"/>
              </a:lnSpc>
              <a:spcBef>
                <a:spcPts val="50"/>
              </a:spcBef>
            </a:pPr>
            <a:r>
              <a:rPr sz="1050" spc="-5" dirty="0">
                <a:latin typeface="Times New Roman"/>
                <a:cs typeface="Times New Roman"/>
              </a:rPr>
              <a:t>Questions </a:t>
            </a:r>
            <a:r>
              <a:rPr sz="1050" dirty="0">
                <a:latin typeface="Times New Roman"/>
                <a:cs typeface="Times New Roman"/>
              </a:rPr>
              <a:t>from </a:t>
            </a:r>
            <a:r>
              <a:rPr sz="1050" spc="-5" dirty="0">
                <a:latin typeface="Times New Roman"/>
                <a:cs typeface="Times New Roman"/>
              </a:rPr>
              <a:t>parents regarding disciplinary measures </a:t>
            </a:r>
            <a:r>
              <a:rPr sz="1050" dirty="0">
                <a:latin typeface="Times New Roman"/>
                <a:cs typeface="Times New Roman"/>
              </a:rPr>
              <a:t>should </a:t>
            </a:r>
            <a:r>
              <a:rPr sz="1050" spc="-5" dirty="0">
                <a:latin typeface="Times New Roman"/>
                <a:cs typeface="Times New Roman"/>
              </a:rPr>
              <a:t>be addressed to the campus behavior coordinator </a:t>
            </a:r>
            <a:r>
              <a:rPr sz="1050" dirty="0">
                <a:latin typeface="Times New Roman"/>
                <a:cs typeface="Times New Roman"/>
              </a:rPr>
              <a:t>or </a:t>
            </a:r>
            <a:r>
              <a:rPr sz="1050" spc="-10" dirty="0">
                <a:latin typeface="Times New Roman"/>
                <a:cs typeface="Times New Roman"/>
              </a:rPr>
              <a:t>campus  </a:t>
            </a:r>
            <a:r>
              <a:rPr sz="1050" spc="-5" dirty="0">
                <a:latin typeface="Times New Roman"/>
                <a:cs typeface="Times New Roman"/>
              </a:rPr>
              <a:t>administration.</a:t>
            </a:r>
            <a:endParaRPr sz="1050" dirty="0">
              <a:latin typeface="Times New Roman"/>
              <a:cs typeface="Times New Roman"/>
            </a:endParaRPr>
          </a:p>
          <a:p>
            <a:pPr marL="230504">
              <a:lnSpc>
                <a:spcPts val="1145"/>
              </a:lnSpc>
            </a:pPr>
            <a:r>
              <a:rPr sz="1050" spc="-15" dirty="0">
                <a:latin typeface="Times New Roman"/>
                <a:cs typeface="Times New Roman"/>
              </a:rPr>
              <a:t>Student</a:t>
            </a:r>
            <a:r>
              <a:rPr sz="1050" dirty="0">
                <a:latin typeface="Times New Roman"/>
                <a:cs typeface="Times New Roman"/>
              </a:rPr>
              <a:t> or</a:t>
            </a:r>
            <a:r>
              <a:rPr sz="1050" spc="30" dirty="0">
                <a:latin typeface="Times New Roman"/>
                <a:cs typeface="Times New Roman"/>
              </a:rPr>
              <a:t> </a:t>
            </a:r>
            <a:r>
              <a:rPr sz="1050" spc="-5" dirty="0">
                <a:latin typeface="Times New Roman"/>
                <a:cs typeface="Times New Roman"/>
              </a:rPr>
              <a:t>parent</a:t>
            </a:r>
            <a:r>
              <a:rPr sz="1050" spc="30" dirty="0">
                <a:latin typeface="Times New Roman"/>
                <a:cs typeface="Times New Roman"/>
              </a:rPr>
              <a:t> </a:t>
            </a:r>
            <a:r>
              <a:rPr sz="1050" spc="-15" dirty="0">
                <a:latin typeface="Times New Roman"/>
                <a:cs typeface="Times New Roman"/>
              </a:rPr>
              <a:t>appeals</a:t>
            </a:r>
            <a:r>
              <a:rPr sz="1050" spc="10" dirty="0">
                <a:latin typeface="Times New Roman"/>
                <a:cs typeface="Times New Roman"/>
              </a:rPr>
              <a:t> </a:t>
            </a:r>
            <a:r>
              <a:rPr sz="1050" spc="-5" dirty="0">
                <a:latin typeface="Times New Roman"/>
                <a:cs typeface="Times New Roman"/>
              </a:rPr>
              <a:t>regarding</a:t>
            </a:r>
            <a:r>
              <a:rPr sz="1050" spc="35" dirty="0">
                <a:latin typeface="Times New Roman"/>
                <a:cs typeface="Times New Roman"/>
              </a:rPr>
              <a:t> </a:t>
            </a:r>
            <a:r>
              <a:rPr sz="1050" dirty="0">
                <a:latin typeface="Times New Roman"/>
                <a:cs typeface="Times New Roman"/>
              </a:rPr>
              <a:t>a</a:t>
            </a:r>
            <a:r>
              <a:rPr sz="1050" spc="35" dirty="0">
                <a:latin typeface="Times New Roman"/>
                <a:cs typeface="Times New Roman"/>
              </a:rPr>
              <a:t> </a:t>
            </a:r>
            <a:r>
              <a:rPr sz="1050" spc="-5" dirty="0">
                <a:latin typeface="Times New Roman"/>
                <a:cs typeface="Times New Roman"/>
              </a:rPr>
              <a:t>student’s</a:t>
            </a:r>
            <a:r>
              <a:rPr sz="1050" spc="30" dirty="0">
                <a:latin typeface="Times New Roman"/>
                <a:cs typeface="Times New Roman"/>
              </a:rPr>
              <a:t> </a:t>
            </a:r>
            <a:r>
              <a:rPr sz="1050" spc="-15" dirty="0">
                <a:latin typeface="Times New Roman"/>
                <a:cs typeface="Times New Roman"/>
              </a:rPr>
              <a:t>placement</a:t>
            </a:r>
            <a:r>
              <a:rPr sz="1050" dirty="0">
                <a:latin typeface="Times New Roman"/>
                <a:cs typeface="Times New Roman"/>
              </a:rPr>
              <a:t> </a:t>
            </a:r>
            <a:r>
              <a:rPr sz="1050" spc="-5" dirty="0">
                <a:latin typeface="Times New Roman"/>
                <a:cs typeface="Times New Roman"/>
              </a:rPr>
              <a:t>in</a:t>
            </a:r>
            <a:r>
              <a:rPr sz="1050" spc="35" dirty="0">
                <a:latin typeface="Times New Roman"/>
                <a:cs typeface="Times New Roman"/>
              </a:rPr>
              <a:t> </a:t>
            </a:r>
            <a:r>
              <a:rPr sz="1050" dirty="0">
                <a:latin typeface="Times New Roman"/>
                <a:cs typeface="Times New Roman"/>
              </a:rPr>
              <a:t>a</a:t>
            </a:r>
            <a:r>
              <a:rPr sz="1050" spc="35" dirty="0">
                <a:latin typeface="Times New Roman"/>
                <a:cs typeface="Times New Roman"/>
              </a:rPr>
              <a:t> </a:t>
            </a:r>
            <a:r>
              <a:rPr sz="1050" spc="-5" dirty="0">
                <a:latin typeface="Times New Roman"/>
                <a:cs typeface="Times New Roman"/>
              </a:rPr>
              <a:t>DAEP</a:t>
            </a:r>
            <a:r>
              <a:rPr sz="1050" spc="50" dirty="0">
                <a:latin typeface="Times New Roman"/>
                <a:cs typeface="Times New Roman"/>
              </a:rPr>
              <a:t> </a:t>
            </a:r>
            <a:r>
              <a:rPr sz="1050" spc="-5" dirty="0">
                <a:latin typeface="Times New Roman"/>
                <a:cs typeface="Times New Roman"/>
              </a:rPr>
              <a:t>(BAC)</a:t>
            </a:r>
            <a:r>
              <a:rPr sz="1050" spc="30" dirty="0">
                <a:latin typeface="Times New Roman"/>
                <a:cs typeface="Times New Roman"/>
              </a:rPr>
              <a:t> </a:t>
            </a:r>
            <a:r>
              <a:rPr sz="1050" spc="-5" dirty="0">
                <a:latin typeface="Times New Roman"/>
                <a:cs typeface="Times New Roman"/>
              </a:rPr>
              <a:t>should</a:t>
            </a:r>
            <a:r>
              <a:rPr sz="1050" spc="35" dirty="0">
                <a:latin typeface="Times New Roman"/>
                <a:cs typeface="Times New Roman"/>
              </a:rPr>
              <a:t> </a:t>
            </a:r>
            <a:r>
              <a:rPr sz="1050" spc="-5" dirty="0">
                <a:latin typeface="Times New Roman"/>
                <a:cs typeface="Times New Roman"/>
              </a:rPr>
              <a:t>be</a:t>
            </a:r>
            <a:r>
              <a:rPr sz="1050" spc="35" dirty="0">
                <a:latin typeface="Times New Roman"/>
                <a:cs typeface="Times New Roman"/>
              </a:rPr>
              <a:t> </a:t>
            </a:r>
            <a:r>
              <a:rPr sz="1050" spc="-5" dirty="0">
                <a:latin typeface="Times New Roman"/>
                <a:cs typeface="Times New Roman"/>
              </a:rPr>
              <a:t>addressed</a:t>
            </a:r>
            <a:r>
              <a:rPr sz="1050" spc="35" dirty="0">
                <a:latin typeface="Times New Roman"/>
                <a:cs typeface="Times New Roman"/>
              </a:rPr>
              <a:t> </a:t>
            </a:r>
            <a:r>
              <a:rPr sz="1050" spc="-5" dirty="0">
                <a:latin typeface="Times New Roman"/>
                <a:cs typeface="Times New Roman"/>
              </a:rPr>
              <a:t>in</a:t>
            </a:r>
            <a:r>
              <a:rPr sz="1050" spc="25" dirty="0">
                <a:latin typeface="Times New Roman"/>
                <a:cs typeface="Times New Roman"/>
              </a:rPr>
              <a:t> </a:t>
            </a:r>
            <a:r>
              <a:rPr sz="1050" spc="-15" dirty="0">
                <a:latin typeface="Times New Roman"/>
                <a:cs typeface="Times New Roman"/>
              </a:rPr>
              <a:t>accordance</a:t>
            </a:r>
            <a:r>
              <a:rPr sz="1050" spc="0" dirty="0">
                <a:latin typeface="Times New Roman"/>
                <a:cs typeface="Times New Roman"/>
              </a:rPr>
              <a:t> </a:t>
            </a:r>
            <a:r>
              <a:rPr sz="1050" spc="-15" dirty="0">
                <a:latin typeface="Times New Roman"/>
                <a:cs typeface="Times New Roman"/>
              </a:rPr>
              <a:t>with</a:t>
            </a:r>
            <a:r>
              <a:rPr sz="1050" spc="10" dirty="0">
                <a:latin typeface="Times New Roman"/>
                <a:cs typeface="Times New Roman"/>
              </a:rPr>
              <a:t> </a:t>
            </a:r>
            <a:r>
              <a:rPr sz="1050" spc="-5" dirty="0">
                <a:latin typeface="Times New Roman"/>
                <a:cs typeface="Times New Roman"/>
              </a:rPr>
              <a:t>policy</a:t>
            </a:r>
            <a:r>
              <a:rPr sz="1050" spc="25" dirty="0">
                <a:latin typeface="Times New Roman"/>
                <a:cs typeface="Times New Roman"/>
              </a:rPr>
              <a:t> </a:t>
            </a:r>
            <a:r>
              <a:rPr sz="1050" spc="-15" dirty="0">
                <a:latin typeface="Times New Roman"/>
                <a:cs typeface="Times New Roman"/>
              </a:rPr>
              <a:t>FNG</a:t>
            </a:r>
            <a:endParaRPr sz="1050" dirty="0">
              <a:latin typeface="Times New Roman"/>
              <a:cs typeface="Times New Roman"/>
            </a:endParaRPr>
          </a:p>
          <a:p>
            <a:pPr marL="31115" marR="5715">
              <a:lnSpc>
                <a:spcPts val="1200"/>
              </a:lnSpc>
              <a:spcBef>
                <a:spcPts val="70"/>
              </a:spcBef>
            </a:pPr>
            <a:r>
              <a:rPr sz="1050" spc="-15" dirty="0">
                <a:latin typeface="Times New Roman"/>
                <a:cs typeface="Times New Roman"/>
              </a:rPr>
              <a:t>Local. </a:t>
            </a:r>
            <a:r>
              <a:rPr sz="1050" dirty="0">
                <a:latin typeface="Times New Roman"/>
                <a:cs typeface="Times New Roman"/>
              </a:rPr>
              <a:t>A </a:t>
            </a:r>
            <a:r>
              <a:rPr sz="1050" spc="-5" dirty="0">
                <a:latin typeface="Times New Roman"/>
                <a:cs typeface="Times New Roman"/>
              </a:rPr>
              <a:t>copy </a:t>
            </a:r>
            <a:r>
              <a:rPr sz="1050" dirty="0">
                <a:latin typeface="Times New Roman"/>
                <a:cs typeface="Times New Roman"/>
              </a:rPr>
              <a:t>of </a:t>
            </a:r>
            <a:r>
              <a:rPr sz="1050" spc="-5" dirty="0">
                <a:latin typeface="Times New Roman"/>
                <a:cs typeface="Times New Roman"/>
              </a:rPr>
              <a:t>this </a:t>
            </a:r>
            <a:r>
              <a:rPr sz="1050" dirty="0">
                <a:latin typeface="Times New Roman"/>
                <a:cs typeface="Times New Roman"/>
              </a:rPr>
              <a:t>policy </a:t>
            </a:r>
            <a:r>
              <a:rPr sz="1050" spc="-5" dirty="0">
                <a:latin typeface="Times New Roman"/>
                <a:cs typeface="Times New Roman"/>
              </a:rPr>
              <a:t>may </a:t>
            </a:r>
            <a:r>
              <a:rPr sz="1050" dirty="0">
                <a:latin typeface="Times New Roman"/>
                <a:cs typeface="Times New Roman"/>
              </a:rPr>
              <a:t>be </a:t>
            </a:r>
            <a:r>
              <a:rPr sz="1050" spc="-15" dirty="0">
                <a:latin typeface="Times New Roman"/>
                <a:cs typeface="Times New Roman"/>
              </a:rPr>
              <a:t>obtained </a:t>
            </a:r>
            <a:r>
              <a:rPr sz="1050" dirty="0">
                <a:latin typeface="Times New Roman"/>
                <a:cs typeface="Times New Roman"/>
              </a:rPr>
              <a:t>from </a:t>
            </a:r>
            <a:r>
              <a:rPr sz="1050" spc="-5" dirty="0">
                <a:latin typeface="Times New Roman"/>
                <a:cs typeface="Times New Roman"/>
              </a:rPr>
              <a:t>the </a:t>
            </a:r>
            <a:r>
              <a:rPr sz="1050" spc="-20" dirty="0">
                <a:latin typeface="Times New Roman"/>
                <a:cs typeface="Times New Roman"/>
              </a:rPr>
              <a:t>principal’s </a:t>
            </a:r>
            <a:r>
              <a:rPr sz="1050" spc="-5" dirty="0">
                <a:latin typeface="Times New Roman"/>
                <a:cs typeface="Times New Roman"/>
              </a:rPr>
              <a:t>office, the campus </a:t>
            </a:r>
            <a:r>
              <a:rPr sz="1050" spc="-15" dirty="0">
                <a:latin typeface="Times New Roman"/>
                <a:cs typeface="Times New Roman"/>
              </a:rPr>
              <a:t>behavior </a:t>
            </a:r>
            <a:r>
              <a:rPr sz="1050" spc="-5" dirty="0">
                <a:latin typeface="Times New Roman"/>
                <a:cs typeface="Times New Roman"/>
              </a:rPr>
              <a:t>coordinator’s office, the </a:t>
            </a:r>
            <a:r>
              <a:rPr sz="1050" spc="-20" dirty="0">
                <a:latin typeface="Times New Roman"/>
                <a:cs typeface="Times New Roman"/>
              </a:rPr>
              <a:t>central  administration </a:t>
            </a:r>
            <a:r>
              <a:rPr sz="1050" spc="-5" dirty="0">
                <a:latin typeface="Times New Roman"/>
                <a:cs typeface="Times New Roman"/>
              </a:rPr>
              <a:t>office, </a:t>
            </a:r>
            <a:r>
              <a:rPr sz="1050" dirty="0">
                <a:latin typeface="Times New Roman"/>
                <a:cs typeface="Times New Roman"/>
              </a:rPr>
              <a:t>or </a:t>
            </a:r>
            <a:r>
              <a:rPr sz="1050" spc="-5" dirty="0">
                <a:latin typeface="Times New Roman"/>
                <a:cs typeface="Times New Roman"/>
              </a:rPr>
              <a:t>through Policy </a:t>
            </a:r>
            <a:r>
              <a:rPr sz="1050" dirty="0">
                <a:latin typeface="Times New Roman"/>
                <a:cs typeface="Times New Roman"/>
              </a:rPr>
              <a:t>on </a:t>
            </a:r>
            <a:r>
              <a:rPr sz="1050" spc="-25" dirty="0">
                <a:latin typeface="Times New Roman"/>
                <a:cs typeface="Times New Roman"/>
              </a:rPr>
              <a:t>Line </a:t>
            </a:r>
            <a:r>
              <a:rPr sz="1050" spc="-5" dirty="0">
                <a:latin typeface="Times New Roman"/>
                <a:cs typeface="Times New Roman"/>
              </a:rPr>
              <a:t>at the </a:t>
            </a:r>
            <a:r>
              <a:rPr sz="1050" spc="-15" dirty="0">
                <a:latin typeface="Times New Roman"/>
                <a:cs typeface="Times New Roman"/>
              </a:rPr>
              <a:t>following </a:t>
            </a:r>
            <a:r>
              <a:rPr sz="1050" spc="-5" dirty="0">
                <a:latin typeface="Times New Roman"/>
                <a:cs typeface="Times New Roman"/>
              </a:rPr>
              <a:t>address:</a:t>
            </a:r>
            <a:r>
              <a:rPr sz="1050" spc="-190" dirty="0">
                <a:latin typeface="Times New Roman"/>
                <a:cs typeface="Times New Roman"/>
              </a:rPr>
              <a:t> </a:t>
            </a:r>
            <a:r>
              <a:rPr sz="1050" u="sng" spc="-25" dirty="0">
                <a:solidFill>
                  <a:srgbClr val="2A2A2A"/>
                </a:solidFill>
                <a:uFill>
                  <a:solidFill>
                    <a:srgbClr val="2A2A2A"/>
                  </a:solidFill>
                </a:uFill>
                <a:latin typeface="Times New Roman"/>
                <a:cs typeface="Times New Roman"/>
                <a:hlinkClick r:id="rId4"/>
              </a:rPr>
              <a:t>www.bisd.us</a:t>
            </a:r>
            <a:endParaRPr sz="1050" dirty="0">
              <a:latin typeface="Times New Roman"/>
              <a:cs typeface="Times New Roman"/>
            </a:endParaRPr>
          </a:p>
          <a:p>
            <a:pPr marL="30480" indent="197485">
              <a:lnSpc>
                <a:spcPts val="1160"/>
              </a:lnSpc>
            </a:pPr>
            <a:r>
              <a:rPr sz="1050" spc="-5" dirty="0">
                <a:latin typeface="Times New Roman"/>
                <a:cs typeface="Times New Roman"/>
              </a:rPr>
              <a:t>Appeals</a:t>
            </a:r>
            <a:r>
              <a:rPr sz="1050" spc="75" dirty="0">
                <a:latin typeface="Times New Roman"/>
                <a:cs typeface="Times New Roman"/>
              </a:rPr>
              <a:t> </a:t>
            </a:r>
            <a:r>
              <a:rPr sz="1050" spc="-5" dirty="0">
                <a:latin typeface="Times New Roman"/>
                <a:cs typeface="Times New Roman"/>
              </a:rPr>
              <a:t>shall</a:t>
            </a:r>
            <a:r>
              <a:rPr sz="1050" spc="65" dirty="0">
                <a:latin typeface="Times New Roman"/>
                <a:cs typeface="Times New Roman"/>
              </a:rPr>
              <a:t> </a:t>
            </a:r>
            <a:r>
              <a:rPr sz="1050" dirty="0">
                <a:latin typeface="Times New Roman"/>
                <a:cs typeface="Times New Roman"/>
              </a:rPr>
              <a:t>be</a:t>
            </a:r>
            <a:r>
              <a:rPr sz="1050" spc="60" dirty="0">
                <a:latin typeface="Times New Roman"/>
                <a:cs typeface="Times New Roman"/>
              </a:rPr>
              <a:t> </a:t>
            </a:r>
            <a:r>
              <a:rPr sz="1050" spc="-5" dirty="0">
                <a:latin typeface="Times New Roman"/>
                <a:cs typeface="Times New Roman"/>
              </a:rPr>
              <a:t>made</a:t>
            </a:r>
            <a:r>
              <a:rPr sz="1050" spc="75" dirty="0">
                <a:latin typeface="Times New Roman"/>
                <a:cs typeface="Times New Roman"/>
              </a:rPr>
              <a:t> </a:t>
            </a:r>
            <a:r>
              <a:rPr sz="1050" spc="-5" dirty="0">
                <a:latin typeface="Times New Roman"/>
                <a:cs typeface="Times New Roman"/>
              </a:rPr>
              <a:t>to</a:t>
            </a:r>
            <a:r>
              <a:rPr sz="1050" spc="75" dirty="0">
                <a:latin typeface="Times New Roman"/>
                <a:cs typeface="Times New Roman"/>
              </a:rPr>
              <a:t> </a:t>
            </a:r>
            <a:r>
              <a:rPr sz="1050" spc="-10" dirty="0">
                <a:latin typeface="Times New Roman"/>
                <a:cs typeface="Times New Roman"/>
              </a:rPr>
              <a:t>the</a:t>
            </a:r>
            <a:r>
              <a:rPr sz="1050" spc="75" dirty="0">
                <a:latin typeface="Times New Roman"/>
                <a:cs typeface="Times New Roman"/>
              </a:rPr>
              <a:t> </a:t>
            </a:r>
            <a:r>
              <a:rPr sz="1050" spc="-5" dirty="0">
                <a:latin typeface="Times New Roman"/>
                <a:cs typeface="Times New Roman"/>
              </a:rPr>
              <a:t>Department</a:t>
            </a:r>
            <a:r>
              <a:rPr sz="1050" spc="65" dirty="0">
                <a:latin typeface="Times New Roman"/>
                <a:cs typeface="Times New Roman"/>
              </a:rPr>
              <a:t> </a:t>
            </a:r>
            <a:r>
              <a:rPr sz="1050" dirty="0">
                <a:latin typeface="Times New Roman"/>
                <a:cs typeface="Times New Roman"/>
              </a:rPr>
              <a:t>of</a:t>
            </a:r>
            <a:r>
              <a:rPr sz="1050" spc="55" dirty="0">
                <a:latin typeface="Times New Roman"/>
                <a:cs typeface="Times New Roman"/>
              </a:rPr>
              <a:t> </a:t>
            </a:r>
            <a:r>
              <a:rPr sz="1050" dirty="0">
                <a:latin typeface="Times New Roman"/>
                <a:cs typeface="Times New Roman"/>
              </a:rPr>
              <a:t>Pupil</a:t>
            </a:r>
            <a:r>
              <a:rPr sz="1050" spc="55" dirty="0">
                <a:latin typeface="Times New Roman"/>
                <a:cs typeface="Times New Roman"/>
              </a:rPr>
              <a:t> </a:t>
            </a:r>
            <a:r>
              <a:rPr sz="1050" spc="-5" dirty="0">
                <a:latin typeface="Times New Roman"/>
                <a:cs typeface="Times New Roman"/>
              </a:rPr>
              <a:t>Services.</a:t>
            </a:r>
            <a:r>
              <a:rPr sz="1050" spc="75" dirty="0">
                <a:latin typeface="Times New Roman"/>
                <a:cs typeface="Times New Roman"/>
              </a:rPr>
              <a:t> </a:t>
            </a:r>
            <a:r>
              <a:rPr sz="1050" spc="-5" dirty="0">
                <a:latin typeface="Times New Roman"/>
                <a:cs typeface="Times New Roman"/>
              </a:rPr>
              <a:t>Within</a:t>
            </a:r>
            <a:r>
              <a:rPr sz="1050" spc="60" dirty="0">
                <a:latin typeface="Times New Roman"/>
                <a:cs typeface="Times New Roman"/>
              </a:rPr>
              <a:t> </a:t>
            </a:r>
            <a:r>
              <a:rPr sz="1050" dirty="0">
                <a:latin typeface="Times New Roman"/>
                <a:cs typeface="Times New Roman"/>
              </a:rPr>
              <a:t>2</a:t>
            </a:r>
            <a:r>
              <a:rPr sz="1050" spc="75" dirty="0">
                <a:latin typeface="Times New Roman"/>
                <a:cs typeface="Times New Roman"/>
              </a:rPr>
              <a:t> </a:t>
            </a:r>
            <a:r>
              <a:rPr sz="1050" spc="-5" dirty="0">
                <a:latin typeface="Times New Roman"/>
                <a:cs typeface="Times New Roman"/>
              </a:rPr>
              <a:t>school</a:t>
            </a:r>
            <a:r>
              <a:rPr sz="1050" spc="65" dirty="0">
                <a:latin typeface="Times New Roman"/>
                <a:cs typeface="Times New Roman"/>
              </a:rPr>
              <a:t> </a:t>
            </a:r>
            <a:r>
              <a:rPr sz="1050" spc="-5" dirty="0">
                <a:latin typeface="Times New Roman"/>
                <a:cs typeface="Times New Roman"/>
              </a:rPr>
              <a:t>days</a:t>
            </a:r>
            <a:r>
              <a:rPr sz="1050" spc="75" dirty="0">
                <a:latin typeface="Times New Roman"/>
                <a:cs typeface="Times New Roman"/>
              </a:rPr>
              <a:t> </a:t>
            </a:r>
            <a:r>
              <a:rPr sz="1050" dirty="0">
                <a:latin typeface="Times New Roman"/>
                <a:cs typeface="Times New Roman"/>
              </a:rPr>
              <a:t>of</a:t>
            </a:r>
            <a:r>
              <a:rPr sz="1050" spc="65" dirty="0">
                <a:latin typeface="Times New Roman"/>
                <a:cs typeface="Times New Roman"/>
              </a:rPr>
              <a:t> </a:t>
            </a:r>
            <a:r>
              <a:rPr sz="1050" spc="-5" dirty="0">
                <a:latin typeface="Times New Roman"/>
                <a:cs typeface="Times New Roman"/>
              </a:rPr>
              <a:t>receipt</a:t>
            </a:r>
            <a:r>
              <a:rPr sz="1050" spc="65" dirty="0">
                <a:latin typeface="Times New Roman"/>
                <a:cs typeface="Times New Roman"/>
              </a:rPr>
              <a:t> </a:t>
            </a:r>
            <a:r>
              <a:rPr sz="1050" dirty="0">
                <a:latin typeface="Times New Roman"/>
                <a:cs typeface="Times New Roman"/>
              </a:rPr>
              <a:t>of</a:t>
            </a:r>
            <a:r>
              <a:rPr sz="1050" spc="55" dirty="0">
                <a:latin typeface="Times New Roman"/>
                <a:cs typeface="Times New Roman"/>
              </a:rPr>
              <a:t> </a:t>
            </a:r>
            <a:r>
              <a:rPr sz="1050" spc="-5" dirty="0">
                <a:latin typeface="Times New Roman"/>
                <a:cs typeface="Times New Roman"/>
              </a:rPr>
              <a:t>campus</a:t>
            </a:r>
            <a:r>
              <a:rPr sz="1050" spc="75" dirty="0">
                <a:latin typeface="Times New Roman"/>
                <a:cs typeface="Times New Roman"/>
              </a:rPr>
              <a:t> </a:t>
            </a:r>
            <a:r>
              <a:rPr sz="1050" spc="-5" dirty="0">
                <a:latin typeface="Times New Roman"/>
                <a:cs typeface="Times New Roman"/>
              </a:rPr>
              <a:t>removal</a:t>
            </a:r>
            <a:r>
              <a:rPr sz="1050" spc="80" dirty="0">
                <a:latin typeface="Times New Roman"/>
                <a:cs typeface="Times New Roman"/>
              </a:rPr>
              <a:t> </a:t>
            </a:r>
            <a:r>
              <a:rPr sz="1050" spc="-5" dirty="0">
                <a:latin typeface="Times New Roman"/>
                <a:cs typeface="Times New Roman"/>
              </a:rPr>
              <a:t>letter</a:t>
            </a:r>
            <a:r>
              <a:rPr sz="1050" spc="65" dirty="0">
                <a:latin typeface="Times New Roman"/>
                <a:cs typeface="Times New Roman"/>
              </a:rPr>
              <a:t> </a:t>
            </a:r>
            <a:r>
              <a:rPr sz="1050" dirty="0">
                <a:latin typeface="Times New Roman"/>
                <a:cs typeface="Times New Roman"/>
              </a:rPr>
              <a:t>from</a:t>
            </a:r>
            <a:r>
              <a:rPr sz="1050" spc="55" dirty="0">
                <a:latin typeface="Times New Roman"/>
                <a:cs typeface="Times New Roman"/>
              </a:rPr>
              <a:t> </a:t>
            </a:r>
            <a:r>
              <a:rPr sz="1050" spc="-5" dirty="0">
                <a:latin typeface="Times New Roman"/>
                <a:cs typeface="Times New Roman"/>
              </a:rPr>
              <a:t>the</a:t>
            </a:r>
            <a:endParaRPr sz="1050" dirty="0">
              <a:latin typeface="Times New Roman"/>
              <a:cs typeface="Times New Roman"/>
            </a:endParaRPr>
          </a:p>
          <a:p>
            <a:pPr marL="30480" marR="6985">
              <a:lnSpc>
                <a:spcPts val="1200"/>
              </a:lnSpc>
              <a:spcBef>
                <a:spcPts val="65"/>
              </a:spcBef>
            </a:pPr>
            <a:r>
              <a:rPr sz="1050" spc="-5" dirty="0">
                <a:latin typeface="Times New Roman"/>
                <a:cs typeface="Times New Roman"/>
              </a:rPr>
              <a:t>campus behavior coordinator </a:t>
            </a:r>
            <a:r>
              <a:rPr sz="1050" dirty="0">
                <a:latin typeface="Times New Roman"/>
                <a:cs typeface="Times New Roman"/>
              </a:rPr>
              <a:t>or </a:t>
            </a:r>
            <a:r>
              <a:rPr sz="1050" spc="-5" dirty="0">
                <a:latin typeface="Times New Roman"/>
                <a:cs typeface="Times New Roman"/>
              </a:rPr>
              <a:t>appropriate administrator, the </a:t>
            </a:r>
            <a:r>
              <a:rPr sz="1050" dirty="0">
                <a:latin typeface="Times New Roman"/>
                <a:cs typeface="Times New Roman"/>
              </a:rPr>
              <a:t>parent </a:t>
            </a:r>
            <a:r>
              <a:rPr sz="1050" spc="-5" dirty="0">
                <a:latin typeface="Times New Roman"/>
                <a:cs typeface="Times New Roman"/>
              </a:rPr>
              <a:t>must submit written </a:t>
            </a:r>
            <a:r>
              <a:rPr sz="1050" dirty="0">
                <a:latin typeface="Times New Roman"/>
                <a:cs typeface="Times New Roman"/>
              </a:rPr>
              <a:t>appeal </a:t>
            </a:r>
            <a:r>
              <a:rPr sz="1050" spc="-5" dirty="0">
                <a:latin typeface="Times New Roman"/>
                <a:cs typeface="Times New Roman"/>
              </a:rPr>
              <a:t>notice to Department </a:t>
            </a:r>
            <a:r>
              <a:rPr sz="1050" dirty="0">
                <a:latin typeface="Times New Roman"/>
                <a:cs typeface="Times New Roman"/>
              </a:rPr>
              <a:t>of Pupil  </a:t>
            </a:r>
            <a:r>
              <a:rPr sz="1050" spc="-5" dirty="0">
                <a:latin typeface="Times New Roman"/>
                <a:cs typeface="Times New Roman"/>
              </a:rPr>
              <a:t>Services, located at </a:t>
            </a:r>
            <a:r>
              <a:rPr sz="1050" dirty="0">
                <a:latin typeface="Times New Roman"/>
                <a:cs typeface="Times New Roman"/>
              </a:rPr>
              <a:t>708 </a:t>
            </a:r>
            <a:r>
              <a:rPr sz="1050" spc="-5" dirty="0">
                <a:latin typeface="Times New Roman"/>
                <a:cs typeface="Times New Roman"/>
              </a:rPr>
              <a:t>Palm Blvd. </a:t>
            </a:r>
            <a:r>
              <a:rPr sz="1050" dirty="0">
                <a:latin typeface="Times New Roman"/>
                <a:cs typeface="Times New Roman"/>
              </a:rPr>
              <a:t>and </a:t>
            </a:r>
            <a:r>
              <a:rPr sz="1050" spc="-5" dirty="0">
                <a:latin typeface="Times New Roman"/>
                <a:cs typeface="Times New Roman"/>
              </a:rPr>
              <a:t>telephone number is </a:t>
            </a:r>
            <a:r>
              <a:rPr sz="1050" dirty="0">
                <a:latin typeface="Times New Roman"/>
                <a:cs typeface="Times New Roman"/>
              </a:rPr>
              <a:t>(956)</a:t>
            </a:r>
            <a:r>
              <a:rPr sz="1050" spc="-10" dirty="0">
                <a:latin typeface="Times New Roman"/>
                <a:cs typeface="Times New Roman"/>
              </a:rPr>
              <a:t> </a:t>
            </a:r>
            <a:r>
              <a:rPr sz="1050" dirty="0">
                <a:latin typeface="Times New Roman"/>
                <a:cs typeface="Times New Roman"/>
              </a:rPr>
              <a:t>544-3966.</a:t>
            </a:r>
          </a:p>
          <a:p>
            <a:pPr marL="30480" indent="199390">
              <a:lnSpc>
                <a:spcPts val="1170"/>
              </a:lnSpc>
            </a:pPr>
            <a:r>
              <a:rPr sz="1050" dirty="0">
                <a:latin typeface="Times New Roman"/>
                <a:cs typeface="Times New Roman"/>
              </a:rPr>
              <a:t>The</a:t>
            </a:r>
            <a:r>
              <a:rPr sz="1050" spc="-15" dirty="0">
                <a:latin typeface="Times New Roman"/>
                <a:cs typeface="Times New Roman"/>
              </a:rPr>
              <a:t> </a:t>
            </a:r>
            <a:r>
              <a:rPr sz="1050" spc="-5" dirty="0">
                <a:latin typeface="Times New Roman"/>
                <a:cs typeface="Times New Roman"/>
              </a:rPr>
              <a:t>district</a:t>
            </a:r>
            <a:r>
              <a:rPr sz="1050" spc="-20" dirty="0">
                <a:latin typeface="Times New Roman"/>
                <a:cs typeface="Times New Roman"/>
              </a:rPr>
              <a:t> </a:t>
            </a:r>
            <a:r>
              <a:rPr sz="1050" spc="-5" dirty="0">
                <a:latin typeface="Times New Roman"/>
                <a:cs typeface="Times New Roman"/>
              </a:rPr>
              <a:t>shall</a:t>
            </a:r>
            <a:r>
              <a:rPr sz="1050" spc="-20" dirty="0">
                <a:latin typeface="Times New Roman"/>
                <a:cs typeface="Times New Roman"/>
              </a:rPr>
              <a:t> </a:t>
            </a:r>
            <a:r>
              <a:rPr sz="1050" spc="-5" dirty="0">
                <a:latin typeface="Times New Roman"/>
                <a:cs typeface="Times New Roman"/>
              </a:rPr>
              <a:t>delay</a:t>
            </a:r>
            <a:r>
              <a:rPr sz="1050" spc="-40" dirty="0">
                <a:latin typeface="Times New Roman"/>
                <a:cs typeface="Times New Roman"/>
              </a:rPr>
              <a:t> </a:t>
            </a:r>
            <a:r>
              <a:rPr sz="1050" spc="-5" dirty="0">
                <a:latin typeface="Times New Roman"/>
                <a:cs typeface="Times New Roman"/>
              </a:rPr>
              <a:t>disciplinary</a:t>
            </a:r>
            <a:r>
              <a:rPr sz="1050" spc="-40" dirty="0">
                <a:latin typeface="Times New Roman"/>
                <a:cs typeface="Times New Roman"/>
              </a:rPr>
              <a:t> </a:t>
            </a:r>
            <a:r>
              <a:rPr sz="1050" spc="-15" dirty="0">
                <a:latin typeface="Times New Roman"/>
                <a:cs typeface="Times New Roman"/>
              </a:rPr>
              <a:t>consequences</a:t>
            </a:r>
            <a:r>
              <a:rPr sz="1050" spc="-60" dirty="0">
                <a:latin typeface="Times New Roman"/>
                <a:cs typeface="Times New Roman"/>
              </a:rPr>
              <a:t> </a:t>
            </a:r>
            <a:r>
              <a:rPr sz="1050" spc="-15" dirty="0">
                <a:latin typeface="Times New Roman"/>
                <a:cs typeface="Times New Roman"/>
              </a:rPr>
              <a:t>pending</a:t>
            </a:r>
            <a:r>
              <a:rPr sz="1050" spc="-70" dirty="0">
                <a:latin typeface="Times New Roman"/>
                <a:cs typeface="Times New Roman"/>
              </a:rPr>
              <a:t> </a:t>
            </a:r>
            <a:r>
              <a:rPr sz="1050" spc="-5" dirty="0">
                <a:latin typeface="Times New Roman"/>
                <a:cs typeface="Times New Roman"/>
              </a:rPr>
              <a:t>the</a:t>
            </a:r>
            <a:r>
              <a:rPr sz="1050" spc="-15" dirty="0">
                <a:latin typeface="Times New Roman"/>
                <a:cs typeface="Times New Roman"/>
              </a:rPr>
              <a:t> </a:t>
            </a:r>
            <a:r>
              <a:rPr sz="1050" spc="-25" dirty="0">
                <a:latin typeface="Times New Roman"/>
                <a:cs typeface="Times New Roman"/>
              </a:rPr>
              <a:t>outcome</a:t>
            </a:r>
            <a:r>
              <a:rPr sz="1050" spc="-55" dirty="0">
                <a:latin typeface="Times New Roman"/>
                <a:cs typeface="Times New Roman"/>
              </a:rPr>
              <a:t> </a:t>
            </a:r>
            <a:r>
              <a:rPr sz="1050" dirty="0">
                <a:latin typeface="Times New Roman"/>
                <a:cs typeface="Times New Roman"/>
              </a:rPr>
              <a:t>of</a:t>
            </a:r>
            <a:r>
              <a:rPr sz="1050" spc="-20" dirty="0">
                <a:latin typeface="Times New Roman"/>
                <a:cs typeface="Times New Roman"/>
              </a:rPr>
              <a:t> </a:t>
            </a:r>
            <a:r>
              <a:rPr sz="1050" dirty="0">
                <a:latin typeface="Times New Roman"/>
                <a:cs typeface="Times New Roman"/>
              </a:rPr>
              <a:t>a</a:t>
            </a:r>
            <a:r>
              <a:rPr sz="1050" spc="-15" dirty="0">
                <a:latin typeface="Times New Roman"/>
                <a:cs typeface="Times New Roman"/>
              </a:rPr>
              <a:t> </a:t>
            </a:r>
            <a:r>
              <a:rPr sz="1050" spc="-5" dirty="0">
                <a:latin typeface="Times New Roman"/>
                <a:cs typeface="Times New Roman"/>
              </a:rPr>
              <a:t>DAEP</a:t>
            </a:r>
            <a:r>
              <a:rPr sz="1050" spc="-15" dirty="0">
                <a:latin typeface="Times New Roman"/>
                <a:cs typeface="Times New Roman"/>
              </a:rPr>
              <a:t> </a:t>
            </a:r>
            <a:r>
              <a:rPr sz="1050" spc="-5" dirty="0">
                <a:latin typeface="Times New Roman"/>
                <a:cs typeface="Times New Roman"/>
              </a:rPr>
              <a:t>(BAC)</a:t>
            </a:r>
            <a:r>
              <a:rPr sz="1050" spc="-20" dirty="0">
                <a:latin typeface="Times New Roman"/>
                <a:cs typeface="Times New Roman"/>
              </a:rPr>
              <a:t> </a:t>
            </a:r>
            <a:r>
              <a:rPr sz="1050" spc="-5" dirty="0">
                <a:latin typeface="Times New Roman"/>
                <a:cs typeface="Times New Roman"/>
              </a:rPr>
              <a:t>appeal.</a:t>
            </a:r>
            <a:r>
              <a:rPr sz="1050" spc="-25" dirty="0">
                <a:latin typeface="Times New Roman"/>
                <a:cs typeface="Times New Roman"/>
              </a:rPr>
              <a:t> </a:t>
            </a:r>
            <a:r>
              <a:rPr sz="1050" dirty="0">
                <a:latin typeface="Times New Roman"/>
                <a:cs typeface="Times New Roman"/>
              </a:rPr>
              <a:t>Any</a:t>
            </a:r>
            <a:r>
              <a:rPr sz="1050" spc="-40" dirty="0">
                <a:latin typeface="Times New Roman"/>
                <a:cs typeface="Times New Roman"/>
              </a:rPr>
              <a:t> </a:t>
            </a:r>
            <a:r>
              <a:rPr sz="1050" spc="-5" dirty="0">
                <a:latin typeface="Times New Roman"/>
                <a:cs typeface="Times New Roman"/>
              </a:rPr>
              <a:t>decision</a:t>
            </a:r>
            <a:r>
              <a:rPr sz="1050" spc="-15" dirty="0">
                <a:latin typeface="Times New Roman"/>
                <a:cs typeface="Times New Roman"/>
              </a:rPr>
              <a:t> </a:t>
            </a:r>
            <a:r>
              <a:rPr sz="1050" spc="-5" dirty="0">
                <a:latin typeface="Times New Roman"/>
                <a:cs typeface="Times New Roman"/>
              </a:rPr>
              <a:t>to</a:t>
            </a:r>
            <a:r>
              <a:rPr sz="1050" spc="-15" dirty="0">
                <a:latin typeface="Times New Roman"/>
                <a:cs typeface="Times New Roman"/>
              </a:rPr>
              <a:t> </a:t>
            </a:r>
            <a:r>
              <a:rPr sz="1050" spc="-20" dirty="0">
                <a:latin typeface="Times New Roman"/>
                <a:cs typeface="Times New Roman"/>
              </a:rPr>
              <a:t>remove</a:t>
            </a:r>
            <a:r>
              <a:rPr sz="1050" spc="-65" dirty="0">
                <a:latin typeface="Times New Roman"/>
                <a:cs typeface="Times New Roman"/>
              </a:rPr>
              <a:t> </a:t>
            </a:r>
            <a:r>
              <a:rPr sz="1050" dirty="0">
                <a:latin typeface="Times New Roman"/>
                <a:cs typeface="Times New Roman"/>
              </a:rPr>
              <a:t>a</a:t>
            </a:r>
            <a:r>
              <a:rPr sz="1050" spc="-15" dirty="0">
                <a:latin typeface="Times New Roman"/>
                <a:cs typeface="Times New Roman"/>
              </a:rPr>
              <a:t> </a:t>
            </a:r>
            <a:r>
              <a:rPr sz="1050" spc="-5" dirty="0">
                <a:latin typeface="Times New Roman"/>
                <a:cs typeface="Times New Roman"/>
              </a:rPr>
              <a:t>student</a:t>
            </a:r>
            <a:endParaRPr sz="1050" dirty="0">
              <a:latin typeface="Times New Roman"/>
              <a:cs typeface="Times New Roman"/>
            </a:endParaRPr>
          </a:p>
          <a:p>
            <a:pPr marL="30480" marR="5080">
              <a:lnSpc>
                <a:spcPts val="1200"/>
              </a:lnSpc>
              <a:spcBef>
                <a:spcPts val="65"/>
              </a:spcBef>
            </a:pPr>
            <a:r>
              <a:rPr sz="1050" spc="-5" dirty="0">
                <a:latin typeface="Times New Roman"/>
                <a:cs typeface="Times New Roman"/>
              </a:rPr>
              <a:t>to </a:t>
            </a:r>
            <a:r>
              <a:rPr sz="1050" dirty="0">
                <a:latin typeface="Times New Roman"/>
                <a:cs typeface="Times New Roman"/>
              </a:rPr>
              <a:t>a </a:t>
            </a:r>
            <a:r>
              <a:rPr sz="1050" spc="-5" dirty="0">
                <a:latin typeface="Times New Roman"/>
                <a:cs typeface="Times New Roman"/>
              </a:rPr>
              <a:t>DAEP (BAC) </a:t>
            </a:r>
            <a:r>
              <a:rPr sz="1050" spc="-15" dirty="0">
                <a:latin typeface="Times New Roman"/>
                <a:cs typeface="Times New Roman"/>
              </a:rPr>
              <a:t>cannot </a:t>
            </a:r>
            <a:r>
              <a:rPr sz="1050" spc="-5" dirty="0">
                <a:latin typeface="Times New Roman"/>
                <a:cs typeface="Times New Roman"/>
              </a:rPr>
              <a:t>be </a:t>
            </a:r>
            <a:r>
              <a:rPr sz="1050" spc="-15" dirty="0">
                <a:latin typeface="Times New Roman"/>
                <a:cs typeface="Times New Roman"/>
              </a:rPr>
              <a:t>appealed beyond </a:t>
            </a:r>
            <a:r>
              <a:rPr sz="1050" spc="-5" dirty="0">
                <a:latin typeface="Times New Roman"/>
                <a:cs typeface="Times New Roman"/>
              </a:rPr>
              <a:t>the </a:t>
            </a:r>
            <a:r>
              <a:rPr sz="1050" spc="35" dirty="0">
                <a:latin typeface="Times New Roman"/>
                <a:cs typeface="Times New Roman"/>
              </a:rPr>
              <a:t>board’s designee, </a:t>
            </a:r>
            <a:r>
              <a:rPr sz="1050" spc="-5" dirty="0">
                <a:latin typeface="Times New Roman"/>
                <a:cs typeface="Times New Roman"/>
              </a:rPr>
              <a:t>Department </a:t>
            </a:r>
            <a:r>
              <a:rPr sz="1050" dirty="0">
                <a:latin typeface="Times New Roman"/>
                <a:cs typeface="Times New Roman"/>
              </a:rPr>
              <a:t>of </a:t>
            </a:r>
            <a:r>
              <a:rPr sz="1050" spc="-5" dirty="0">
                <a:latin typeface="Times New Roman"/>
                <a:cs typeface="Times New Roman"/>
              </a:rPr>
              <a:t>Pupil </a:t>
            </a:r>
            <a:r>
              <a:rPr sz="1050" spc="-20" dirty="0">
                <a:latin typeface="Times New Roman"/>
                <a:cs typeface="Times New Roman"/>
              </a:rPr>
              <a:t>Services, </a:t>
            </a:r>
            <a:r>
              <a:rPr sz="1050" spc="-5" dirty="0">
                <a:latin typeface="Times New Roman"/>
                <a:cs typeface="Times New Roman"/>
              </a:rPr>
              <a:t>with exception </a:t>
            </a:r>
            <a:r>
              <a:rPr sz="1050" dirty="0">
                <a:latin typeface="Times New Roman"/>
                <a:cs typeface="Times New Roman"/>
              </a:rPr>
              <a:t>of a </a:t>
            </a:r>
            <a:r>
              <a:rPr sz="1050" spc="-5" dirty="0">
                <a:latin typeface="Times New Roman"/>
                <a:cs typeface="Times New Roman"/>
              </a:rPr>
              <a:t>different  placement decision </a:t>
            </a:r>
            <a:r>
              <a:rPr sz="1050" spc="-15" dirty="0">
                <a:latin typeface="Times New Roman"/>
                <a:cs typeface="Times New Roman"/>
              </a:rPr>
              <a:t>made </a:t>
            </a:r>
            <a:r>
              <a:rPr sz="1050" dirty="0">
                <a:latin typeface="Times New Roman"/>
                <a:cs typeface="Times New Roman"/>
              </a:rPr>
              <a:t>by </a:t>
            </a:r>
            <a:r>
              <a:rPr sz="1050" spc="-5" dirty="0">
                <a:latin typeface="Times New Roman"/>
                <a:cs typeface="Times New Roman"/>
              </a:rPr>
              <a:t>the </a:t>
            </a:r>
            <a:r>
              <a:rPr sz="1050" dirty="0">
                <a:latin typeface="Times New Roman"/>
                <a:cs typeface="Times New Roman"/>
              </a:rPr>
              <a:t>ARD </a:t>
            </a:r>
            <a:r>
              <a:rPr sz="1050" spc="-20" dirty="0">
                <a:latin typeface="Times New Roman"/>
                <a:cs typeface="Times New Roman"/>
              </a:rPr>
              <a:t>committee </a:t>
            </a:r>
            <a:r>
              <a:rPr sz="1050" spc="-5" dirty="0">
                <a:latin typeface="Times New Roman"/>
                <a:cs typeface="Times New Roman"/>
              </a:rPr>
              <a:t>in the student’s </a:t>
            </a:r>
            <a:r>
              <a:rPr sz="1050" spc="-25" dirty="0">
                <a:latin typeface="Times New Roman"/>
                <a:cs typeface="Times New Roman"/>
              </a:rPr>
              <a:t>manifestation</a:t>
            </a:r>
            <a:r>
              <a:rPr sz="1050" spc="25" dirty="0">
                <a:latin typeface="Times New Roman"/>
                <a:cs typeface="Times New Roman"/>
              </a:rPr>
              <a:t> </a:t>
            </a:r>
            <a:r>
              <a:rPr sz="1050" spc="-20" dirty="0">
                <a:latin typeface="Times New Roman"/>
                <a:cs typeface="Times New Roman"/>
              </a:rPr>
              <a:t>determination.</a:t>
            </a:r>
            <a:endParaRPr sz="1050" dirty="0">
              <a:latin typeface="Times New Roman"/>
              <a:cs typeface="Times New Roman"/>
            </a:endParaRPr>
          </a:p>
          <a:p>
            <a:pPr marL="30480">
              <a:lnSpc>
                <a:spcPts val="1175"/>
              </a:lnSpc>
            </a:pPr>
            <a:r>
              <a:rPr sz="1050" b="1" spc="-5" dirty="0">
                <a:latin typeface="Times New Roman"/>
                <a:cs typeface="Times New Roman"/>
              </a:rPr>
              <a:t>Restrictions during Removal </a:t>
            </a:r>
            <a:r>
              <a:rPr sz="1050" b="1" dirty="0">
                <a:latin typeface="Times New Roman"/>
                <a:cs typeface="Times New Roman"/>
              </a:rPr>
              <a:t>at </a:t>
            </a:r>
            <a:r>
              <a:rPr sz="1050" b="1" spc="-5" dirty="0">
                <a:latin typeface="Times New Roman"/>
                <a:cs typeface="Times New Roman"/>
              </a:rPr>
              <a:t>DAEP</a:t>
            </a:r>
            <a:r>
              <a:rPr sz="1050" b="1" spc="-15" dirty="0">
                <a:latin typeface="Times New Roman"/>
                <a:cs typeface="Times New Roman"/>
              </a:rPr>
              <a:t> </a:t>
            </a:r>
            <a:r>
              <a:rPr sz="1050" b="1" spc="-5" dirty="0">
                <a:latin typeface="Times New Roman"/>
                <a:cs typeface="Times New Roman"/>
              </a:rPr>
              <a:t>(BAC)</a:t>
            </a:r>
            <a:endParaRPr sz="1050" dirty="0">
              <a:latin typeface="Times New Roman"/>
              <a:cs typeface="Times New Roman"/>
            </a:endParaRPr>
          </a:p>
          <a:p>
            <a:pPr marL="30480" marR="8255" indent="200660" algn="just">
              <a:lnSpc>
                <a:spcPct val="95700"/>
              </a:lnSpc>
              <a:spcBef>
                <a:spcPts val="15"/>
              </a:spcBef>
            </a:pPr>
            <a:r>
              <a:rPr sz="1050" dirty="0">
                <a:latin typeface="Times New Roman"/>
                <a:cs typeface="Times New Roman"/>
              </a:rPr>
              <a:t>The</a:t>
            </a:r>
            <a:r>
              <a:rPr sz="1050" spc="-50" dirty="0">
                <a:latin typeface="Times New Roman"/>
                <a:cs typeface="Times New Roman"/>
              </a:rPr>
              <a:t> </a:t>
            </a:r>
            <a:r>
              <a:rPr sz="1050" spc="-5" dirty="0">
                <a:latin typeface="Times New Roman"/>
                <a:cs typeface="Times New Roman"/>
              </a:rPr>
              <a:t>District</a:t>
            </a:r>
            <a:r>
              <a:rPr sz="1050" spc="-45" dirty="0">
                <a:latin typeface="Times New Roman"/>
                <a:cs typeface="Times New Roman"/>
              </a:rPr>
              <a:t> </a:t>
            </a:r>
            <a:r>
              <a:rPr sz="1050" dirty="0">
                <a:latin typeface="Times New Roman"/>
                <a:cs typeface="Times New Roman"/>
              </a:rPr>
              <a:t>does</a:t>
            </a:r>
            <a:r>
              <a:rPr sz="1050" spc="-55" dirty="0">
                <a:latin typeface="Times New Roman"/>
                <a:cs typeface="Times New Roman"/>
              </a:rPr>
              <a:t> </a:t>
            </a:r>
            <a:r>
              <a:rPr sz="1050" dirty="0">
                <a:latin typeface="Times New Roman"/>
                <a:cs typeface="Times New Roman"/>
              </a:rPr>
              <a:t>not</a:t>
            </a:r>
            <a:r>
              <a:rPr sz="1050" spc="-55" dirty="0">
                <a:latin typeface="Times New Roman"/>
                <a:cs typeface="Times New Roman"/>
              </a:rPr>
              <a:t> </a:t>
            </a:r>
            <a:r>
              <a:rPr sz="1050" spc="-15" dirty="0">
                <a:latin typeface="Times New Roman"/>
                <a:cs typeface="Times New Roman"/>
              </a:rPr>
              <a:t>permit</a:t>
            </a:r>
            <a:r>
              <a:rPr sz="1050" spc="-75" dirty="0">
                <a:latin typeface="Times New Roman"/>
                <a:cs typeface="Times New Roman"/>
              </a:rPr>
              <a:t> </a:t>
            </a:r>
            <a:r>
              <a:rPr sz="1050" dirty="0">
                <a:latin typeface="Times New Roman"/>
                <a:cs typeface="Times New Roman"/>
              </a:rPr>
              <a:t>a</a:t>
            </a:r>
            <a:r>
              <a:rPr sz="1050" spc="-50" dirty="0">
                <a:latin typeface="Times New Roman"/>
                <a:cs typeface="Times New Roman"/>
              </a:rPr>
              <a:t> </a:t>
            </a:r>
            <a:r>
              <a:rPr sz="1050" spc="-5" dirty="0">
                <a:latin typeface="Times New Roman"/>
                <a:cs typeface="Times New Roman"/>
              </a:rPr>
              <a:t>student</a:t>
            </a:r>
            <a:r>
              <a:rPr sz="1050" spc="-45" dirty="0">
                <a:latin typeface="Times New Roman"/>
                <a:cs typeface="Times New Roman"/>
              </a:rPr>
              <a:t> </a:t>
            </a:r>
            <a:r>
              <a:rPr sz="1050" dirty="0">
                <a:latin typeface="Times New Roman"/>
                <a:cs typeface="Times New Roman"/>
              </a:rPr>
              <a:t>who</a:t>
            </a:r>
            <a:r>
              <a:rPr sz="1050" spc="-50" dirty="0">
                <a:latin typeface="Times New Roman"/>
                <a:cs typeface="Times New Roman"/>
              </a:rPr>
              <a:t> </a:t>
            </a:r>
            <a:r>
              <a:rPr sz="1050" spc="-5" dirty="0">
                <a:latin typeface="Times New Roman"/>
                <a:cs typeface="Times New Roman"/>
              </a:rPr>
              <a:t>is</a:t>
            </a:r>
            <a:r>
              <a:rPr sz="1050" spc="-40" dirty="0">
                <a:latin typeface="Times New Roman"/>
                <a:cs typeface="Times New Roman"/>
              </a:rPr>
              <a:t> </a:t>
            </a:r>
            <a:r>
              <a:rPr sz="1050" spc="-20" dirty="0">
                <a:latin typeface="Times New Roman"/>
                <a:cs typeface="Times New Roman"/>
              </a:rPr>
              <a:t>suspended</a:t>
            </a:r>
            <a:r>
              <a:rPr sz="1050" spc="-60" dirty="0">
                <a:latin typeface="Times New Roman"/>
                <a:cs typeface="Times New Roman"/>
              </a:rPr>
              <a:t> </a:t>
            </a:r>
            <a:r>
              <a:rPr sz="1050" dirty="0">
                <a:latin typeface="Times New Roman"/>
                <a:cs typeface="Times New Roman"/>
              </a:rPr>
              <a:t>or</a:t>
            </a:r>
            <a:r>
              <a:rPr sz="1050" spc="-55" dirty="0">
                <a:latin typeface="Times New Roman"/>
                <a:cs typeface="Times New Roman"/>
              </a:rPr>
              <a:t> </a:t>
            </a:r>
            <a:r>
              <a:rPr sz="1050" spc="-25" dirty="0">
                <a:latin typeface="Times New Roman"/>
                <a:cs typeface="Times New Roman"/>
              </a:rPr>
              <a:t>removed</a:t>
            </a:r>
            <a:r>
              <a:rPr sz="1050" spc="-80" dirty="0">
                <a:latin typeface="Times New Roman"/>
                <a:cs typeface="Times New Roman"/>
              </a:rPr>
              <a:t> </a:t>
            </a:r>
            <a:r>
              <a:rPr sz="1050" spc="-5" dirty="0">
                <a:latin typeface="Times New Roman"/>
                <a:cs typeface="Times New Roman"/>
              </a:rPr>
              <a:t>to</a:t>
            </a:r>
            <a:r>
              <a:rPr sz="1050" spc="-40" dirty="0">
                <a:latin typeface="Times New Roman"/>
                <a:cs typeface="Times New Roman"/>
              </a:rPr>
              <a:t> </a:t>
            </a:r>
            <a:r>
              <a:rPr sz="1050" spc="-5" dirty="0">
                <a:latin typeface="Times New Roman"/>
                <a:cs typeface="Times New Roman"/>
              </a:rPr>
              <a:t>DAEP</a:t>
            </a:r>
            <a:r>
              <a:rPr sz="1050" spc="-40" dirty="0">
                <a:latin typeface="Times New Roman"/>
                <a:cs typeface="Times New Roman"/>
              </a:rPr>
              <a:t> </a:t>
            </a:r>
            <a:r>
              <a:rPr sz="1050" spc="-5" dirty="0">
                <a:latin typeface="Times New Roman"/>
                <a:cs typeface="Times New Roman"/>
              </a:rPr>
              <a:t>(BAC)</a:t>
            </a:r>
            <a:r>
              <a:rPr sz="1050" spc="-45" dirty="0">
                <a:latin typeface="Times New Roman"/>
                <a:cs typeface="Times New Roman"/>
              </a:rPr>
              <a:t> </a:t>
            </a:r>
            <a:r>
              <a:rPr sz="1050" spc="-5" dirty="0">
                <a:latin typeface="Times New Roman"/>
                <a:cs typeface="Times New Roman"/>
              </a:rPr>
              <a:t>to</a:t>
            </a:r>
            <a:r>
              <a:rPr sz="1050" spc="-50" dirty="0">
                <a:latin typeface="Times New Roman"/>
                <a:cs typeface="Times New Roman"/>
              </a:rPr>
              <a:t> </a:t>
            </a:r>
            <a:r>
              <a:rPr sz="1050" spc="-15" dirty="0">
                <a:latin typeface="Times New Roman"/>
                <a:cs typeface="Times New Roman"/>
              </a:rPr>
              <a:t>attend</a:t>
            </a:r>
            <a:r>
              <a:rPr sz="1050" spc="-80" dirty="0">
                <a:latin typeface="Times New Roman"/>
                <a:cs typeface="Times New Roman"/>
              </a:rPr>
              <a:t> </a:t>
            </a:r>
            <a:r>
              <a:rPr sz="1050" dirty="0">
                <a:latin typeface="Times New Roman"/>
                <a:cs typeface="Times New Roman"/>
              </a:rPr>
              <a:t>or</a:t>
            </a:r>
            <a:r>
              <a:rPr sz="1050" spc="-45" dirty="0">
                <a:latin typeface="Times New Roman"/>
                <a:cs typeface="Times New Roman"/>
              </a:rPr>
              <a:t> </a:t>
            </a:r>
            <a:r>
              <a:rPr sz="1050" spc="-25" dirty="0">
                <a:latin typeface="Times New Roman"/>
                <a:cs typeface="Times New Roman"/>
              </a:rPr>
              <a:t>participate</a:t>
            </a:r>
            <a:r>
              <a:rPr sz="1050" spc="-90" dirty="0">
                <a:latin typeface="Times New Roman"/>
                <a:cs typeface="Times New Roman"/>
              </a:rPr>
              <a:t> </a:t>
            </a:r>
            <a:r>
              <a:rPr sz="1050" spc="-5" dirty="0">
                <a:latin typeface="Times New Roman"/>
                <a:cs typeface="Times New Roman"/>
              </a:rPr>
              <a:t>in</a:t>
            </a:r>
            <a:r>
              <a:rPr sz="1050" spc="-40" dirty="0">
                <a:latin typeface="Times New Roman"/>
                <a:cs typeface="Times New Roman"/>
              </a:rPr>
              <a:t> </a:t>
            </a:r>
            <a:r>
              <a:rPr sz="1050" dirty="0">
                <a:latin typeface="Times New Roman"/>
                <a:cs typeface="Times New Roman"/>
              </a:rPr>
              <a:t>any</a:t>
            </a:r>
            <a:r>
              <a:rPr sz="1050" spc="-65" dirty="0">
                <a:latin typeface="Times New Roman"/>
                <a:cs typeface="Times New Roman"/>
              </a:rPr>
              <a:t> </a:t>
            </a:r>
            <a:r>
              <a:rPr sz="1050" spc="-5" dirty="0">
                <a:latin typeface="Times New Roman"/>
                <a:cs typeface="Times New Roman"/>
              </a:rPr>
              <a:t>school-</a:t>
            </a:r>
            <a:r>
              <a:rPr sz="1050" spc="-55" dirty="0">
                <a:latin typeface="Times New Roman"/>
                <a:cs typeface="Times New Roman"/>
              </a:rPr>
              <a:t> </a:t>
            </a:r>
            <a:r>
              <a:rPr sz="1050" spc="-5" dirty="0">
                <a:latin typeface="Times New Roman"/>
                <a:cs typeface="Times New Roman"/>
              </a:rPr>
              <a:t>sponsored  </a:t>
            </a:r>
            <a:r>
              <a:rPr sz="1050" dirty="0">
                <a:latin typeface="Times New Roman"/>
                <a:cs typeface="Times New Roman"/>
              </a:rPr>
              <a:t>or </a:t>
            </a:r>
            <a:r>
              <a:rPr sz="1050" spc="-25" dirty="0">
                <a:latin typeface="Times New Roman"/>
                <a:cs typeface="Times New Roman"/>
              </a:rPr>
              <a:t>school-related </a:t>
            </a:r>
            <a:r>
              <a:rPr sz="1050" spc="-5" dirty="0">
                <a:latin typeface="Times New Roman"/>
                <a:cs typeface="Times New Roman"/>
              </a:rPr>
              <a:t>extracurricular </a:t>
            </a:r>
            <a:r>
              <a:rPr sz="1050" dirty="0">
                <a:latin typeface="Times New Roman"/>
                <a:cs typeface="Times New Roman"/>
              </a:rPr>
              <a:t>or </a:t>
            </a:r>
            <a:r>
              <a:rPr sz="1050" spc="-25" dirty="0">
                <a:latin typeface="Times New Roman"/>
                <a:cs typeface="Times New Roman"/>
              </a:rPr>
              <a:t>co-curricular </a:t>
            </a:r>
            <a:r>
              <a:rPr sz="1050" spc="-5" dirty="0">
                <a:latin typeface="Times New Roman"/>
                <a:cs typeface="Times New Roman"/>
              </a:rPr>
              <a:t>activity including </a:t>
            </a:r>
            <a:r>
              <a:rPr sz="1050" spc="-15" dirty="0">
                <a:latin typeface="Times New Roman"/>
                <a:cs typeface="Times New Roman"/>
              </a:rPr>
              <a:t>seeking </a:t>
            </a:r>
            <a:r>
              <a:rPr sz="1050" dirty="0">
                <a:latin typeface="Times New Roman"/>
                <a:cs typeface="Times New Roman"/>
              </a:rPr>
              <a:t>or </a:t>
            </a:r>
            <a:r>
              <a:rPr sz="1050" spc="-5" dirty="0">
                <a:latin typeface="Times New Roman"/>
                <a:cs typeface="Times New Roman"/>
              </a:rPr>
              <a:t>holding </a:t>
            </a:r>
            <a:r>
              <a:rPr sz="1050" spc="-15" dirty="0">
                <a:latin typeface="Times New Roman"/>
                <a:cs typeface="Times New Roman"/>
              </a:rPr>
              <a:t>honorary </a:t>
            </a:r>
            <a:r>
              <a:rPr sz="1050" spc="-5" dirty="0">
                <a:latin typeface="Times New Roman"/>
                <a:cs typeface="Times New Roman"/>
              </a:rPr>
              <a:t>positions </a:t>
            </a:r>
            <a:r>
              <a:rPr sz="1050" dirty="0">
                <a:latin typeface="Times New Roman"/>
                <a:cs typeface="Times New Roman"/>
              </a:rPr>
              <a:t>and/or </a:t>
            </a:r>
            <a:r>
              <a:rPr sz="1050" spc="-25" dirty="0">
                <a:latin typeface="Times New Roman"/>
                <a:cs typeface="Times New Roman"/>
              </a:rPr>
              <a:t>membership </a:t>
            </a:r>
            <a:r>
              <a:rPr sz="1050" spc="-5" dirty="0">
                <a:latin typeface="Times New Roman"/>
                <a:cs typeface="Times New Roman"/>
              </a:rPr>
              <a:t>in </a:t>
            </a:r>
            <a:r>
              <a:rPr sz="1050" dirty="0">
                <a:latin typeface="Times New Roman"/>
                <a:cs typeface="Times New Roman"/>
              </a:rPr>
              <a:t>school  </a:t>
            </a:r>
            <a:r>
              <a:rPr sz="1050" spc="-15" dirty="0">
                <a:latin typeface="Times New Roman"/>
                <a:cs typeface="Times New Roman"/>
              </a:rPr>
              <a:t>sponsored </a:t>
            </a:r>
            <a:r>
              <a:rPr sz="1050" spc="-5" dirty="0">
                <a:latin typeface="Times New Roman"/>
                <a:cs typeface="Times New Roman"/>
              </a:rPr>
              <a:t>clubs </a:t>
            </a:r>
            <a:r>
              <a:rPr sz="1050" spc="-15" dirty="0">
                <a:latin typeface="Times New Roman"/>
                <a:cs typeface="Times New Roman"/>
              </a:rPr>
              <a:t>and</a:t>
            </a:r>
            <a:r>
              <a:rPr sz="1050" spc="100" dirty="0">
                <a:latin typeface="Times New Roman"/>
                <a:cs typeface="Times New Roman"/>
              </a:rPr>
              <a:t> </a:t>
            </a:r>
            <a:r>
              <a:rPr sz="1050" spc="-25" dirty="0">
                <a:latin typeface="Times New Roman"/>
                <a:cs typeface="Times New Roman"/>
              </a:rPr>
              <a:t>organizations.</a:t>
            </a:r>
            <a:endParaRPr sz="1050" dirty="0">
              <a:latin typeface="Times New Roman"/>
              <a:cs typeface="Times New Roman"/>
            </a:endParaRPr>
          </a:p>
          <a:p>
            <a:pPr marL="31750" marR="8255" indent="165735">
              <a:lnSpc>
                <a:spcPts val="1200"/>
              </a:lnSpc>
              <a:spcBef>
                <a:spcPts val="50"/>
              </a:spcBef>
            </a:pPr>
            <a:r>
              <a:rPr sz="1050" dirty="0">
                <a:latin typeface="Times New Roman"/>
                <a:cs typeface="Times New Roman"/>
              </a:rPr>
              <a:t>A</a:t>
            </a:r>
            <a:r>
              <a:rPr sz="1050" spc="-25" dirty="0">
                <a:latin typeface="Times New Roman"/>
                <a:cs typeface="Times New Roman"/>
              </a:rPr>
              <a:t> </a:t>
            </a:r>
            <a:r>
              <a:rPr sz="1050" spc="-5" dirty="0">
                <a:latin typeface="Times New Roman"/>
                <a:cs typeface="Times New Roman"/>
              </a:rPr>
              <a:t>student</a:t>
            </a:r>
            <a:r>
              <a:rPr sz="1050" spc="-35" dirty="0">
                <a:latin typeface="Times New Roman"/>
                <a:cs typeface="Times New Roman"/>
              </a:rPr>
              <a:t> </a:t>
            </a:r>
            <a:r>
              <a:rPr sz="1050" spc="-5" dirty="0">
                <a:latin typeface="Times New Roman"/>
                <a:cs typeface="Times New Roman"/>
              </a:rPr>
              <a:t>placed</a:t>
            </a:r>
            <a:r>
              <a:rPr sz="1050" spc="-45" dirty="0">
                <a:latin typeface="Times New Roman"/>
                <a:cs typeface="Times New Roman"/>
              </a:rPr>
              <a:t> </a:t>
            </a:r>
            <a:r>
              <a:rPr sz="1050" spc="-5" dirty="0">
                <a:latin typeface="Times New Roman"/>
                <a:cs typeface="Times New Roman"/>
              </a:rPr>
              <a:t>in</a:t>
            </a:r>
            <a:r>
              <a:rPr sz="1050" spc="-30" dirty="0">
                <a:latin typeface="Times New Roman"/>
                <a:cs typeface="Times New Roman"/>
              </a:rPr>
              <a:t> </a:t>
            </a:r>
            <a:r>
              <a:rPr sz="1050" dirty="0">
                <a:latin typeface="Times New Roman"/>
                <a:cs typeface="Times New Roman"/>
              </a:rPr>
              <a:t>a</a:t>
            </a:r>
            <a:r>
              <a:rPr sz="1050" spc="-45" dirty="0">
                <a:latin typeface="Times New Roman"/>
                <a:cs typeface="Times New Roman"/>
              </a:rPr>
              <a:t> </a:t>
            </a:r>
            <a:r>
              <a:rPr sz="1050" spc="-5" dirty="0">
                <a:latin typeface="Times New Roman"/>
                <a:cs typeface="Times New Roman"/>
              </a:rPr>
              <a:t>DAEP</a:t>
            </a:r>
            <a:r>
              <a:rPr sz="1050" spc="-20" dirty="0">
                <a:latin typeface="Times New Roman"/>
                <a:cs typeface="Times New Roman"/>
              </a:rPr>
              <a:t> </a:t>
            </a:r>
            <a:r>
              <a:rPr sz="1050" spc="-5" dirty="0">
                <a:latin typeface="Times New Roman"/>
                <a:cs typeface="Times New Roman"/>
              </a:rPr>
              <a:t>(BAC)</a:t>
            </a:r>
            <a:r>
              <a:rPr sz="1050" spc="-35" dirty="0">
                <a:latin typeface="Times New Roman"/>
                <a:cs typeface="Times New Roman"/>
              </a:rPr>
              <a:t> </a:t>
            </a:r>
            <a:r>
              <a:rPr sz="1050" spc="-5" dirty="0">
                <a:latin typeface="Times New Roman"/>
                <a:cs typeface="Times New Roman"/>
              </a:rPr>
              <a:t>shall</a:t>
            </a:r>
            <a:r>
              <a:rPr sz="1050" spc="-35" dirty="0">
                <a:latin typeface="Times New Roman"/>
                <a:cs typeface="Times New Roman"/>
              </a:rPr>
              <a:t> </a:t>
            </a:r>
            <a:r>
              <a:rPr sz="1050" dirty="0">
                <a:latin typeface="Times New Roman"/>
                <a:cs typeface="Times New Roman"/>
              </a:rPr>
              <a:t>not</a:t>
            </a:r>
            <a:r>
              <a:rPr sz="1050" spc="-35" dirty="0">
                <a:latin typeface="Times New Roman"/>
                <a:cs typeface="Times New Roman"/>
              </a:rPr>
              <a:t> </a:t>
            </a:r>
            <a:r>
              <a:rPr sz="1050" dirty="0">
                <a:latin typeface="Times New Roman"/>
                <a:cs typeface="Times New Roman"/>
              </a:rPr>
              <a:t>be</a:t>
            </a:r>
            <a:r>
              <a:rPr sz="1050" spc="-45" dirty="0">
                <a:latin typeface="Times New Roman"/>
                <a:cs typeface="Times New Roman"/>
              </a:rPr>
              <a:t> </a:t>
            </a:r>
            <a:r>
              <a:rPr sz="1050" spc="-5" dirty="0">
                <a:latin typeface="Times New Roman"/>
                <a:cs typeface="Times New Roman"/>
              </a:rPr>
              <a:t>provided</a:t>
            </a:r>
            <a:r>
              <a:rPr sz="1050" spc="-30" dirty="0">
                <a:latin typeface="Times New Roman"/>
                <a:cs typeface="Times New Roman"/>
              </a:rPr>
              <a:t> </a:t>
            </a:r>
            <a:r>
              <a:rPr sz="1050" spc="-5" dirty="0">
                <a:latin typeface="Times New Roman"/>
                <a:cs typeface="Times New Roman"/>
              </a:rPr>
              <a:t>transportation</a:t>
            </a:r>
            <a:r>
              <a:rPr sz="1050" spc="-30" dirty="0">
                <a:latin typeface="Times New Roman"/>
                <a:cs typeface="Times New Roman"/>
              </a:rPr>
              <a:t> </a:t>
            </a:r>
            <a:r>
              <a:rPr sz="1050" spc="-5" dirty="0">
                <a:latin typeface="Times New Roman"/>
                <a:cs typeface="Times New Roman"/>
              </a:rPr>
              <a:t>unless</a:t>
            </a:r>
            <a:r>
              <a:rPr sz="1050" spc="-35" dirty="0">
                <a:latin typeface="Times New Roman"/>
                <a:cs typeface="Times New Roman"/>
              </a:rPr>
              <a:t> </a:t>
            </a:r>
            <a:r>
              <a:rPr sz="1050" spc="-5" dirty="0">
                <a:latin typeface="Times New Roman"/>
                <a:cs typeface="Times New Roman"/>
              </a:rPr>
              <a:t>he</a:t>
            </a:r>
            <a:r>
              <a:rPr sz="1050" spc="-35" dirty="0">
                <a:latin typeface="Times New Roman"/>
                <a:cs typeface="Times New Roman"/>
              </a:rPr>
              <a:t> </a:t>
            </a:r>
            <a:r>
              <a:rPr sz="1050" dirty="0">
                <a:latin typeface="Times New Roman"/>
                <a:cs typeface="Times New Roman"/>
              </a:rPr>
              <a:t>or</a:t>
            </a:r>
            <a:r>
              <a:rPr sz="1050" spc="-35" dirty="0">
                <a:latin typeface="Times New Roman"/>
                <a:cs typeface="Times New Roman"/>
              </a:rPr>
              <a:t> </a:t>
            </a:r>
            <a:r>
              <a:rPr sz="1050" spc="-10" dirty="0">
                <a:latin typeface="Times New Roman"/>
                <a:cs typeface="Times New Roman"/>
              </a:rPr>
              <a:t>she</a:t>
            </a:r>
            <a:r>
              <a:rPr sz="1050" spc="-35" dirty="0">
                <a:latin typeface="Times New Roman"/>
                <a:cs typeface="Times New Roman"/>
              </a:rPr>
              <a:t> </a:t>
            </a:r>
            <a:r>
              <a:rPr sz="1050" spc="-5" dirty="0">
                <a:latin typeface="Times New Roman"/>
                <a:cs typeface="Times New Roman"/>
              </a:rPr>
              <a:t>is</a:t>
            </a:r>
            <a:r>
              <a:rPr sz="1050" spc="-35" dirty="0">
                <a:latin typeface="Times New Roman"/>
                <a:cs typeface="Times New Roman"/>
              </a:rPr>
              <a:t> </a:t>
            </a:r>
            <a:r>
              <a:rPr sz="1050" dirty="0">
                <a:latin typeface="Times New Roman"/>
                <a:cs typeface="Times New Roman"/>
              </a:rPr>
              <a:t>a</a:t>
            </a:r>
            <a:r>
              <a:rPr sz="1050" spc="-35" dirty="0">
                <a:latin typeface="Times New Roman"/>
                <a:cs typeface="Times New Roman"/>
              </a:rPr>
              <a:t> </a:t>
            </a:r>
            <a:r>
              <a:rPr sz="1050" spc="-5" dirty="0">
                <a:latin typeface="Times New Roman"/>
                <a:cs typeface="Times New Roman"/>
              </a:rPr>
              <a:t>student</a:t>
            </a:r>
            <a:r>
              <a:rPr sz="1050" spc="-35" dirty="0">
                <a:latin typeface="Times New Roman"/>
                <a:cs typeface="Times New Roman"/>
              </a:rPr>
              <a:t> </a:t>
            </a:r>
            <a:r>
              <a:rPr sz="1050" spc="-5" dirty="0">
                <a:latin typeface="Times New Roman"/>
                <a:cs typeface="Times New Roman"/>
              </a:rPr>
              <a:t>with</a:t>
            </a:r>
            <a:r>
              <a:rPr sz="1050" spc="-30" dirty="0">
                <a:latin typeface="Times New Roman"/>
                <a:cs typeface="Times New Roman"/>
              </a:rPr>
              <a:t> </a:t>
            </a:r>
            <a:r>
              <a:rPr sz="1050" dirty="0">
                <a:latin typeface="Times New Roman"/>
                <a:cs typeface="Times New Roman"/>
              </a:rPr>
              <a:t>a</a:t>
            </a:r>
            <a:r>
              <a:rPr sz="1050" spc="-35" dirty="0">
                <a:latin typeface="Times New Roman"/>
                <a:cs typeface="Times New Roman"/>
              </a:rPr>
              <a:t> </a:t>
            </a:r>
            <a:r>
              <a:rPr sz="1050" spc="-5" dirty="0">
                <a:latin typeface="Times New Roman"/>
                <a:cs typeface="Times New Roman"/>
              </a:rPr>
              <a:t>disability</a:t>
            </a:r>
            <a:r>
              <a:rPr sz="1050" spc="-40" dirty="0">
                <a:latin typeface="Times New Roman"/>
                <a:cs typeface="Times New Roman"/>
              </a:rPr>
              <a:t> </a:t>
            </a:r>
            <a:r>
              <a:rPr sz="1050" dirty="0">
                <a:latin typeface="Times New Roman"/>
                <a:cs typeface="Times New Roman"/>
              </a:rPr>
              <a:t>who</a:t>
            </a:r>
            <a:r>
              <a:rPr sz="1050" spc="-30" dirty="0">
                <a:latin typeface="Times New Roman"/>
                <a:cs typeface="Times New Roman"/>
              </a:rPr>
              <a:t> </a:t>
            </a:r>
            <a:r>
              <a:rPr sz="1050" spc="-5" dirty="0">
                <a:latin typeface="Times New Roman"/>
                <a:cs typeface="Times New Roman"/>
              </a:rPr>
              <a:t>is</a:t>
            </a:r>
            <a:r>
              <a:rPr sz="1050" spc="-35" dirty="0">
                <a:latin typeface="Times New Roman"/>
                <a:cs typeface="Times New Roman"/>
              </a:rPr>
              <a:t> </a:t>
            </a:r>
            <a:r>
              <a:rPr sz="1050" spc="-5" dirty="0">
                <a:latin typeface="Times New Roman"/>
                <a:cs typeface="Times New Roman"/>
              </a:rPr>
              <a:t>entitled  to transportation in accordance with the student’s individualized education </a:t>
            </a:r>
            <a:r>
              <a:rPr sz="1050" dirty="0">
                <a:latin typeface="Times New Roman"/>
                <a:cs typeface="Times New Roman"/>
              </a:rPr>
              <a:t>program </a:t>
            </a:r>
            <a:r>
              <a:rPr sz="1050" spc="-5" dirty="0">
                <a:latin typeface="Times New Roman"/>
                <a:cs typeface="Times New Roman"/>
              </a:rPr>
              <a:t>(IEP) </a:t>
            </a:r>
            <a:r>
              <a:rPr sz="1050" dirty="0">
                <a:latin typeface="Times New Roman"/>
                <a:cs typeface="Times New Roman"/>
              </a:rPr>
              <a:t>or </a:t>
            </a:r>
            <a:r>
              <a:rPr sz="1050" spc="-5" dirty="0">
                <a:latin typeface="Times New Roman"/>
                <a:cs typeface="Times New Roman"/>
              </a:rPr>
              <a:t>Section </a:t>
            </a:r>
            <a:r>
              <a:rPr sz="1050" dirty="0">
                <a:latin typeface="Times New Roman"/>
                <a:cs typeface="Times New Roman"/>
              </a:rPr>
              <a:t>504</a:t>
            </a:r>
            <a:r>
              <a:rPr sz="1050" spc="35" dirty="0">
                <a:latin typeface="Times New Roman"/>
                <a:cs typeface="Times New Roman"/>
              </a:rPr>
              <a:t> </a:t>
            </a:r>
            <a:r>
              <a:rPr sz="1050" spc="-5" dirty="0">
                <a:latin typeface="Times New Roman"/>
                <a:cs typeface="Times New Roman"/>
              </a:rPr>
              <a:t>plan.</a:t>
            </a:r>
            <a:endParaRPr sz="1050" dirty="0">
              <a:latin typeface="Times New Roman"/>
              <a:cs typeface="Times New Roman"/>
            </a:endParaRPr>
          </a:p>
          <a:p>
            <a:pPr marL="30480" indent="167640">
              <a:lnSpc>
                <a:spcPts val="1160"/>
              </a:lnSpc>
            </a:pPr>
            <a:r>
              <a:rPr sz="1050" spc="-15" dirty="0">
                <a:latin typeface="Times New Roman"/>
                <a:cs typeface="Times New Roman"/>
              </a:rPr>
              <a:t>For</a:t>
            </a:r>
            <a:r>
              <a:rPr sz="1050" dirty="0">
                <a:latin typeface="Times New Roman"/>
                <a:cs typeface="Times New Roman"/>
              </a:rPr>
              <a:t> </a:t>
            </a:r>
            <a:r>
              <a:rPr sz="1050" spc="-5" dirty="0">
                <a:latin typeface="Times New Roman"/>
                <a:cs typeface="Times New Roman"/>
              </a:rPr>
              <a:t>seniors</a:t>
            </a:r>
            <a:r>
              <a:rPr sz="1050" spc="30" dirty="0">
                <a:latin typeface="Times New Roman"/>
                <a:cs typeface="Times New Roman"/>
              </a:rPr>
              <a:t> </a:t>
            </a:r>
            <a:r>
              <a:rPr sz="1050" dirty="0">
                <a:latin typeface="Times New Roman"/>
                <a:cs typeface="Times New Roman"/>
              </a:rPr>
              <a:t>who</a:t>
            </a:r>
            <a:r>
              <a:rPr sz="1050" spc="35" dirty="0">
                <a:latin typeface="Times New Roman"/>
                <a:cs typeface="Times New Roman"/>
              </a:rPr>
              <a:t> </a:t>
            </a:r>
            <a:r>
              <a:rPr sz="1050" spc="-5" dirty="0">
                <a:latin typeface="Times New Roman"/>
                <a:cs typeface="Times New Roman"/>
              </a:rPr>
              <a:t>are</a:t>
            </a:r>
            <a:r>
              <a:rPr sz="1050" spc="35" dirty="0">
                <a:latin typeface="Times New Roman"/>
                <a:cs typeface="Times New Roman"/>
              </a:rPr>
              <a:t> </a:t>
            </a:r>
            <a:r>
              <a:rPr sz="1050" spc="-5" dirty="0">
                <a:latin typeface="Times New Roman"/>
                <a:cs typeface="Times New Roman"/>
              </a:rPr>
              <a:t>eligible</a:t>
            </a:r>
            <a:r>
              <a:rPr sz="1050" spc="25" dirty="0">
                <a:latin typeface="Times New Roman"/>
                <a:cs typeface="Times New Roman"/>
              </a:rPr>
              <a:t> </a:t>
            </a:r>
            <a:r>
              <a:rPr sz="1050" spc="-5" dirty="0">
                <a:latin typeface="Times New Roman"/>
                <a:cs typeface="Times New Roman"/>
              </a:rPr>
              <a:t>to</a:t>
            </a:r>
            <a:r>
              <a:rPr sz="1050" spc="35" dirty="0">
                <a:latin typeface="Times New Roman"/>
                <a:cs typeface="Times New Roman"/>
              </a:rPr>
              <a:t> </a:t>
            </a:r>
            <a:r>
              <a:rPr sz="1050" spc="-15" dirty="0">
                <a:latin typeface="Times New Roman"/>
                <a:cs typeface="Times New Roman"/>
              </a:rPr>
              <a:t>graduate</a:t>
            </a:r>
            <a:r>
              <a:rPr sz="1050" spc="0" dirty="0">
                <a:latin typeface="Times New Roman"/>
                <a:cs typeface="Times New Roman"/>
              </a:rPr>
              <a:t> </a:t>
            </a:r>
            <a:r>
              <a:rPr sz="1050" spc="-5" dirty="0">
                <a:latin typeface="Times New Roman"/>
                <a:cs typeface="Times New Roman"/>
              </a:rPr>
              <a:t>and</a:t>
            </a:r>
            <a:r>
              <a:rPr sz="1050" spc="35" dirty="0">
                <a:latin typeface="Times New Roman"/>
                <a:cs typeface="Times New Roman"/>
              </a:rPr>
              <a:t> </a:t>
            </a:r>
            <a:r>
              <a:rPr sz="1050" spc="-5" dirty="0">
                <a:latin typeface="Times New Roman"/>
                <a:cs typeface="Times New Roman"/>
              </a:rPr>
              <a:t>are</a:t>
            </a:r>
            <a:r>
              <a:rPr sz="1050" spc="25" dirty="0">
                <a:latin typeface="Times New Roman"/>
                <a:cs typeface="Times New Roman"/>
              </a:rPr>
              <a:t> </a:t>
            </a:r>
            <a:r>
              <a:rPr sz="1050" spc="-5" dirty="0">
                <a:latin typeface="Times New Roman"/>
                <a:cs typeface="Times New Roman"/>
              </a:rPr>
              <a:t>assigned</a:t>
            </a:r>
            <a:r>
              <a:rPr sz="1050" spc="25" dirty="0">
                <a:latin typeface="Times New Roman"/>
                <a:cs typeface="Times New Roman"/>
              </a:rPr>
              <a:t> </a:t>
            </a:r>
            <a:r>
              <a:rPr sz="1050" spc="-5" dirty="0">
                <a:latin typeface="Times New Roman"/>
                <a:cs typeface="Times New Roman"/>
              </a:rPr>
              <a:t>to</a:t>
            </a:r>
            <a:r>
              <a:rPr sz="1050" spc="25" dirty="0">
                <a:latin typeface="Times New Roman"/>
                <a:cs typeface="Times New Roman"/>
              </a:rPr>
              <a:t> </a:t>
            </a:r>
            <a:r>
              <a:rPr sz="1050" spc="-10" dirty="0">
                <a:latin typeface="Times New Roman"/>
                <a:cs typeface="Times New Roman"/>
              </a:rPr>
              <a:t>DAEP</a:t>
            </a:r>
            <a:r>
              <a:rPr sz="1050" spc="0" dirty="0">
                <a:latin typeface="Times New Roman"/>
                <a:cs typeface="Times New Roman"/>
              </a:rPr>
              <a:t> </a:t>
            </a:r>
            <a:r>
              <a:rPr sz="1050" spc="-5" dirty="0">
                <a:latin typeface="Times New Roman"/>
                <a:cs typeface="Times New Roman"/>
              </a:rPr>
              <a:t>(BAC)</a:t>
            </a:r>
            <a:r>
              <a:rPr sz="1050" spc="30" dirty="0">
                <a:latin typeface="Times New Roman"/>
                <a:cs typeface="Times New Roman"/>
              </a:rPr>
              <a:t> </a:t>
            </a:r>
            <a:r>
              <a:rPr sz="1050" spc="-5" dirty="0">
                <a:latin typeface="Times New Roman"/>
                <a:cs typeface="Times New Roman"/>
              </a:rPr>
              <a:t>at</a:t>
            </a:r>
            <a:r>
              <a:rPr sz="1050" spc="15" dirty="0">
                <a:latin typeface="Times New Roman"/>
                <a:cs typeface="Times New Roman"/>
              </a:rPr>
              <a:t> </a:t>
            </a:r>
            <a:r>
              <a:rPr sz="1050" spc="-5" dirty="0">
                <a:latin typeface="Times New Roman"/>
                <a:cs typeface="Times New Roman"/>
              </a:rPr>
              <a:t>the</a:t>
            </a:r>
            <a:r>
              <a:rPr sz="1050" spc="35" dirty="0">
                <a:latin typeface="Times New Roman"/>
                <a:cs typeface="Times New Roman"/>
              </a:rPr>
              <a:t> </a:t>
            </a:r>
            <a:r>
              <a:rPr sz="1050" spc="-25" dirty="0">
                <a:latin typeface="Times New Roman"/>
                <a:cs typeface="Times New Roman"/>
              </a:rPr>
              <a:t>time</a:t>
            </a:r>
            <a:r>
              <a:rPr sz="1050" spc="-10" dirty="0">
                <a:latin typeface="Times New Roman"/>
                <a:cs typeface="Times New Roman"/>
              </a:rPr>
              <a:t> </a:t>
            </a:r>
            <a:r>
              <a:rPr sz="1050" dirty="0">
                <a:latin typeface="Times New Roman"/>
                <a:cs typeface="Times New Roman"/>
              </a:rPr>
              <a:t>of</a:t>
            </a:r>
            <a:r>
              <a:rPr sz="1050" spc="30" dirty="0">
                <a:latin typeface="Times New Roman"/>
                <a:cs typeface="Times New Roman"/>
              </a:rPr>
              <a:t> </a:t>
            </a:r>
            <a:r>
              <a:rPr sz="1050" spc="-5" dirty="0">
                <a:latin typeface="Times New Roman"/>
                <a:cs typeface="Times New Roman"/>
              </a:rPr>
              <a:t>graduation,</a:t>
            </a:r>
            <a:r>
              <a:rPr sz="1050" spc="35" dirty="0">
                <a:latin typeface="Times New Roman"/>
                <a:cs typeface="Times New Roman"/>
              </a:rPr>
              <a:t> </a:t>
            </a:r>
            <a:r>
              <a:rPr sz="1050" spc="-5" dirty="0">
                <a:latin typeface="Times New Roman"/>
                <a:cs typeface="Times New Roman"/>
              </a:rPr>
              <a:t>the</a:t>
            </a:r>
            <a:r>
              <a:rPr sz="1050" spc="25" dirty="0">
                <a:latin typeface="Times New Roman"/>
                <a:cs typeface="Times New Roman"/>
              </a:rPr>
              <a:t> </a:t>
            </a:r>
            <a:r>
              <a:rPr sz="1050" spc="-5" dirty="0">
                <a:latin typeface="Times New Roman"/>
                <a:cs typeface="Times New Roman"/>
              </a:rPr>
              <a:t>last</a:t>
            </a:r>
            <a:r>
              <a:rPr sz="1050" spc="30" dirty="0">
                <a:latin typeface="Times New Roman"/>
                <a:cs typeface="Times New Roman"/>
              </a:rPr>
              <a:t> </a:t>
            </a:r>
            <a:r>
              <a:rPr sz="1050" dirty="0">
                <a:latin typeface="Times New Roman"/>
                <a:cs typeface="Times New Roman"/>
              </a:rPr>
              <a:t>day</a:t>
            </a:r>
            <a:r>
              <a:rPr sz="1050" spc="10" dirty="0">
                <a:latin typeface="Times New Roman"/>
                <a:cs typeface="Times New Roman"/>
              </a:rPr>
              <a:t> </a:t>
            </a:r>
            <a:r>
              <a:rPr sz="1050" dirty="0">
                <a:latin typeface="Times New Roman"/>
                <a:cs typeface="Times New Roman"/>
              </a:rPr>
              <a:t>of</a:t>
            </a:r>
            <a:r>
              <a:rPr sz="1050" spc="30" dirty="0">
                <a:latin typeface="Times New Roman"/>
                <a:cs typeface="Times New Roman"/>
              </a:rPr>
              <a:t> </a:t>
            </a:r>
            <a:r>
              <a:rPr sz="1050" spc="-25" dirty="0">
                <a:latin typeface="Times New Roman"/>
                <a:cs typeface="Times New Roman"/>
              </a:rPr>
              <a:t>removal </a:t>
            </a:r>
            <a:r>
              <a:rPr sz="1050" spc="-5" dirty="0">
                <a:latin typeface="Times New Roman"/>
                <a:cs typeface="Times New Roman"/>
              </a:rPr>
              <a:t>in</a:t>
            </a:r>
            <a:r>
              <a:rPr sz="1050" spc="35" dirty="0">
                <a:latin typeface="Times New Roman"/>
                <a:cs typeface="Times New Roman"/>
              </a:rPr>
              <a:t> </a:t>
            </a:r>
            <a:r>
              <a:rPr sz="1050" spc="-5" dirty="0">
                <a:latin typeface="Times New Roman"/>
                <a:cs typeface="Times New Roman"/>
              </a:rPr>
              <a:t>the</a:t>
            </a:r>
            <a:endParaRPr sz="1050" dirty="0">
              <a:latin typeface="Times New Roman"/>
              <a:cs typeface="Times New Roman"/>
            </a:endParaRPr>
          </a:p>
          <a:p>
            <a:pPr marL="30480" marR="8890">
              <a:lnSpc>
                <a:spcPts val="1200"/>
              </a:lnSpc>
              <a:spcBef>
                <a:spcPts val="70"/>
              </a:spcBef>
            </a:pPr>
            <a:r>
              <a:rPr sz="1050" dirty="0">
                <a:latin typeface="Times New Roman"/>
                <a:cs typeface="Times New Roman"/>
              </a:rPr>
              <a:t>program </a:t>
            </a:r>
            <a:r>
              <a:rPr sz="1050" spc="-5" dirty="0">
                <a:latin typeface="Times New Roman"/>
                <a:cs typeface="Times New Roman"/>
              </a:rPr>
              <a:t>shall </a:t>
            </a:r>
            <a:r>
              <a:rPr sz="1050" dirty="0">
                <a:latin typeface="Times New Roman"/>
                <a:cs typeface="Times New Roman"/>
              </a:rPr>
              <a:t>be </a:t>
            </a:r>
            <a:r>
              <a:rPr sz="1050" spc="-5" dirty="0">
                <a:latin typeface="Times New Roman"/>
                <a:cs typeface="Times New Roman"/>
              </a:rPr>
              <a:t>the last instructional day, </a:t>
            </a:r>
            <a:r>
              <a:rPr sz="1050" dirty="0">
                <a:latin typeface="Times New Roman"/>
                <a:cs typeface="Times New Roman"/>
              </a:rPr>
              <a:t>and </a:t>
            </a:r>
            <a:r>
              <a:rPr sz="1050" spc="-10" dirty="0">
                <a:latin typeface="Times New Roman"/>
                <a:cs typeface="Times New Roman"/>
              </a:rPr>
              <a:t>the </a:t>
            </a:r>
            <a:r>
              <a:rPr sz="1050" spc="-15" dirty="0">
                <a:latin typeface="Times New Roman"/>
                <a:cs typeface="Times New Roman"/>
              </a:rPr>
              <a:t>student </a:t>
            </a:r>
            <a:r>
              <a:rPr sz="1050" spc="-5" dirty="0">
                <a:latin typeface="Times New Roman"/>
                <a:cs typeface="Times New Roman"/>
              </a:rPr>
              <a:t>shall </a:t>
            </a:r>
            <a:r>
              <a:rPr sz="1050" dirty="0">
                <a:latin typeface="Times New Roman"/>
                <a:cs typeface="Times New Roman"/>
              </a:rPr>
              <a:t>be </a:t>
            </a:r>
            <a:r>
              <a:rPr sz="1050" spc="-15" dirty="0">
                <a:latin typeface="Times New Roman"/>
                <a:cs typeface="Times New Roman"/>
              </a:rPr>
              <a:t>allowed </a:t>
            </a:r>
            <a:r>
              <a:rPr sz="1050" spc="-5" dirty="0">
                <a:latin typeface="Times New Roman"/>
                <a:cs typeface="Times New Roman"/>
              </a:rPr>
              <a:t>to </a:t>
            </a:r>
            <a:r>
              <a:rPr sz="1050" spc="-25" dirty="0">
                <a:latin typeface="Times New Roman"/>
                <a:cs typeface="Times New Roman"/>
              </a:rPr>
              <a:t>participate </a:t>
            </a:r>
            <a:r>
              <a:rPr sz="1050" spc="-5" dirty="0">
                <a:latin typeface="Times New Roman"/>
                <a:cs typeface="Times New Roman"/>
              </a:rPr>
              <a:t>in the graduation ceremony </a:t>
            </a:r>
            <a:r>
              <a:rPr sz="1050" dirty="0">
                <a:latin typeface="Times New Roman"/>
                <a:cs typeface="Times New Roman"/>
              </a:rPr>
              <a:t>and </a:t>
            </a:r>
            <a:r>
              <a:rPr sz="1050" spc="-5" dirty="0">
                <a:latin typeface="Times New Roman"/>
                <a:cs typeface="Times New Roman"/>
              </a:rPr>
              <a:t>related  graduation</a:t>
            </a:r>
            <a:r>
              <a:rPr sz="1050" spc="-35" dirty="0">
                <a:latin typeface="Times New Roman"/>
                <a:cs typeface="Times New Roman"/>
              </a:rPr>
              <a:t> </a:t>
            </a:r>
            <a:r>
              <a:rPr sz="1050" spc="-20" dirty="0">
                <a:latin typeface="Times New Roman"/>
                <a:cs typeface="Times New Roman"/>
              </a:rPr>
              <a:t>activities</a:t>
            </a:r>
            <a:r>
              <a:rPr sz="1050" spc="-40" dirty="0">
                <a:latin typeface="Times New Roman"/>
                <a:cs typeface="Times New Roman"/>
              </a:rPr>
              <a:t> </a:t>
            </a:r>
            <a:r>
              <a:rPr sz="1050" spc="-5" dirty="0">
                <a:latin typeface="Times New Roman"/>
                <a:cs typeface="Times New Roman"/>
              </a:rPr>
              <a:t>unless</a:t>
            </a:r>
            <a:r>
              <a:rPr sz="1050" spc="-40" dirty="0">
                <a:latin typeface="Times New Roman"/>
                <a:cs typeface="Times New Roman"/>
              </a:rPr>
              <a:t> </a:t>
            </a:r>
            <a:r>
              <a:rPr sz="1050" spc="-5" dirty="0">
                <a:latin typeface="Times New Roman"/>
                <a:cs typeface="Times New Roman"/>
              </a:rPr>
              <a:t>otherwise</a:t>
            </a:r>
            <a:r>
              <a:rPr sz="1050" spc="-35" dirty="0">
                <a:latin typeface="Times New Roman"/>
                <a:cs typeface="Times New Roman"/>
              </a:rPr>
              <a:t> </a:t>
            </a:r>
            <a:r>
              <a:rPr sz="1050" spc="-5" dirty="0">
                <a:latin typeface="Times New Roman"/>
                <a:cs typeface="Times New Roman"/>
              </a:rPr>
              <a:t>specified</a:t>
            </a:r>
            <a:r>
              <a:rPr sz="1050" spc="-25" dirty="0">
                <a:latin typeface="Times New Roman"/>
                <a:cs typeface="Times New Roman"/>
              </a:rPr>
              <a:t> </a:t>
            </a:r>
            <a:r>
              <a:rPr sz="1050" spc="-5" dirty="0">
                <a:latin typeface="Times New Roman"/>
                <a:cs typeface="Times New Roman"/>
              </a:rPr>
              <a:t>in</a:t>
            </a:r>
            <a:r>
              <a:rPr sz="1050" spc="-35" dirty="0">
                <a:latin typeface="Times New Roman"/>
                <a:cs typeface="Times New Roman"/>
              </a:rPr>
              <a:t> </a:t>
            </a:r>
            <a:r>
              <a:rPr sz="1050" spc="-5" dirty="0">
                <a:latin typeface="Times New Roman"/>
                <a:cs typeface="Times New Roman"/>
              </a:rPr>
              <a:t>DAEP</a:t>
            </a:r>
            <a:r>
              <a:rPr sz="1050" spc="-25" dirty="0">
                <a:latin typeface="Times New Roman"/>
                <a:cs typeface="Times New Roman"/>
              </a:rPr>
              <a:t> </a:t>
            </a:r>
            <a:r>
              <a:rPr sz="1050" spc="-5" dirty="0">
                <a:latin typeface="Times New Roman"/>
                <a:cs typeface="Times New Roman"/>
              </a:rPr>
              <a:t>(BAC)</a:t>
            </a:r>
            <a:r>
              <a:rPr sz="1050" spc="-30" dirty="0">
                <a:latin typeface="Times New Roman"/>
                <a:cs typeface="Times New Roman"/>
              </a:rPr>
              <a:t> </a:t>
            </a:r>
            <a:r>
              <a:rPr sz="1050" spc="-25" dirty="0">
                <a:latin typeface="Times New Roman"/>
                <a:cs typeface="Times New Roman"/>
              </a:rPr>
              <a:t>removal</a:t>
            </a:r>
            <a:r>
              <a:rPr sz="1050" spc="-65" dirty="0">
                <a:latin typeface="Times New Roman"/>
                <a:cs typeface="Times New Roman"/>
              </a:rPr>
              <a:t> </a:t>
            </a:r>
            <a:r>
              <a:rPr sz="1050" spc="-15" dirty="0">
                <a:latin typeface="Times New Roman"/>
                <a:cs typeface="Times New Roman"/>
              </a:rPr>
              <a:t>order.</a:t>
            </a:r>
            <a:endParaRPr sz="1050" dirty="0">
              <a:latin typeface="Times New Roman"/>
              <a:cs typeface="Times New Roman"/>
            </a:endParaRPr>
          </a:p>
        </p:txBody>
      </p:sp>
      <p:sp>
        <p:nvSpPr>
          <p:cNvPr id="21" name="object 21"/>
          <p:cNvSpPr txBox="1"/>
          <p:nvPr/>
        </p:nvSpPr>
        <p:spPr>
          <a:xfrm>
            <a:off x="328422" y="6477000"/>
            <a:ext cx="1969135" cy="152400"/>
          </a:xfrm>
          <a:prstGeom prst="rect">
            <a:avLst/>
          </a:prstGeom>
          <a:solidFill>
            <a:srgbClr val="FFFF00"/>
          </a:solidFill>
        </p:spPr>
        <p:txBody>
          <a:bodyPr vert="horz" wrap="square" lIns="0" tIns="0" rIns="0" bIns="0" rtlCol="0">
            <a:spAutoFit/>
          </a:bodyPr>
          <a:lstStyle/>
          <a:p>
            <a:pPr marL="635">
              <a:lnSpc>
                <a:spcPts val="1170"/>
              </a:lnSpc>
            </a:pPr>
            <a:r>
              <a:rPr sz="1050" b="1" spc="-5" dirty="0">
                <a:latin typeface="Times New Roman"/>
                <a:cs typeface="Times New Roman"/>
              </a:rPr>
              <a:t>Removal Review </a:t>
            </a:r>
            <a:r>
              <a:rPr sz="1050" b="1" dirty="0">
                <a:latin typeface="Times New Roman"/>
                <a:cs typeface="Times New Roman"/>
              </a:rPr>
              <a:t>for </a:t>
            </a:r>
            <a:r>
              <a:rPr sz="1050" b="1" spc="-5" dirty="0">
                <a:latin typeface="Times New Roman"/>
                <a:cs typeface="Times New Roman"/>
              </a:rPr>
              <a:t>DAEP</a:t>
            </a:r>
            <a:r>
              <a:rPr sz="1050" b="1" spc="-40" dirty="0">
                <a:latin typeface="Times New Roman"/>
                <a:cs typeface="Times New Roman"/>
              </a:rPr>
              <a:t> </a:t>
            </a:r>
            <a:r>
              <a:rPr sz="1050" b="1" dirty="0">
                <a:latin typeface="Times New Roman"/>
                <a:cs typeface="Times New Roman"/>
              </a:rPr>
              <a:t>(BAC)</a:t>
            </a:r>
            <a:endParaRPr sz="1050">
              <a:latin typeface="Times New Roman"/>
              <a:cs typeface="Times New Roman"/>
            </a:endParaRPr>
          </a:p>
        </p:txBody>
      </p:sp>
      <p:sp>
        <p:nvSpPr>
          <p:cNvPr id="22" name="object 22"/>
          <p:cNvSpPr txBox="1"/>
          <p:nvPr/>
        </p:nvSpPr>
        <p:spPr>
          <a:xfrm>
            <a:off x="495300" y="6629400"/>
            <a:ext cx="6944995" cy="154305"/>
          </a:xfrm>
          <a:prstGeom prst="rect">
            <a:avLst/>
          </a:prstGeom>
          <a:solidFill>
            <a:srgbClr val="D4D4D4"/>
          </a:solidFill>
        </p:spPr>
        <p:txBody>
          <a:bodyPr vert="horz" wrap="square" lIns="0" tIns="0" rIns="0" bIns="0" rtlCol="0">
            <a:spAutoFit/>
          </a:bodyPr>
          <a:lstStyle/>
          <a:p>
            <a:pPr>
              <a:lnSpc>
                <a:spcPts val="1160"/>
              </a:lnSpc>
            </a:pPr>
            <a:r>
              <a:rPr sz="1050" dirty="0">
                <a:latin typeface="Times New Roman"/>
                <a:cs typeface="Times New Roman"/>
              </a:rPr>
              <a:t>A</a:t>
            </a:r>
            <a:r>
              <a:rPr sz="1050" spc="35" dirty="0">
                <a:latin typeface="Times New Roman"/>
                <a:cs typeface="Times New Roman"/>
              </a:rPr>
              <a:t> </a:t>
            </a:r>
            <a:r>
              <a:rPr sz="1050" spc="-5" dirty="0">
                <a:latin typeface="Times New Roman"/>
                <a:cs typeface="Times New Roman"/>
              </a:rPr>
              <a:t>student</a:t>
            </a:r>
            <a:r>
              <a:rPr sz="1050" spc="25" dirty="0">
                <a:latin typeface="Times New Roman"/>
                <a:cs typeface="Times New Roman"/>
              </a:rPr>
              <a:t> </a:t>
            </a:r>
            <a:r>
              <a:rPr sz="1050" spc="-25" dirty="0">
                <a:latin typeface="Times New Roman"/>
                <a:cs typeface="Times New Roman"/>
              </a:rPr>
              <a:t>removed</a:t>
            </a:r>
            <a:r>
              <a:rPr sz="1050" spc="-20" dirty="0">
                <a:latin typeface="Times New Roman"/>
                <a:cs typeface="Times New Roman"/>
              </a:rPr>
              <a:t> </a:t>
            </a:r>
            <a:r>
              <a:rPr sz="1050" spc="-5" dirty="0">
                <a:latin typeface="Times New Roman"/>
                <a:cs typeface="Times New Roman"/>
              </a:rPr>
              <a:t>to</a:t>
            </a:r>
            <a:r>
              <a:rPr sz="1050" spc="30" dirty="0">
                <a:latin typeface="Times New Roman"/>
                <a:cs typeface="Times New Roman"/>
              </a:rPr>
              <a:t> </a:t>
            </a:r>
            <a:r>
              <a:rPr sz="1050" spc="-10" dirty="0">
                <a:latin typeface="Times New Roman"/>
                <a:cs typeface="Times New Roman"/>
              </a:rPr>
              <a:t>DAEP</a:t>
            </a:r>
            <a:r>
              <a:rPr sz="1050" spc="-5" dirty="0">
                <a:latin typeface="Times New Roman"/>
                <a:cs typeface="Times New Roman"/>
              </a:rPr>
              <a:t> </a:t>
            </a:r>
            <a:r>
              <a:rPr sz="1050" dirty="0">
                <a:latin typeface="Times New Roman"/>
                <a:cs typeface="Times New Roman"/>
              </a:rPr>
              <a:t>(BAC)</a:t>
            </a:r>
            <a:r>
              <a:rPr sz="1050" spc="25" dirty="0">
                <a:latin typeface="Times New Roman"/>
                <a:cs typeface="Times New Roman"/>
              </a:rPr>
              <a:t> </a:t>
            </a:r>
            <a:r>
              <a:rPr sz="1050" spc="-5" dirty="0">
                <a:latin typeface="Times New Roman"/>
                <a:cs typeface="Times New Roman"/>
              </a:rPr>
              <a:t>shall</a:t>
            </a:r>
            <a:r>
              <a:rPr sz="1050" spc="25" dirty="0">
                <a:latin typeface="Times New Roman"/>
                <a:cs typeface="Times New Roman"/>
              </a:rPr>
              <a:t> </a:t>
            </a:r>
            <a:r>
              <a:rPr sz="1050" dirty="0">
                <a:latin typeface="Times New Roman"/>
                <a:cs typeface="Times New Roman"/>
              </a:rPr>
              <a:t>be</a:t>
            </a:r>
            <a:r>
              <a:rPr sz="1050" spc="10" dirty="0">
                <a:latin typeface="Times New Roman"/>
                <a:cs typeface="Times New Roman"/>
              </a:rPr>
              <a:t> </a:t>
            </a:r>
            <a:r>
              <a:rPr sz="1050" spc="-25" dirty="0">
                <a:latin typeface="Times New Roman"/>
                <a:cs typeface="Times New Roman"/>
              </a:rPr>
              <a:t>provided</a:t>
            </a:r>
            <a:r>
              <a:rPr sz="1050" spc="-20" dirty="0">
                <a:latin typeface="Times New Roman"/>
                <a:cs typeface="Times New Roman"/>
              </a:rPr>
              <a:t> </a:t>
            </a:r>
            <a:r>
              <a:rPr sz="1050" dirty="0">
                <a:latin typeface="Times New Roman"/>
                <a:cs typeface="Times New Roman"/>
              </a:rPr>
              <a:t>a</a:t>
            </a:r>
            <a:r>
              <a:rPr sz="1050" spc="30" dirty="0">
                <a:latin typeface="Times New Roman"/>
                <a:cs typeface="Times New Roman"/>
              </a:rPr>
              <a:t> </a:t>
            </a:r>
            <a:r>
              <a:rPr sz="1050" spc="-20" dirty="0">
                <a:latin typeface="Times New Roman"/>
                <a:cs typeface="Times New Roman"/>
              </a:rPr>
              <a:t>review</a:t>
            </a:r>
            <a:r>
              <a:rPr sz="1050" spc="-25" dirty="0">
                <a:latin typeface="Times New Roman"/>
                <a:cs typeface="Times New Roman"/>
              </a:rPr>
              <a:t> </a:t>
            </a:r>
            <a:r>
              <a:rPr sz="1050" dirty="0">
                <a:latin typeface="Times New Roman"/>
                <a:cs typeface="Times New Roman"/>
              </a:rPr>
              <a:t>of</a:t>
            </a:r>
            <a:r>
              <a:rPr sz="1050" spc="25" dirty="0">
                <a:latin typeface="Times New Roman"/>
                <a:cs typeface="Times New Roman"/>
              </a:rPr>
              <a:t> </a:t>
            </a:r>
            <a:r>
              <a:rPr sz="1050" spc="-5" dirty="0">
                <a:latin typeface="Times New Roman"/>
                <a:cs typeface="Times New Roman"/>
              </a:rPr>
              <a:t>his</a:t>
            </a:r>
            <a:r>
              <a:rPr sz="1050" spc="25" dirty="0">
                <a:latin typeface="Times New Roman"/>
                <a:cs typeface="Times New Roman"/>
              </a:rPr>
              <a:t> </a:t>
            </a:r>
            <a:r>
              <a:rPr sz="1050" dirty="0">
                <a:latin typeface="Times New Roman"/>
                <a:cs typeface="Times New Roman"/>
              </a:rPr>
              <a:t>or</a:t>
            </a:r>
            <a:r>
              <a:rPr sz="1050" spc="25" dirty="0">
                <a:latin typeface="Times New Roman"/>
                <a:cs typeface="Times New Roman"/>
              </a:rPr>
              <a:t> </a:t>
            </a:r>
            <a:r>
              <a:rPr sz="1050" dirty="0">
                <a:latin typeface="Times New Roman"/>
                <a:cs typeface="Times New Roman"/>
              </a:rPr>
              <a:t>her</a:t>
            </a:r>
            <a:r>
              <a:rPr sz="1050" spc="25" dirty="0">
                <a:latin typeface="Times New Roman"/>
                <a:cs typeface="Times New Roman"/>
              </a:rPr>
              <a:t> </a:t>
            </a:r>
            <a:r>
              <a:rPr sz="1050" spc="-5" dirty="0">
                <a:latin typeface="Times New Roman"/>
                <a:cs typeface="Times New Roman"/>
              </a:rPr>
              <a:t>status,</a:t>
            </a:r>
            <a:r>
              <a:rPr sz="1050" spc="30" dirty="0">
                <a:latin typeface="Times New Roman"/>
                <a:cs typeface="Times New Roman"/>
              </a:rPr>
              <a:t> </a:t>
            </a:r>
            <a:r>
              <a:rPr sz="1050" spc="-5" dirty="0">
                <a:latin typeface="Times New Roman"/>
                <a:cs typeface="Times New Roman"/>
              </a:rPr>
              <a:t>including</a:t>
            </a:r>
            <a:r>
              <a:rPr sz="1050" spc="30" dirty="0">
                <a:latin typeface="Times New Roman"/>
                <a:cs typeface="Times New Roman"/>
              </a:rPr>
              <a:t> </a:t>
            </a:r>
            <a:r>
              <a:rPr sz="1050" spc="-25" dirty="0">
                <a:latin typeface="Times New Roman"/>
                <a:cs typeface="Times New Roman"/>
              </a:rPr>
              <a:t>academic</a:t>
            </a:r>
            <a:r>
              <a:rPr sz="1050" spc="-20" dirty="0">
                <a:latin typeface="Times New Roman"/>
                <a:cs typeface="Times New Roman"/>
              </a:rPr>
              <a:t> </a:t>
            </a:r>
            <a:r>
              <a:rPr sz="1050" spc="-5" dirty="0">
                <a:latin typeface="Times New Roman"/>
                <a:cs typeface="Times New Roman"/>
              </a:rPr>
              <a:t>status</a:t>
            </a:r>
            <a:r>
              <a:rPr sz="1050" spc="25" dirty="0">
                <a:latin typeface="Times New Roman"/>
                <a:cs typeface="Times New Roman"/>
              </a:rPr>
              <a:t> </a:t>
            </a:r>
            <a:r>
              <a:rPr sz="1050" spc="0" dirty="0">
                <a:latin typeface="Times New Roman"/>
                <a:cs typeface="Times New Roman"/>
              </a:rPr>
              <a:t>by </a:t>
            </a:r>
            <a:r>
              <a:rPr sz="1050" spc="-5" dirty="0">
                <a:latin typeface="Times New Roman"/>
                <a:cs typeface="Times New Roman"/>
              </a:rPr>
              <a:t>the</a:t>
            </a:r>
            <a:r>
              <a:rPr sz="1050" spc="25" dirty="0">
                <a:latin typeface="Times New Roman"/>
                <a:cs typeface="Times New Roman"/>
              </a:rPr>
              <a:t> </a:t>
            </a:r>
            <a:r>
              <a:rPr sz="1050" spc="-5" dirty="0">
                <a:latin typeface="Times New Roman"/>
                <a:cs typeface="Times New Roman"/>
              </a:rPr>
              <a:t>DAEP</a:t>
            </a:r>
            <a:r>
              <a:rPr sz="1050" spc="30" dirty="0">
                <a:latin typeface="Times New Roman"/>
                <a:cs typeface="Times New Roman"/>
              </a:rPr>
              <a:t> </a:t>
            </a:r>
            <a:r>
              <a:rPr sz="1050" spc="-5" dirty="0">
                <a:latin typeface="Times New Roman"/>
                <a:cs typeface="Times New Roman"/>
              </a:rPr>
              <a:t>(BAC)</a:t>
            </a:r>
            <a:endParaRPr sz="1050">
              <a:latin typeface="Times New Roman"/>
              <a:cs typeface="Times New Roman"/>
            </a:endParaRPr>
          </a:p>
        </p:txBody>
      </p:sp>
      <p:sp>
        <p:nvSpPr>
          <p:cNvPr id="23" name="object 23"/>
          <p:cNvSpPr txBox="1"/>
          <p:nvPr/>
        </p:nvSpPr>
        <p:spPr>
          <a:xfrm>
            <a:off x="328422" y="6783323"/>
            <a:ext cx="7124700" cy="154305"/>
          </a:xfrm>
          <a:prstGeom prst="rect">
            <a:avLst/>
          </a:prstGeom>
          <a:solidFill>
            <a:srgbClr val="D4D4D4"/>
          </a:solidFill>
        </p:spPr>
        <p:txBody>
          <a:bodyPr vert="horz" wrap="square" lIns="0" tIns="0" rIns="0" bIns="0" rtlCol="0">
            <a:spAutoFit/>
          </a:bodyPr>
          <a:lstStyle/>
          <a:p>
            <a:pPr>
              <a:lnSpc>
                <a:spcPts val="1160"/>
              </a:lnSpc>
            </a:pPr>
            <a:r>
              <a:rPr sz="1050" spc="-5" dirty="0">
                <a:latin typeface="Times New Roman"/>
                <a:cs typeface="Times New Roman"/>
              </a:rPr>
              <a:t>Administrator,</a:t>
            </a:r>
            <a:r>
              <a:rPr sz="1050" spc="155" dirty="0">
                <a:latin typeface="Times New Roman"/>
                <a:cs typeface="Times New Roman"/>
              </a:rPr>
              <a:t> </a:t>
            </a:r>
            <a:r>
              <a:rPr sz="1050" spc="-5" dirty="0">
                <a:latin typeface="Times New Roman"/>
                <a:cs typeface="Times New Roman"/>
              </a:rPr>
              <a:t>at</a:t>
            </a:r>
            <a:r>
              <a:rPr sz="1050" spc="160" dirty="0">
                <a:latin typeface="Times New Roman"/>
                <a:cs typeface="Times New Roman"/>
              </a:rPr>
              <a:t> </a:t>
            </a:r>
            <a:r>
              <a:rPr sz="1050" spc="-15" dirty="0">
                <a:latin typeface="Times New Roman"/>
                <a:cs typeface="Times New Roman"/>
              </a:rPr>
              <a:t>intervals</a:t>
            </a:r>
            <a:r>
              <a:rPr sz="1050" spc="125" dirty="0">
                <a:latin typeface="Times New Roman"/>
                <a:cs typeface="Times New Roman"/>
              </a:rPr>
              <a:t> </a:t>
            </a:r>
            <a:r>
              <a:rPr sz="1050" spc="-5" dirty="0">
                <a:latin typeface="Times New Roman"/>
                <a:cs typeface="Times New Roman"/>
              </a:rPr>
              <a:t>not</a:t>
            </a:r>
            <a:r>
              <a:rPr sz="1050" spc="150" dirty="0">
                <a:latin typeface="Times New Roman"/>
                <a:cs typeface="Times New Roman"/>
              </a:rPr>
              <a:t> </a:t>
            </a:r>
            <a:r>
              <a:rPr sz="1050" spc="-5" dirty="0">
                <a:latin typeface="Times New Roman"/>
                <a:cs typeface="Times New Roman"/>
              </a:rPr>
              <a:t>to</a:t>
            </a:r>
            <a:r>
              <a:rPr sz="1050" spc="155" dirty="0">
                <a:latin typeface="Times New Roman"/>
                <a:cs typeface="Times New Roman"/>
              </a:rPr>
              <a:t> </a:t>
            </a:r>
            <a:r>
              <a:rPr sz="1050" spc="-5" dirty="0">
                <a:latin typeface="Times New Roman"/>
                <a:cs typeface="Times New Roman"/>
              </a:rPr>
              <a:t>exceed</a:t>
            </a:r>
            <a:r>
              <a:rPr sz="1050" spc="155" dirty="0">
                <a:latin typeface="Times New Roman"/>
                <a:cs typeface="Times New Roman"/>
              </a:rPr>
              <a:t> </a:t>
            </a:r>
            <a:r>
              <a:rPr sz="1050" dirty="0">
                <a:latin typeface="Times New Roman"/>
                <a:cs typeface="Times New Roman"/>
              </a:rPr>
              <a:t>120</a:t>
            </a:r>
            <a:r>
              <a:rPr sz="1050" spc="155" dirty="0">
                <a:latin typeface="Times New Roman"/>
                <a:cs typeface="Times New Roman"/>
              </a:rPr>
              <a:t> </a:t>
            </a:r>
            <a:r>
              <a:rPr sz="1050" spc="-5" dirty="0">
                <a:latin typeface="Times New Roman"/>
                <a:cs typeface="Times New Roman"/>
              </a:rPr>
              <a:t>calendar</a:t>
            </a:r>
            <a:r>
              <a:rPr sz="1050" spc="150" dirty="0">
                <a:latin typeface="Times New Roman"/>
                <a:cs typeface="Times New Roman"/>
              </a:rPr>
              <a:t> </a:t>
            </a:r>
            <a:r>
              <a:rPr sz="1050" spc="-20" dirty="0">
                <a:latin typeface="Times New Roman"/>
                <a:cs typeface="Times New Roman"/>
              </a:rPr>
              <a:t>days.</a:t>
            </a:r>
            <a:r>
              <a:rPr sz="1050" spc="125" dirty="0">
                <a:latin typeface="Times New Roman"/>
                <a:cs typeface="Times New Roman"/>
              </a:rPr>
              <a:t> </a:t>
            </a:r>
            <a:r>
              <a:rPr sz="1050" spc="-15" dirty="0">
                <a:latin typeface="Times New Roman"/>
                <a:cs typeface="Times New Roman"/>
              </a:rPr>
              <a:t>In</a:t>
            </a:r>
            <a:r>
              <a:rPr sz="1050" spc="130" dirty="0">
                <a:latin typeface="Times New Roman"/>
                <a:cs typeface="Times New Roman"/>
              </a:rPr>
              <a:t> </a:t>
            </a:r>
            <a:r>
              <a:rPr sz="1050" spc="-5" dirty="0">
                <a:latin typeface="Times New Roman"/>
                <a:cs typeface="Times New Roman"/>
              </a:rPr>
              <a:t>the</a:t>
            </a:r>
            <a:r>
              <a:rPr sz="1050" spc="150" dirty="0">
                <a:latin typeface="Times New Roman"/>
                <a:cs typeface="Times New Roman"/>
              </a:rPr>
              <a:t> </a:t>
            </a:r>
            <a:r>
              <a:rPr sz="1050" spc="-5" dirty="0">
                <a:latin typeface="Times New Roman"/>
                <a:cs typeface="Times New Roman"/>
              </a:rPr>
              <a:t>case</a:t>
            </a:r>
            <a:r>
              <a:rPr sz="1050" spc="150" dirty="0">
                <a:latin typeface="Times New Roman"/>
                <a:cs typeface="Times New Roman"/>
              </a:rPr>
              <a:t> </a:t>
            </a:r>
            <a:r>
              <a:rPr sz="1050" dirty="0">
                <a:latin typeface="Times New Roman"/>
                <a:cs typeface="Times New Roman"/>
              </a:rPr>
              <a:t>of</a:t>
            </a:r>
            <a:r>
              <a:rPr sz="1050" spc="150" dirty="0">
                <a:latin typeface="Times New Roman"/>
                <a:cs typeface="Times New Roman"/>
              </a:rPr>
              <a:t> </a:t>
            </a:r>
            <a:r>
              <a:rPr sz="1050" dirty="0">
                <a:latin typeface="Times New Roman"/>
                <a:cs typeface="Times New Roman"/>
              </a:rPr>
              <a:t>a</a:t>
            </a:r>
            <a:r>
              <a:rPr sz="1050" spc="150" dirty="0">
                <a:latin typeface="Times New Roman"/>
                <a:cs typeface="Times New Roman"/>
              </a:rPr>
              <a:t> </a:t>
            </a:r>
            <a:r>
              <a:rPr sz="1050" dirty="0">
                <a:latin typeface="Times New Roman"/>
                <a:cs typeface="Times New Roman"/>
              </a:rPr>
              <a:t>high</a:t>
            </a:r>
            <a:r>
              <a:rPr sz="1050" spc="155" dirty="0">
                <a:latin typeface="Times New Roman"/>
                <a:cs typeface="Times New Roman"/>
              </a:rPr>
              <a:t> </a:t>
            </a:r>
            <a:r>
              <a:rPr sz="1050" dirty="0">
                <a:latin typeface="Times New Roman"/>
                <a:cs typeface="Times New Roman"/>
              </a:rPr>
              <a:t>school</a:t>
            </a:r>
            <a:r>
              <a:rPr sz="1050" spc="150" dirty="0">
                <a:latin typeface="Times New Roman"/>
                <a:cs typeface="Times New Roman"/>
              </a:rPr>
              <a:t> </a:t>
            </a:r>
            <a:r>
              <a:rPr sz="1050" spc="-15" dirty="0">
                <a:latin typeface="Times New Roman"/>
                <a:cs typeface="Times New Roman"/>
              </a:rPr>
              <a:t>student,</a:t>
            </a:r>
            <a:r>
              <a:rPr sz="1050" spc="130" dirty="0">
                <a:latin typeface="Times New Roman"/>
                <a:cs typeface="Times New Roman"/>
              </a:rPr>
              <a:t> </a:t>
            </a:r>
            <a:r>
              <a:rPr sz="1050" spc="-15" dirty="0">
                <a:latin typeface="Times New Roman"/>
                <a:cs typeface="Times New Roman"/>
              </a:rPr>
              <a:t>the</a:t>
            </a:r>
            <a:r>
              <a:rPr sz="1050" spc="125" dirty="0">
                <a:latin typeface="Times New Roman"/>
                <a:cs typeface="Times New Roman"/>
              </a:rPr>
              <a:t> </a:t>
            </a:r>
            <a:r>
              <a:rPr sz="1050" spc="-5" dirty="0">
                <a:latin typeface="Times New Roman"/>
                <a:cs typeface="Times New Roman"/>
              </a:rPr>
              <a:t>student’s</a:t>
            </a:r>
            <a:r>
              <a:rPr sz="1050" spc="140" dirty="0">
                <a:latin typeface="Times New Roman"/>
                <a:cs typeface="Times New Roman"/>
              </a:rPr>
              <a:t> </a:t>
            </a:r>
            <a:r>
              <a:rPr sz="1050" dirty="0">
                <a:latin typeface="Times New Roman"/>
                <a:cs typeface="Times New Roman"/>
              </a:rPr>
              <a:t>progress</a:t>
            </a:r>
            <a:r>
              <a:rPr sz="1050" spc="150" dirty="0">
                <a:latin typeface="Times New Roman"/>
                <a:cs typeface="Times New Roman"/>
              </a:rPr>
              <a:t> </a:t>
            </a:r>
            <a:r>
              <a:rPr sz="1050" spc="-5" dirty="0">
                <a:latin typeface="Times New Roman"/>
                <a:cs typeface="Times New Roman"/>
              </a:rPr>
              <a:t>towards</a:t>
            </a:r>
            <a:endParaRPr sz="1050">
              <a:latin typeface="Times New Roman"/>
              <a:cs typeface="Times New Roman"/>
            </a:endParaRPr>
          </a:p>
        </p:txBody>
      </p:sp>
      <p:sp>
        <p:nvSpPr>
          <p:cNvPr id="24" name="object 24"/>
          <p:cNvSpPr txBox="1"/>
          <p:nvPr/>
        </p:nvSpPr>
        <p:spPr>
          <a:xfrm>
            <a:off x="328422" y="6937247"/>
            <a:ext cx="3392170" cy="152400"/>
          </a:xfrm>
          <a:prstGeom prst="rect">
            <a:avLst/>
          </a:prstGeom>
          <a:solidFill>
            <a:srgbClr val="D4D4D4"/>
          </a:solidFill>
        </p:spPr>
        <p:txBody>
          <a:bodyPr vert="horz" wrap="square" lIns="0" tIns="0" rIns="0" bIns="0" rtlCol="0">
            <a:spAutoFit/>
          </a:bodyPr>
          <a:lstStyle/>
          <a:p>
            <a:pPr>
              <a:lnSpc>
                <a:spcPts val="1160"/>
              </a:lnSpc>
            </a:pPr>
            <a:r>
              <a:rPr sz="1050" spc="-15" dirty="0">
                <a:latin typeface="Times New Roman"/>
                <a:cs typeface="Times New Roman"/>
              </a:rPr>
              <a:t>graduation </a:t>
            </a:r>
            <a:r>
              <a:rPr sz="1050" dirty="0">
                <a:latin typeface="Times New Roman"/>
                <a:cs typeface="Times New Roman"/>
              </a:rPr>
              <a:t>and </a:t>
            </a:r>
            <a:r>
              <a:rPr sz="1050" spc="-15" dirty="0">
                <a:latin typeface="Times New Roman"/>
                <a:cs typeface="Times New Roman"/>
              </a:rPr>
              <a:t>student’s </a:t>
            </a:r>
            <a:r>
              <a:rPr sz="1050" spc="-5" dirty="0">
                <a:latin typeface="Times New Roman"/>
                <a:cs typeface="Times New Roman"/>
              </a:rPr>
              <a:t>graduation plan shall also </a:t>
            </a:r>
            <a:r>
              <a:rPr sz="1050" dirty="0">
                <a:latin typeface="Times New Roman"/>
                <a:cs typeface="Times New Roman"/>
              </a:rPr>
              <a:t>be</a:t>
            </a:r>
            <a:r>
              <a:rPr sz="1050" spc="-25" dirty="0">
                <a:latin typeface="Times New Roman"/>
                <a:cs typeface="Times New Roman"/>
              </a:rPr>
              <a:t> </a:t>
            </a:r>
            <a:r>
              <a:rPr sz="1050" spc="-30" dirty="0">
                <a:latin typeface="Times New Roman"/>
                <a:cs typeface="Times New Roman"/>
              </a:rPr>
              <a:t>reviewed.</a:t>
            </a:r>
            <a:endParaRPr sz="1050" dirty="0">
              <a:latin typeface="Times New Roman"/>
              <a:cs typeface="Times New Roman"/>
            </a:endParaRPr>
          </a:p>
        </p:txBody>
      </p:sp>
      <p:sp>
        <p:nvSpPr>
          <p:cNvPr id="25" name="object 25"/>
          <p:cNvSpPr txBox="1"/>
          <p:nvPr/>
        </p:nvSpPr>
        <p:spPr>
          <a:xfrm>
            <a:off x="495300" y="7089647"/>
            <a:ext cx="6105525" cy="154305"/>
          </a:xfrm>
          <a:prstGeom prst="rect">
            <a:avLst/>
          </a:prstGeom>
          <a:solidFill>
            <a:srgbClr val="D4D4D4"/>
          </a:solidFill>
        </p:spPr>
        <p:txBody>
          <a:bodyPr vert="horz" wrap="square" lIns="0" tIns="0" rIns="0" bIns="0" rtlCol="0">
            <a:spAutoFit/>
          </a:bodyPr>
          <a:lstStyle/>
          <a:p>
            <a:pPr>
              <a:lnSpc>
                <a:spcPts val="1160"/>
              </a:lnSpc>
            </a:pPr>
            <a:r>
              <a:rPr sz="1050" dirty="0">
                <a:latin typeface="Times New Roman"/>
                <a:cs typeface="Times New Roman"/>
              </a:rPr>
              <a:t>A</a:t>
            </a:r>
            <a:r>
              <a:rPr sz="1050" spc="-45" dirty="0">
                <a:latin typeface="Times New Roman"/>
                <a:cs typeface="Times New Roman"/>
              </a:rPr>
              <a:t> </a:t>
            </a:r>
            <a:r>
              <a:rPr sz="1050" spc="-20" dirty="0">
                <a:latin typeface="Times New Roman"/>
                <a:cs typeface="Times New Roman"/>
              </a:rPr>
              <a:t>review</a:t>
            </a:r>
            <a:r>
              <a:rPr sz="1050" spc="-55" dirty="0">
                <a:latin typeface="Times New Roman"/>
                <a:cs typeface="Times New Roman"/>
              </a:rPr>
              <a:t> </a:t>
            </a:r>
            <a:r>
              <a:rPr sz="1050" spc="-5" dirty="0">
                <a:latin typeface="Times New Roman"/>
                <a:cs typeface="Times New Roman"/>
              </a:rPr>
              <a:t>of</a:t>
            </a:r>
            <a:r>
              <a:rPr sz="1050" spc="-55" dirty="0">
                <a:latin typeface="Times New Roman"/>
                <a:cs typeface="Times New Roman"/>
              </a:rPr>
              <a:t> </a:t>
            </a:r>
            <a:r>
              <a:rPr sz="1050" dirty="0">
                <a:latin typeface="Times New Roman"/>
                <a:cs typeface="Times New Roman"/>
              </a:rPr>
              <a:t>a</a:t>
            </a:r>
            <a:r>
              <a:rPr sz="1050" spc="-40" dirty="0">
                <a:latin typeface="Times New Roman"/>
                <a:cs typeface="Times New Roman"/>
              </a:rPr>
              <a:t> </a:t>
            </a:r>
            <a:r>
              <a:rPr sz="1050" spc="-20" dirty="0">
                <a:latin typeface="Times New Roman"/>
                <a:cs typeface="Times New Roman"/>
              </a:rPr>
              <a:t>student</a:t>
            </a:r>
            <a:r>
              <a:rPr sz="1050" spc="-45" dirty="0">
                <a:latin typeface="Times New Roman"/>
                <a:cs typeface="Times New Roman"/>
              </a:rPr>
              <a:t> </a:t>
            </a:r>
            <a:r>
              <a:rPr sz="1050" spc="-20" dirty="0">
                <a:latin typeface="Times New Roman"/>
                <a:cs typeface="Times New Roman"/>
              </a:rPr>
              <a:t>status</a:t>
            </a:r>
            <a:r>
              <a:rPr sz="1050" spc="-40" dirty="0">
                <a:latin typeface="Times New Roman"/>
                <a:cs typeface="Times New Roman"/>
              </a:rPr>
              <a:t> </a:t>
            </a:r>
            <a:r>
              <a:rPr sz="1050" spc="-15" dirty="0">
                <a:latin typeface="Times New Roman"/>
                <a:cs typeface="Times New Roman"/>
              </a:rPr>
              <a:t>may</a:t>
            </a:r>
            <a:r>
              <a:rPr sz="1050" spc="-60" dirty="0">
                <a:latin typeface="Times New Roman"/>
                <a:cs typeface="Times New Roman"/>
              </a:rPr>
              <a:t> </a:t>
            </a:r>
            <a:r>
              <a:rPr sz="1050" spc="-20" dirty="0">
                <a:latin typeface="Times New Roman"/>
                <a:cs typeface="Times New Roman"/>
              </a:rPr>
              <a:t>result</a:t>
            </a:r>
            <a:r>
              <a:rPr sz="1050" spc="-40" dirty="0">
                <a:latin typeface="Times New Roman"/>
                <a:cs typeface="Times New Roman"/>
              </a:rPr>
              <a:t> </a:t>
            </a:r>
            <a:r>
              <a:rPr sz="1050" spc="-15" dirty="0">
                <a:latin typeface="Times New Roman"/>
                <a:cs typeface="Times New Roman"/>
              </a:rPr>
              <a:t>in</a:t>
            </a:r>
            <a:r>
              <a:rPr sz="1050" spc="-50" dirty="0">
                <a:latin typeface="Times New Roman"/>
                <a:cs typeface="Times New Roman"/>
              </a:rPr>
              <a:t> </a:t>
            </a:r>
            <a:r>
              <a:rPr sz="1050" dirty="0">
                <a:latin typeface="Times New Roman"/>
                <a:cs typeface="Times New Roman"/>
              </a:rPr>
              <a:t>a</a:t>
            </a:r>
            <a:r>
              <a:rPr sz="1050" spc="-40" dirty="0">
                <a:latin typeface="Times New Roman"/>
                <a:cs typeface="Times New Roman"/>
              </a:rPr>
              <a:t> </a:t>
            </a:r>
            <a:r>
              <a:rPr sz="1050" spc="-20" dirty="0">
                <a:latin typeface="Times New Roman"/>
                <a:cs typeface="Times New Roman"/>
              </a:rPr>
              <a:t>return</a:t>
            </a:r>
            <a:r>
              <a:rPr sz="1050" spc="-35" dirty="0">
                <a:latin typeface="Times New Roman"/>
                <a:cs typeface="Times New Roman"/>
              </a:rPr>
              <a:t> </a:t>
            </a:r>
            <a:r>
              <a:rPr sz="1050" spc="-15" dirty="0">
                <a:latin typeface="Times New Roman"/>
                <a:cs typeface="Times New Roman"/>
              </a:rPr>
              <a:t>to</a:t>
            </a:r>
            <a:r>
              <a:rPr sz="1050" spc="-35" dirty="0">
                <a:latin typeface="Times New Roman"/>
                <a:cs typeface="Times New Roman"/>
              </a:rPr>
              <a:t> </a:t>
            </a:r>
            <a:r>
              <a:rPr sz="1050" spc="-20" dirty="0">
                <a:latin typeface="Times New Roman"/>
                <a:cs typeface="Times New Roman"/>
              </a:rPr>
              <a:t>home</a:t>
            </a:r>
            <a:r>
              <a:rPr sz="1050" spc="-40" dirty="0">
                <a:latin typeface="Times New Roman"/>
                <a:cs typeface="Times New Roman"/>
              </a:rPr>
              <a:t> </a:t>
            </a:r>
            <a:r>
              <a:rPr sz="1050" spc="-20" dirty="0">
                <a:latin typeface="Times New Roman"/>
                <a:cs typeface="Times New Roman"/>
              </a:rPr>
              <a:t>campus</a:t>
            </a:r>
            <a:r>
              <a:rPr sz="1050" spc="-40" dirty="0">
                <a:latin typeface="Times New Roman"/>
                <a:cs typeface="Times New Roman"/>
              </a:rPr>
              <a:t> </a:t>
            </a:r>
            <a:r>
              <a:rPr sz="1050" spc="-15" dirty="0">
                <a:latin typeface="Times New Roman"/>
                <a:cs typeface="Times New Roman"/>
              </a:rPr>
              <a:t>at</a:t>
            </a:r>
            <a:r>
              <a:rPr sz="1050" spc="-55" dirty="0">
                <a:latin typeface="Times New Roman"/>
                <a:cs typeface="Times New Roman"/>
              </a:rPr>
              <a:t> </a:t>
            </a:r>
            <a:r>
              <a:rPr sz="1050" spc="-20" dirty="0">
                <a:latin typeface="Times New Roman"/>
                <a:cs typeface="Times New Roman"/>
              </a:rPr>
              <a:t>BAC’s</a:t>
            </a:r>
            <a:r>
              <a:rPr sz="1050" spc="-50" dirty="0">
                <a:latin typeface="Times New Roman"/>
                <a:cs typeface="Times New Roman"/>
              </a:rPr>
              <a:t> </a:t>
            </a:r>
            <a:r>
              <a:rPr sz="1050" spc="-20" dirty="0">
                <a:latin typeface="Times New Roman"/>
                <a:cs typeface="Times New Roman"/>
              </a:rPr>
              <a:t>principal’s</a:t>
            </a:r>
            <a:r>
              <a:rPr sz="1050" spc="-40" dirty="0">
                <a:latin typeface="Times New Roman"/>
                <a:cs typeface="Times New Roman"/>
              </a:rPr>
              <a:t> </a:t>
            </a:r>
            <a:r>
              <a:rPr sz="1050" spc="-20" dirty="0">
                <a:latin typeface="Times New Roman"/>
                <a:cs typeface="Times New Roman"/>
              </a:rPr>
              <a:t>discretion</a:t>
            </a:r>
            <a:r>
              <a:rPr sz="1050" spc="-50" dirty="0">
                <a:latin typeface="Times New Roman"/>
                <a:cs typeface="Times New Roman"/>
              </a:rPr>
              <a:t> </a:t>
            </a:r>
            <a:r>
              <a:rPr sz="1050" spc="-15" dirty="0">
                <a:latin typeface="Times New Roman"/>
                <a:cs typeface="Times New Roman"/>
              </a:rPr>
              <a:t>due</a:t>
            </a:r>
            <a:r>
              <a:rPr sz="1050" spc="-40" dirty="0">
                <a:latin typeface="Times New Roman"/>
                <a:cs typeface="Times New Roman"/>
              </a:rPr>
              <a:t> </a:t>
            </a:r>
            <a:r>
              <a:rPr sz="1050" spc="-15" dirty="0">
                <a:latin typeface="Times New Roman"/>
                <a:cs typeface="Times New Roman"/>
              </a:rPr>
              <a:t>to</a:t>
            </a:r>
            <a:r>
              <a:rPr sz="1050" spc="-35" dirty="0">
                <a:latin typeface="Times New Roman"/>
                <a:cs typeface="Times New Roman"/>
              </a:rPr>
              <a:t> </a:t>
            </a:r>
            <a:r>
              <a:rPr sz="1050" spc="-20" dirty="0">
                <a:latin typeface="Times New Roman"/>
                <a:cs typeface="Times New Roman"/>
              </a:rPr>
              <a:t>the</a:t>
            </a:r>
            <a:r>
              <a:rPr sz="1050" spc="-40" dirty="0">
                <a:latin typeface="Times New Roman"/>
                <a:cs typeface="Times New Roman"/>
              </a:rPr>
              <a:t> </a:t>
            </a:r>
            <a:r>
              <a:rPr sz="1050" spc="-25" dirty="0">
                <a:latin typeface="Times New Roman"/>
                <a:cs typeface="Times New Roman"/>
              </a:rPr>
              <a:t>following:</a:t>
            </a:r>
            <a:endParaRPr sz="1050">
              <a:latin typeface="Times New Roman"/>
              <a:cs typeface="Times New Roman"/>
            </a:endParaRPr>
          </a:p>
        </p:txBody>
      </p:sp>
      <p:sp>
        <p:nvSpPr>
          <p:cNvPr id="26" name="object 26"/>
          <p:cNvSpPr/>
          <p:nvPr/>
        </p:nvSpPr>
        <p:spPr>
          <a:xfrm>
            <a:off x="725423" y="7243571"/>
            <a:ext cx="5265420" cy="163195"/>
          </a:xfrm>
          <a:custGeom>
            <a:avLst/>
            <a:gdLst/>
            <a:ahLst/>
            <a:cxnLst/>
            <a:rect l="l" t="t" r="r" b="b"/>
            <a:pathLst>
              <a:path w="5265420" h="163195">
                <a:moveTo>
                  <a:pt x="0" y="163067"/>
                </a:moveTo>
                <a:lnTo>
                  <a:pt x="5265420" y="163067"/>
                </a:lnTo>
                <a:lnTo>
                  <a:pt x="5265420" y="0"/>
                </a:lnTo>
                <a:lnTo>
                  <a:pt x="0" y="0"/>
                </a:lnTo>
                <a:lnTo>
                  <a:pt x="0" y="163067"/>
                </a:lnTo>
                <a:close/>
              </a:path>
            </a:pathLst>
          </a:custGeom>
          <a:solidFill>
            <a:srgbClr val="D4D4D4"/>
          </a:solidFill>
        </p:spPr>
        <p:txBody>
          <a:bodyPr wrap="square" lIns="0" tIns="0" rIns="0" bIns="0" rtlCol="0"/>
          <a:lstStyle/>
          <a:p>
            <a:endParaRPr/>
          </a:p>
        </p:txBody>
      </p:sp>
      <p:sp>
        <p:nvSpPr>
          <p:cNvPr id="27" name="object 27"/>
          <p:cNvSpPr/>
          <p:nvPr/>
        </p:nvSpPr>
        <p:spPr>
          <a:xfrm>
            <a:off x="725423" y="7406640"/>
            <a:ext cx="3069590" cy="163195"/>
          </a:xfrm>
          <a:custGeom>
            <a:avLst/>
            <a:gdLst/>
            <a:ahLst/>
            <a:cxnLst/>
            <a:rect l="l" t="t" r="r" b="b"/>
            <a:pathLst>
              <a:path w="3069590" h="163195">
                <a:moveTo>
                  <a:pt x="0" y="163067"/>
                </a:moveTo>
                <a:lnTo>
                  <a:pt x="3069336" y="163067"/>
                </a:lnTo>
                <a:lnTo>
                  <a:pt x="3069336" y="0"/>
                </a:lnTo>
                <a:lnTo>
                  <a:pt x="0" y="0"/>
                </a:lnTo>
                <a:lnTo>
                  <a:pt x="0" y="163067"/>
                </a:lnTo>
                <a:close/>
              </a:path>
            </a:pathLst>
          </a:custGeom>
          <a:solidFill>
            <a:srgbClr val="D4D4D4"/>
          </a:solidFill>
        </p:spPr>
        <p:txBody>
          <a:bodyPr wrap="square" lIns="0" tIns="0" rIns="0" bIns="0" rtlCol="0"/>
          <a:lstStyle/>
          <a:p>
            <a:endParaRPr/>
          </a:p>
        </p:txBody>
      </p:sp>
      <p:sp>
        <p:nvSpPr>
          <p:cNvPr id="28" name="object 28"/>
          <p:cNvSpPr/>
          <p:nvPr/>
        </p:nvSpPr>
        <p:spPr>
          <a:xfrm>
            <a:off x="725423" y="7569707"/>
            <a:ext cx="2243455" cy="163195"/>
          </a:xfrm>
          <a:custGeom>
            <a:avLst/>
            <a:gdLst/>
            <a:ahLst/>
            <a:cxnLst/>
            <a:rect l="l" t="t" r="r" b="b"/>
            <a:pathLst>
              <a:path w="2243455" h="163195">
                <a:moveTo>
                  <a:pt x="0" y="163068"/>
                </a:moveTo>
                <a:lnTo>
                  <a:pt x="2243328" y="163068"/>
                </a:lnTo>
                <a:lnTo>
                  <a:pt x="2243328" y="0"/>
                </a:lnTo>
                <a:lnTo>
                  <a:pt x="0" y="0"/>
                </a:lnTo>
                <a:lnTo>
                  <a:pt x="0" y="163068"/>
                </a:lnTo>
                <a:close/>
              </a:path>
            </a:pathLst>
          </a:custGeom>
          <a:solidFill>
            <a:srgbClr val="D4D4D4"/>
          </a:solidFill>
        </p:spPr>
        <p:txBody>
          <a:bodyPr wrap="square" lIns="0" tIns="0" rIns="0" bIns="0" rtlCol="0"/>
          <a:lstStyle/>
          <a:p>
            <a:endParaRPr/>
          </a:p>
        </p:txBody>
      </p:sp>
      <p:sp>
        <p:nvSpPr>
          <p:cNvPr id="29" name="object 29"/>
          <p:cNvSpPr/>
          <p:nvPr/>
        </p:nvSpPr>
        <p:spPr>
          <a:xfrm>
            <a:off x="725423" y="7732776"/>
            <a:ext cx="3411220" cy="161925"/>
          </a:xfrm>
          <a:custGeom>
            <a:avLst/>
            <a:gdLst/>
            <a:ahLst/>
            <a:cxnLst/>
            <a:rect l="l" t="t" r="r" b="b"/>
            <a:pathLst>
              <a:path w="3411220" h="161925">
                <a:moveTo>
                  <a:pt x="0" y="161544"/>
                </a:moveTo>
                <a:lnTo>
                  <a:pt x="3410712" y="161544"/>
                </a:lnTo>
                <a:lnTo>
                  <a:pt x="3410712" y="0"/>
                </a:lnTo>
                <a:lnTo>
                  <a:pt x="0" y="0"/>
                </a:lnTo>
                <a:lnTo>
                  <a:pt x="0" y="161544"/>
                </a:lnTo>
                <a:close/>
              </a:path>
            </a:pathLst>
          </a:custGeom>
          <a:solidFill>
            <a:srgbClr val="D4D4D4"/>
          </a:solidFill>
        </p:spPr>
        <p:txBody>
          <a:bodyPr wrap="square" lIns="0" tIns="0" rIns="0" bIns="0" rtlCol="0"/>
          <a:lstStyle/>
          <a:p>
            <a:endParaRPr/>
          </a:p>
        </p:txBody>
      </p:sp>
      <p:sp>
        <p:nvSpPr>
          <p:cNvPr id="30" name="object 30"/>
          <p:cNvSpPr txBox="1"/>
          <p:nvPr/>
        </p:nvSpPr>
        <p:spPr>
          <a:xfrm>
            <a:off x="725423" y="7226300"/>
            <a:ext cx="5265420" cy="675640"/>
          </a:xfrm>
          <a:prstGeom prst="rect">
            <a:avLst/>
          </a:prstGeom>
        </p:spPr>
        <p:txBody>
          <a:bodyPr vert="horz" wrap="square" lIns="0" tIns="13335" rIns="0" bIns="0" rtlCol="0">
            <a:spAutoFit/>
          </a:bodyPr>
          <a:lstStyle/>
          <a:p>
            <a:pPr marL="228600" indent="-228600">
              <a:lnSpc>
                <a:spcPct val="100000"/>
              </a:lnSpc>
              <a:spcBef>
                <a:spcPts val="105"/>
              </a:spcBef>
              <a:buFont typeface="Symbol"/>
              <a:buChar char=""/>
              <a:tabLst>
                <a:tab pos="227965" algn="l"/>
                <a:tab pos="229235" algn="l"/>
              </a:tabLst>
            </a:pPr>
            <a:r>
              <a:rPr sz="1050" dirty="0">
                <a:latin typeface="Times New Roman"/>
                <a:cs typeface="Times New Roman"/>
              </a:rPr>
              <a:t>The </a:t>
            </a:r>
            <a:r>
              <a:rPr sz="1050" spc="-5" dirty="0">
                <a:latin typeface="Times New Roman"/>
                <a:cs typeface="Times New Roman"/>
              </a:rPr>
              <a:t>student </a:t>
            </a:r>
            <a:r>
              <a:rPr sz="1050" dirty="0">
                <a:latin typeface="Times New Roman"/>
                <a:cs typeface="Times New Roman"/>
              </a:rPr>
              <a:t>has </a:t>
            </a:r>
            <a:r>
              <a:rPr sz="1050" spc="-5" dirty="0">
                <a:latin typeface="Times New Roman"/>
                <a:cs typeface="Times New Roman"/>
              </a:rPr>
              <a:t>been displaced </a:t>
            </a:r>
            <a:r>
              <a:rPr sz="1050" dirty="0">
                <a:latin typeface="Times New Roman"/>
                <a:cs typeface="Times New Roman"/>
              </a:rPr>
              <a:t>from </a:t>
            </a:r>
            <a:r>
              <a:rPr sz="1050" spc="-5" dirty="0">
                <a:latin typeface="Times New Roman"/>
                <a:cs typeface="Times New Roman"/>
              </a:rPr>
              <a:t>the home campus more </a:t>
            </a:r>
            <a:r>
              <a:rPr sz="1050" dirty="0">
                <a:latin typeface="Times New Roman"/>
                <a:cs typeface="Times New Roman"/>
              </a:rPr>
              <a:t>school </a:t>
            </a:r>
            <a:r>
              <a:rPr sz="1050" spc="-5" dirty="0">
                <a:latin typeface="Times New Roman"/>
                <a:cs typeface="Times New Roman"/>
              </a:rPr>
              <a:t>days than the term</a:t>
            </a:r>
            <a:r>
              <a:rPr sz="1050" spc="90" dirty="0">
                <a:latin typeface="Times New Roman"/>
                <a:cs typeface="Times New Roman"/>
              </a:rPr>
              <a:t> </a:t>
            </a:r>
            <a:r>
              <a:rPr sz="1050" spc="-5" dirty="0">
                <a:latin typeface="Times New Roman"/>
                <a:cs typeface="Times New Roman"/>
              </a:rPr>
              <a:t>placed.</a:t>
            </a:r>
            <a:endParaRPr sz="1050" dirty="0">
              <a:latin typeface="Times New Roman"/>
              <a:cs typeface="Times New Roman"/>
            </a:endParaRPr>
          </a:p>
          <a:p>
            <a:pPr marL="228600" indent="-228600">
              <a:lnSpc>
                <a:spcPct val="100000"/>
              </a:lnSpc>
              <a:spcBef>
                <a:spcPts val="25"/>
              </a:spcBef>
              <a:buFont typeface="Symbol"/>
              <a:buChar char=""/>
              <a:tabLst>
                <a:tab pos="227965" algn="l"/>
                <a:tab pos="229235" algn="l"/>
              </a:tabLst>
            </a:pPr>
            <a:r>
              <a:rPr sz="1050" dirty="0">
                <a:latin typeface="Times New Roman"/>
                <a:cs typeface="Times New Roman"/>
              </a:rPr>
              <a:t>The </a:t>
            </a:r>
            <a:r>
              <a:rPr sz="1050" spc="-5" dirty="0">
                <a:latin typeface="Times New Roman"/>
                <a:cs typeface="Times New Roman"/>
              </a:rPr>
              <a:t>student is passing the majority </a:t>
            </a:r>
            <a:r>
              <a:rPr sz="1050" dirty="0">
                <a:latin typeface="Times New Roman"/>
                <a:cs typeface="Times New Roman"/>
              </a:rPr>
              <a:t>of </a:t>
            </a:r>
            <a:r>
              <a:rPr sz="1050" spc="-5" dirty="0">
                <a:latin typeface="Times New Roman"/>
                <a:cs typeface="Times New Roman"/>
              </a:rPr>
              <a:t>his/her</a:t>
            </a:r>
            <a:r>
              <a:rPr sz="1050" spc="-20" dirty="0">
                <a:latin typeface="Times New Roman"/>
                <a:cs typeface="Times New Roman"/>
              </a:rPr>
              <a:t> </a:t>
            </a:r>
            <a:r>
              <a:rPr sz="1050" spc="-5" dirty="0">
                <a:latin typeface="Times New Roman"/>
                <a:cs typeface="Times New Roman"/>
              </a:rPr>
              <a:t>classes.</a:t>
            </a:r>
            <a:endParaRPr sz="1050" dirty="0">
              <a:latin typeface="Times New Roman"/>
              <a:cs typeface="Times New Roman"/>
            </a:endParaRPr>
          </a:p>
          <a:p>
            <a:pPr marL="228600" indent="-228600">
              <a:lnSpc>
                <a:spcPct val="100000"/>
              </a:lnSpc>
              <a:spcBef>
                <a:spcPts val="25"/>
              </a:spcBef>
              <a:buFont typeface="Symbol"/>
              <a:buChar char=""/>
              <a:tabLst>
                <a:tab pos="227965" algn="l"/>
                <a:tab pos="229235" algn="l"/>
              </a:tabLst>
            </a:pPr>
            <a:r>
              <a:rPr sz="1050" spc="-5" dirty="0">
                <a:latin typeface="Times New Roman"/>
                <a:cs typeface="Times New Roman"/>
              </a:rPr>
              <a:t>Absences are predominantly</a:t>
            </a:r>
            <a:r>
              <a:rPr sz="1050" spc="-15" dirty="0">
                <a:latin typeface="Times New Roman"/>
                <a:cs typeface="Times New Roman"/>
              </a:rPr>
              <a:t> </a:t>
            </a:r>
            <a:r>
              <a:rPr sz="1050" dirty="0">
                <a:latin typeface="Times New Roman"/>
                <a:cs typeface="Times New Roman"/>
              </a:rPr>
              <a:t>excused.</a:t>
            </a:r>
          </a:p>
          <a:p>
            <a:pPr marL="228600" indent="-228600">
              <a:lnSpc>
                <a:spcPct val="100000"/>
              </a:lnSpc>
              <a:spcBef>
                <a:spcPts val="20"/>
              </a:spcBef>
              <a:buFont typeface="Symbol"/>
              <a:buChar char=""/>
              <a:tabLst>
                <a:tab pos="227965" algn="l"/>
                <a:tab pos="229235" algn="l"/>
              </a:tabLst>
            </a:pPr>
            <a:r>
              <a:rPr sz="1050" dirty="0">
                <a:latin typeface="Times New Roman"/>
                <a:cs typeface="Times New Roman"/>
              </a:rPr>
              <a:t>The </a:t>
            </a:r>
            <a:r>
              <a:rPr sz="1050" spc="-5" dirty="0">
                <a:latin typeface="Times New Roman"/>
                <a:cs typeface="Times New Roman"/>
              </a:rPr>
              <a:t>student </a:t>
            </a:r>
            <a:r>
              <a:rPr sz="1050" dirty="0">
                <a:latin typeface="Times New Roman"/>
                <a:cs typeface="Times New Roman"/>
              </a:rPr>
              <a:t>has </a:t>
            </a:r>
            <a:r>
              <a:rPr sz="1050" spc="-5" dirty="0">
                <a:latin typeface="Times New Roman"/>
                <a:cs typeface="Times New Roman"/>
              </a:rPr>
              <a:t>had </a:t>
            </a:r>
            <a:r>
              <a:rPr sz="1050" dirty="0">
                <a:latin typeface="Times New Roman"/>
                <a:cs typeface="Times New Roman"/>
              </a:rPr>
              <a:t>a </a:t>
            </a:r>
            <a:r>
              <a:rPr sz="1050" spc="-5" dirty="0">
                <a:latin typeface="Times New Roman"/>
                <a:cs typeface="Times New Roman"/>
              </a:rPr>
              <a:t>good discipline record while at</a:t>
            </a:r>
            <a:r>
              <a:rPr sz="1050" spc="10" dirty="0">
                <a:latin typeface="Times New Roman"/>
                <a:cs typeface="Times New Roman"/>
              </a:rPr>
              <a:t> </a:t>
            </a:r>
            <a:r>
              <a:rPr sz="1050" dirty="0">
                <a:latin typeface="Times New Roman"/>
                <a:cs typeface="Times New Roman"/>
              </a:rPr>
              <a:t>BAC.</a:t>
            </a:r>
          </a:p>
        </p:txBody>
      </p:sp>
      <p:sp>
        <p:nvSpPr>
          <p:cNvPr id="31" name="object 31"/>
          <p:cNvSpPr/>
          <p:nvPr/>
        </p:nvSpPr>
        <p:spPr>
          <a:xfrm>
            <a:off x="6865619" y="7894319"/>
            <a:ext cx="0" cy="154305"/>
          </a:xfrm>
          <a:custGeom>
            <a:avLst/>
            <a:gdLst/>
            <a:ahLst/>
            <a:cxnLst/>
            <a:rect l="l" t="t" r="r" b="b"/>
            <a:pathLst>
              <a:path h="154304">
                <a:moveTo>
                  <a:pt x="0" y="0"/>
                </a:moveTo>
                <a:lnTo>
                  <a:pt x="0" y="153923"/>
                </a:lnTo>
              </a:path>
            </a:pathLst>
          </a:custGeom>
          <a:ln w="33527">
            <a:solidFill>
              <a:srgbClr val="FFFF00"/>
            </a:solidFill>
          </a:ln>
        </p:spPr>
        <p:txBody>
          <a:bodyPr wrap="square" lIns="0" tIns="0" rIns="0" bIns="0" rtlCol="0"/>
          <a:lstStyle/>
          <a:p>
            <a:endParaRPr/>
          </a:p>
        </p:txBody>
      </p:sp>
      <p:sp>
        <p:nvSpPr>
          <p:cNvPr id="32" name="object 32"/>
          <p:cNvSpPr txBox="1"/>
          <p:nvPr/>
        </p:nvSpPr>
        <p:spPr>
          <a:xfrm>
            <a:off x="495300" y="7894319"/>
            <a:ext cx="6391910" cy="154305"/>
          </a:xfrm>
          <a:prstGeom prst="rect">
            <a:avLst/>
          </a:prstGeom>
          <a:solidFill>
            <a:srgbClr val="D4D4D4"/>
          </a:solidFill>
        </p:spPr>
        <p:txBody>
          <a:bodyPr vert="horz" wrap="square" lIns="0" tIns="0" rIns="0" bIns="0" rtlCol="0">
            <a:spAutoFit/>
          </a:bodyPr>
          <a:lstStyle/>
          <a:p>
            <a:pPr>
              <a:lnSpc>
                <a:spcPts val="1160"/>
              </a:lnSpc>
            </a:pPr>
            <a:r>
              <a:rPr sz="1050" dirty="0">
                <a:latin typeface="Times New Roman"/>
                <a:cs typeface="Times New Roman"/>
              </a:rPr>
              <a:t>The </a:t>
            </a:r>
            <a:r>
              <a:rPr sz="1050" spc="-5" dirty="0">
                <a:latin typeface="Times New Roman"/>
                <a:cs typeface="Times New Roman"/>
              </a:rPr>
              <a:t>student </a:t>
            </a:r>
            <a:r>
              <a:rPr sz="1050" spc="-15" dirty="0">
                <a:latin typeface="Times New Roman"/>
                <a:cs typeface="Times New Roman"/>
              </a:rPr>
              <a:t>may </a:t>
            </a:r>
            <a:r>
              <a:rPr sz="1050" dirty="0">
                <a:latin typeface="Times New Roman"/>
                <a:cs typeface="Times New Roman"/>
              </a:rPr>
              <a:t>not be </a:t>
            </a:r>
            <a:r>
              <a:rPr sz="1050" spc="-5" dirty="0">
                <a:latin typeface="Times New Roman"/>
                <a:cs typeface="Times New Roman"/>
              </a:rPr>
              <a:t>returned to the classroom </a:t>
            </a:r>
            <a:r>
              <a:rPr sz="1050" dirty="0">
                <a:latin typeface="Times New Roman"/>
                <a:cs typeface="Times New Roman"/>
              </a:rPr>
              <a:t>of </a:t>
            </a:r>
            <a:r>
              <a:rPr sz="1050" spc="-5" dirty="0">
                <a:latin typeface="Times New Roman"/>
                <a:cs typeface="Times New Roman"/>
              </a:rPr>
              <a:t>the teacher </a:t>
            </a:r>
            <a:r>
              <a:rPr sz="1050" spc="-15" dirty="0">
                <a:latin typeface="Times New Roman"/>
                <a:cs typeface="Times New Roman"/>
              </a:rPr>
              <a:t>who </a:t>
            </a:r>
            <a:r>
              <a:rPr sz="1050" spc="-5" dirty="0">
                <a:latin typeface="Times New Roman"/>
                <a:cs typeface="Times New Roman"/>
              </a:rPr>
              <a:t>removed the student </a:t>
            </a:r>
            <a:r>
              <a:rPr sz="1050" spc="-15" dirty="0">
                <a:latin typeface="Times New Roman"/>
                <a:cs typeface="Times New Roman"/>
              </a:rPr>
              <a:t>without </a:t>
            </a:r>
            <a:r>
              <a:rPr sz="1050" spc="-5" dirty="0">
                <a:latin typeface="Times New Roman"/>
                <a:cs typeface="Times New Roman"/>
              </a:rPr>
              <a:t>that </a:t>
            </a:r>
            <a:r>
              <a:rPr sz="1050" spc="-15" dirty="0">
                <a:latin typeface="Times New Roman"/>
                <a:cs typeface="Times New Roman"/>
              </a:rPr>
              <a:t>teacher’s</a:t>
            </a:r>
            <a:r>
              <a:rPr sz="1050" spc="60" dirty="0">
                <a:latin typeface="Times New Roman"/>
                <a:cs typeface="Times New Roman"/>
              </a:rPr>
              <a:t> </a:t>
            </a:r>
            <a:r>
              <a:rPr sz="1050" spc="-5" dirty="0">
                <a:latin typeface="Times New Roman"/>
                <a:cs typeface="Times New Roman"/>
              </a:rPr>
              <a:t>consent.</a:t>
            </a:r>
            <a:endParaRPr sz="1050">
              <a:latin typeface="Times New Roman"/>
              <a:cs typeface="Times New Roman"/>
            </a:endParaRPr>
          </a:p>
        </p:txBody>
      </p:sp>
      <p:sp>
        <p:nvSpPr>
          <p:cNvPr id="34" name="object 34"/>
          <p:cNvSpPr txBox="1">
            <a:spLocks noGrp="1"/>
          </p:cNvSpPr>
          <p:nvPr>
            <p:ph type="sldNum" sz="quarter" idx="7"/>
          </p:nvPr>
        </p:nvSpPr>
        <p:spPr>
          <a:prstGeom prst="rect">
            <a:avLst/>
          </a:prstGeom>
        </p:spPr>
        <p:txBody>
          <a:bodyPr vert="horz" wrap="square" lIns="0" tIns="0" rIns="0" bIns="0" rtlCol="0">
            <a:spAutoFit/>
          </a:bodyPr>
          <a:lstStyle/>
          <a:p>
            <a:pPr marL="25400">
              <a:lnSpc>
                <a:spcPts val="1305"/>
              </a:lnSpc>
            </a:pPr>
            <a:r>
              <a:rPr dirty="0"/>
              <a:t>11</a:t>
            </a:r>
          </a:p>
        </p:txBody>
      </p:sp>
      <p:sp>
        <p:nvSpPr>
          <p:cNvPr id="33" name="object 33"/>
          <p:cNvSpPr txBox="1"/>
          <p:nvPr/>
        </p:nvSpPr>
        <p:spPr>
          <a:xfrm>
            <a:off x="298195" y="8026400"/>
            <a:ext cx="7155180" cy="1643380"/>
          </a:xfrm>
          <a:prstGeom prst="rect">
            <a:avLst/>
          </a:prstGeom>
        </p:spPr>
        <p:txBody>
          <a:bodyPr vert="horz" wrap="square" lIns="0" tIns="13335" rIns="0" bIns="0" rtlCol="0">
            <a:spAutoFit/>
          </a:bodyPr>
          <a:lstStyle/>
          <a:p>
            <a:pPr marL="12700">
              <a:lnSpc>
                <a:spcPts val="1225"/>
              </a:lnSpc>
              <a:spcBef>
                <a:spcPts val="105"/>
              </a:spcBef>
            </a:pPr>
            <a:r>
              <a:rPr sz="1050" b="1" spc="-5" dirty="0">
                <a:latin typeface="Times New Roman"/>
                <a:cs typeface="Times New Roman"/>
              </a:rPr>
              <a:t>Additional Removal </a:t>
            </a:r>
            <a:r>
              <a:rPr sz="1050" b="1" dirty="0">
                <a:latin typeface="Times New Roman"/>
                <a:cs typeface="Times New Roman"/>
              </a:rPr>
              <a:t>for </a:t>
            </a:r>
            <a:r>
              <a:rPr sz="1050" b="1" spc="-5" dirty="0">
                <a:latin typeface="Times New Roman"/>
                <a:cs typeface="Times New Roman"/>
              </a:rPr>
              <a:t>Misconduct </a:t>
            </a:r>
            <a:r>
              <a:rPr sz="1050" b="1" dirty="0">
                <a:latin typeface="Times New Roman"/>
                <a:cs typeface="Times New Roman"/>
              </a:rPr>
              <a:t>at </a:t>
            </a:r>
            <a:r>
              <a:rPr sz="1050" b="1" spc="-5" dirty="0">
                <a:latin typeface="Times New Roman"/>
                <a:cs typeface="Times New Roman"/>
              </a:rPr>
              <a:t>DAEP</a:t>
            </a:r>
            <a:r>
              <a:rPr sz="1050" b="1" spc="-45" dirty="0">
                <a:latin typeface="Times New Roman"/>
                <a:cs typeface="Times New Roman"/>
              </a:rPr>
              <a:t> </a:t>
            </a:r>
            <a:r>
              <a:rPr sz="1050" b="1" spc="-5" dirty="0">
                <a:latin typeface="Times New Roman"/>
                <a:cs typeface="Times New Roman"/>
              </a:rPr>
              <a:t>(BAC)</a:t>
            </a:r>
            <a:endParaRPr sz="1050">
              <a:latin typeface="Times New Roman"/>
              <a:cs typeface="Times New Roman"/>
            </a:endParaRPr>
          </a:p>
          <a:p>
            <a:pPr marL="29209" marR="5080" indent="168910" algn="just">
              <a:lnSpc>
                <a:spcPct val="95900"/>
              </a:lnSpc>
              <a:spcBef>
                <a:spcPts val="15"/>
              </a:spcBef>
            </a:pPr>
            <a:r>
              <a:rPr sz="1050" spc="-10" dirty="0">
                <a:latin typeface="Times New Roman"/>
                <a:cs typeface="Times New Roman"/>
              </a:rPr>
              <a:t>If </a:t>
            </a:r>
            <a:r>
              <a:rPr sz="1050" dirty="0">
                <a:latin typeface="Times New Roman"/>
                <a:cs typeface="Times New Roman"/>
              </a:rPr>
              <a:t>during </a:t>
            </a:r>
            <a:r>
              <a:rPr sz="1050" spc="-5" dirty="0">
                <a:latin typeface="Times New Roman"/>
                <a:cs typeface="Times New Roman"/>
              </a:rPr>
              <a:t>the term </a:t>
            </a:r>
            <a:r>
              <a:rPr sz="1050" dirty="0">
                <a:latin typeface="Times New Roman"/>
                <a:cs typeface="Times New Roman"/>
              </a:rPr>
              <a:t>of </a:t>
            </a:r>
            <a:r>
              <a:rPr sz="1050" spc="-20" dirty="0">
                <a:latin typeface="Times New Roman"/>
                <a:cs typeface="Times New Roman"/>
              </a:rPr>
              <a:t>removal </a:t>
            </a:r>
            <a:r>
              <a:rPr sz="1050" spc="35" dirty="0">
                <a:latin typeface="Times New Roman"/>
                <a:cs typeface="Times New Roman"/>
              </a:rPr>
              <a:t>while </a:t>
            </a:r>
            <a:r>
              <a:rPr sz="1050" spc="-5" dirty="0">
                <a:latin typeface="Times New Roman"/>
                <a:cs typeface="Times New Roman"/>
              </a:rPr>
              <a:t>at DAEP (BAC), the student </a:t>
            </a:r>
            <a:r>
              <a:rPr sz="1050" spc="-15" dirty="0">
                <a:latin typeface="Times New Roman"/>
                <a:cs typeface="Times New Roman"/>
              </a:rPr>
              <a:t>engages </a:t>
            </a:r>
            <a:r>
              <a:rPr sz="1050" spc="-5" dirty="0">
                <a:latin typeface="Times New Roman"/>
                <a:cs typeface="Times New Roman"/>
              </a:rPr>
              <a:t>in </a:t>
            </a:r>
            <a:r>
              <a:rPr sz="1050" spc="-20" dirty="0">
                <a:latin typeface="Times New Roman"/>
                <a:cs typeface="Times New Roman"/>
              </a:rPr>
              <a:t>additional </a:t>
            </a:r>
            <a:r>
              <a:rPr sz="1050" spc="-25" dirty="0">
                <a:latin typeface="Times New Roman"/>
                <a:cs typeface="Times New Roman"/>
              </a:rPr>
              <a:t>misconduct </a:t>
            </a:r>
            <a:r>
              <a:rPr sz="1050" dirty="0">
                <a:latin typeface="Times New Roman"/>
                <a:cs typeface="Times New Roman"/>
              </a:rPr>
              <a:t>for </a:t>
            </a:r>
            <a:r>
              <a:rPr sz="1050" spc="-5" dirty="0">
                <a:latin typeface="Times New Roman"/>
                <a:cs typeface="Times New Roman"/>
              </a:rPr>
              <a:t>which </a:t>
            </a:r>
            <a:r>
              <a:rPr sz="1050" spc="-20" dirty="0">
                <a:latin typeface="Times New Roman"/>
                <a:cs typeface="Times New Roman"/>
              </a:rPr>
              <a:t>removal </a:t>
            </a:r>
            <a:r>
              <a:rPr sz="1050" spc="-5" dirty="0">
                <a:latin typeface="Times New Roman"/>
                <a:cs typeface="Times New Roman"/>
              </a:rPr>
              <a:t>to </a:t>
            </a:r>
            <a:r>
              <a:rPr sz="1050" spc="-15" dirty="0">
                <a:latin typeface="Times New Roman"/>
                <a:cs typeface="Times New Roman"/>
              </a:rPr>
              <a:t>DAEP  </a:t>
            </a:r>
            <a:r>
              <a:rPr sz="1050" dirty="0">
                <a:latin typeface="Times New Roman"/>
                <a:cs typeface="Times New Roman"/>
              </a:rPr>
              <a:t>(BAC)</a:t>
            </a:r>
            <a:r>
              <a:rPr sz="1050" spc="-60" dirty="0">
                <a:latin typeface="Times New Roman"/>
                <a:cs typeface="Times New Roman"/>
              </a:rPr>
              <a:t> </a:t>
            </a:r>
            <a:r>
              <a:rPr sz="1050" dirty="0">
                <a:latin typeface="Times New Roman"/>
                <a:cs typeface="Times New Roman"/>
              </a:rPr>
              <a:t>or</a:t>
            </a:r>
            <a:r>
              <a:rPr sz="1050" spc="-70" dirty="0">
                <a:latin typeface="Times New Roman"/>
                <a:cs typeface="Times New Roman"/>
              </a:rPr>
              <a:t> </a:t>
            </a:r>
            <a:r>
              <a:rPr sz="1050" spc="-25" dirty="0">
                <a:latin typeface="Times New Roman"/>
                <a:cs typeface="Times New Roman"/>
              </a:rPr>
              <a:t>placement</a:t>
            </a:r>
            <a:r>
              <a:rPr sz="1050" spc="-110" dirty="0">
                <a:latin typeface="Times New Roman"/>
                <a:cs typeface="Times New Roman"/>
              </a:rPr>
              <a:t> </a:t>
            </a:r>
            <a:r>
              <a:rPr sz="1050" spc="-5" dirty="0">
                <a:latin typeface="Times New Roman"/>
                <a:cs typeface="Times New Roman"/>
              </a:rPr>
              <a:t>to</a:t>
            </a:r>
            <a:r>
              <a:rPr sz="1050" spc="-55" dirty="0">
                <a:latin typeface="Times New Roman"/>
                <a:cs typeface="Times New Roman"/>
              </a:rPr>
              <a:t> </a:t>
            </a:r>
            <a:r>
              <a:rPr sz="1050" spc="-10" dirty="0">
                <a:latin typeface="Times New Roman"/>
                <a:cs typeface="Times New Roman"/>
              </a:rPr>
              <a:t>JJAEP</a:t>
            </a:r>
            <a:r>
              <a:rPr sz="1050" spc="-90" dirty="0">
                <a:latin typeface="Times New Roman"/>
                <a:cs typeface="Times New Roman"/>
              </a:rPr>
              <a:t> </a:t>
            </a:r>
            <a:r>
              <a:rPr sz="1050" spc="-5" dirty="0">
                <a:latin typeface="Times New Roman"/>
                <a:cs typeface="Times New Roman"/>
              </a:rPr>
              <a:t>is</a:t>
            </a:r>
            <a:r>
              <a:rPr sz="1050" spc="-60" dirty="0">
                <a:latin typeface="Times New Roman"/>
                <a:cs typeface="Times New Roman"/>
              </a:rPr>
              <a:t> </a:t>
            </a:r>
            <a:r>
              <a:rPr sz="1050" spc="-5" dirty="0">
                <a:latin typeface="Times New Roman"/>
                <a:cs typeface="Times New Roman"/>
              </a:rPr>
              <a:t>required,</a:t>
            </a:r>
            <a:r>
              <a:rPr sz="1050" spc="-70" dirty="0">
                <a:latin typeface="Times New Roman"/>
                <a:cs typeface="Times New Roman"/>
              </a:rPr>
              <a:t> </a:t>
            </a:r>
            <a:r>
              <a:rPr sz="1050" spc="-15" dirty="0">
                <a:latin typeface="Times New Roman"/>
                <a:cs typeface="Times New Roman"/>
              </a:rPr>
              <a:t>additional</a:t>
            </a:r>
            <a:r>
              <a:rPr sz="1050" spc="-95" dirty="0">
                <a:latin typeface="Times New Roman"/>
                <a:cs typeface="Times New Roman"/>
              </a:rPr>
              <a:t> </a:t>
            </a:r>
            <a:r>
              <a:rPr sz="1050" spc="-5" dirty="0">
                <a:latin typeface="Times New Roman"/>
                <a:cs typeface="Times New Roman"/>
              </a:rPr>
              <a:t>proceedings</a:t>
            </a:r>
            <a:r>
              <a:rPr sz="1050" spc="150" dirty="0">
                <a:latin typeface="Times New Roman"/>
                <a:cs typeface="Times New Roman"/>
              </a:rPr>
              <a:t> </a:t>
            </a:r>
            <a:r>
              <a:rPr sz="1050" spc="-5" dirty="0">
                <a:latin typeface="Times New Roman"/>
                <a:cs typeface="Times New Roman"/>
              </a:rPr>
              <a:t>may</a:t>
            </a:r>
            <a:r>
              <a:rPr sz="1050" spc="-80" dirty="0">
                <a:latin typeface="Times New Roman"/>
                <a:cs typeface="Times New Roman"/>
              </a:rPr>
              <a:t> </a:t>
            </a:r>
            <a:r>
              <a:rPr sz="1050" dirty="0">
                <a:latin typeface="Times New Roman"/>
                <a:cs typeface="Times New Roman"/>
              </a:rPr>
              <a:t>be</a:t>
            </a:r>
            <a:r>
              <a:rPr sz="1050" spc="-55" dirty="0">
                <a:latin typeface="Times New Roman"/>
                <a:cs typeface="Times New Roman"/>
              </a:rPr>
              <a:t> </a:t>
            </a:r>
            <a:r>
              <a:rPr sz="1050" spc="-15" dirty="0">
                <a:latin typeface="Times New Roman"/>
                <a:cs typeface="Times New Roman"/>
              </a:rPr>
              <a:t>conducted</a:t>
            </a:r>
            <a:r>
              <a:rPr sz="1050" spc="100" dirty="0">
                <a:latin typeface="Times New Roman"/>
                <a:cs typeface="Times New Roman"/>
              </a:rPr>
              <a:t> </a:t>
            </a:r>
            <a:r>
              <a:rPr sz="1050" spc="-5" dirty="0">
                <a:latin typeface="Times New Roman"/>
                <a:cs typeface="Times New Roman"/>
              </a:rPr>
              <a:t>and</a:t>
            </a:r>
            <a:r>
              <a:rPr sz="1050" spc="-70" dirty="0">
                <a:latin typeface="Times New Roman"/>
                <a:cs typeface="Times New Roman"/>
              </a:rPr>
              <a:t> </a:t>
            </a:r>
            <a:r>
              <a:rPr sz="1050" spc="-5" dirty="0">
                <a:latin typeface="Times New Roman"/>
                <a:cs typeface="Times New Roman"/>
              </a:rPr>
              <a:t>the</a:t>
            </a:r>
            <a:r>
              <a:rPr sz="1050" spc="-55" dirty="0">
                <a:latin typeface="Times New Roman"/>
                <a:cs typeface="Times New Roman"/>
              </a:rPr>
              <a:t> </a:t>
            </a:r>
            <a:r>
              <a:rPr sz="1050" spc="-15" dirty="0">
                <a:latin typeface="Times New Roman"/>
                <a:cs typeface="Times New Roman"/>
              </a:rPr>
              <a:t>campus</a:t>
            </a:r>
            <a:r>
              <a:rPr sz="1050" spc="100" dirty="0">
                <a:latin typeface="Times New Roman"/>
                <a:cs typeface="Times New Roman"/>
              </a:rPr>
              <a:t> </a:t>
            </a:r>
            <a:r>
              <a:rPr sz="1050" spc="-15" dirty="0">
                <a:latin typeface="Times New Roman"/>
                <a:cs typeface="Times New Roman"/>
              </a:rPr>
              <a:t>behavior</a:t>
            </a:r>
            <a:r>
              <a:rPr sz="1050" spc="100" dirty="0">
                <a:latin typeface="Times New Roman"/>
                <a:cs typeface="Times New Roman"/>
              </a:rPr>
              <a:t> </a:t>
            </a:r>
            <a:r>
              <a:rPr sz="1050" spc="-5" dirty="0">
                <a:latin typeface="Times New Roman"/>
                <a:cs typeface="Times New Roman"/>
              </a:rPr>
              <a:t>coordinator</a:t>
            </a:r>
            <a:r>
              <a:rPr sz="1050" spc="-60" dirty="0">
                <a:latin typeface="Times New Roman"/>
                <a:cs typeface="Times New Roman"/>
              </a:rPr>
              <a:t> </a:t>
            </a:r>
            <a:r>
              <a:rPr sz="1050" dirty="0">
                <a:latin typeface="Times New Roman"/>
                <a:cs typeface="Times New Roman"/>
              </a:rPr>
              <a:t>or</a:t>
            </a:r>
            <a:r>
              <a:rPr sz="1050" spc="-60" dirty="0">
                <a:latin typeface="Times New Roman"/>
                <a:cs typeface="Times New Roman"/>
              </a:rPr>
              <a:t> </a:t>
            </a:r>
            <a:r>
              <a:rPr sz="1050" spc="-25" dirty="0">
                <a:latin typeface="Times New Roman"/>
                <a:cs typeface="Times New Roman"/>
              </a:rPr>
              <a:t>appropriate  </a:t>
            </a:r>
            <a:r>
              <a:rPr sz="1050" spc="-20" dirty="0">
                <a:latin typeface="Times New Roman"/>
                <a:cs typeface="Times New Roman"/>
              </a:rPr>
              <a:t>administrator </a:t>
            </a:r>
            <a:r>
              <a:rPr sz="1050" spc="-5" dirty="0">
                <a:latin typeface="Times New Roman"/>
                <a:cs typeface="Times New Roman"/>
              </a:rPr>
              <a:t>may enter </a:t>
            </a:r>
            <a:r>
              <a:rPr sz="1050" dirty="0">
                <a:latin typeface="Times New Roman"/>
                <a:cs typeface="Times New Roman"/>
              </a:rPr>
              <a:t>an </a:t>
            </a:r>
            <a:r>
              <a:rPr sz="1050" spc="-15" dirty="0">
                <a:latin typeface="Times New Roman"/>
                <a:cs typeface="Times New Roman"/>
              </a:rPr>
              <a:t>additional </a:t>
            </a:r>
            <a:r>
              <a:rPr sz="1050" spc="-5" dirty="0">
                <a:latin typeface="Times New Roman"/>
                <a:cs typeface="Times New Roman"/>
              </a:rPr>
              <a:t>disciplinary </a:t>
            </a:r>
            <a:r>
              <a:rPr sz="1050" dirty="0">
                <a:latin typeface="Times New Roman"/>
                <a:cs typeface="Times New Roman"/>
              </a:rPr>
              <a:t>order </a:t>
            </a:r>
            <a:r>
              <a:rPr sz="1050" spc="-5" dirty="0">
                <a:latin typeface="Times New Roman"/>
                <a:cs typeface="Times New Roman"/>
              </a:rPr>
              <a:t>as </a:t>
            </a:r>
            <a:r>
              <a:rPr sz="1050" dirty="0">
                <a:latin typeface="Times New Roman"/>
                <a:cs typeface="Times New Roman"/>
              </a:rPr>
              <a:t>a </a:t>
            </a:r>
            <a:r>
              <a:rPr sz="1050" spc="-15" dirty="0">
                <a:latin typeface="Times New Roman"/>
                <a:cs typeface="Times New Roman"/>
              </a:rPr>
              <a:t>result </a:t>
            </a:r>
            <a:r>
              <a:rPr sz="1050" dirty="0">
                <a:latin typeface="Times New Roman"/>
                <a:cs typeface="Times New Roman"/>
              </a:rPr>
              <a:t>of </a:t>
            </a:r>
            <a:r>
              <a:rPr sz="1050" spc="-15" dirty="0">
                <a:latin typeface="Times New Roman"/>
                <a:cs typeface="Times New Roman"/>
              </a:rPr>
              <a:t>those </a:t>
            </a:r>
            <a:r>
              <a:rPr sz="1050" spc="-20" dirty="0">
                <a:latin typeface="Times New Roman"/>
                <a:cs typeface="Times New Roman"/>
              </a:rPr>
              <a:t>proceedings. </a:t>
            </a:r>
            <a:r>
              <a:rPr sz="1050" dirty="0">
                <a:latin typeface="Times New Roman"/>
                <a:cs typeface="Times New Roman"/>
              </a:rPr>
              <a:t>A </a:t>
            </a:r>
            <a:r>
              <a:rPr sz="1050" spc="-5" dirty="0">
                <a:latin typeface="Times New Roman"/>
                <a:cs typeface="Times New Roman"/>
              </a:rPr>
              <a:t>student </a:t>
            </a:r>
            <a:r>
              <a:rPr sz="1050" spc="-15" dirty="0">
                <a:latin typeface="Times New Roman"/>
                <a:cs typeface="Times New Roman"/>
              </a:rPr>
              <a:t>may </a:t>
            </a:r>
            <a:r>
              <a:rPr sz="1050" spc="-5" dirty="0">
                <a:latin typeface="Times New Roman"/>
                <a:cs typeface="Times New Roman"/>
              </a:rPr>
              <a:t>have </a:t>
            </a:r>
            <a:r>
              <a:rPr sz="1050" spc="-15" dirty="0">
                <a:latin typeface="Times New Roman"/>
                <a:cs typeface="Times New Roman"/>
              </a:rPr>
              <a:t>his/her time </a:t>
            </a:r>
            <a:r>
              <a:rPr sz="1050" spc="-5" dirty="0">
                <a:latin typeface="Times New Roman"/>
                <a:cs typeface="Times New Roman"/>
              </a:rPr>
              <a:t>extended  </a:t>
            </a:r>
            <a:r>
              <a:rPr sz="1050" spc="-15" dirty="0">
                <a:latin typeface="Times New Roman"/>
                <a:cs typeface="Times New Roman"/>
              </a:rPr>
              <a:t>through </a:t>
            </a:r>
            <a:r>
              <a:rPr sz="1050" dirty="0">
                <a:latin typeface="Times New Roman"/>
                <a:cs typeface="Times New Roman"/>
              </a:rPr>
              <a:t>a </a:t>
            </a:r>
            <a:r>
              <a:rPr sz="1050" spc="-5" dirty="0">
                <a:latin typeface="Times New Roman"/>
                <a:cs typeface="Times New Roman"/>
              </a:rPr>
              <a:t>disciplinary hearing, if </a:t>
            </a:r>
            <a:r>
              <a:rPr sz="1050" spc="-20" dirty="0">
                <a:latin typeface="Times New Roman"/>
                <a:cs typeface="Times New Roman"/>
              </a:rPr>
              <a:t>additional </a:t>
            </a:r>
            <a:r>
              <a:rPr sz="1050" spc="-15" dirty="0">
                <a:latin typeface="Times New Roman"/>
                <a:cs typeface="Times New Roman"/>
              </a:rPr>
              <a:t>misconduct</a:t>
            </a:r>
            <a:r>
              <a:rPr sz="1050" spc="-204" dirty="0">
                <a:latin typeface="Times New Roman"/>
                <a:cs typeface="Times New Roman"/>
              </a:rPr>
              <a:t> </a:t>
            </a:r>
            <a:r>
              <a:rPr sz="1050" spc="-5" dirty="0">
                <a:latin typeface="Times New Roman"/>
                <a:cs typeface="Times New Roman"/>
              </a:rPr>
              <a:t>occurs.</a:t>
            </a:r>
            <a:endParaRPr sz="1050">
              <a:latin typeface="Times New Roman"/>
              <a:cs typeface="Times New Roman"/>
            </a:endParaRPr>
          </a:p>
          <a:p>
            <a:pPr marL="18415">
              <a:lnSpc>
                <a:spcPts val="1230"/>
              </a:lnSpc>
              <a:spcBef>
                <a:spcPts val="325"/>
              </a:spcBef>
            </a:pPr>
            <a:r>
              <a:rPr sz="1050" b="1" spc="-5" dirty="0">
                <a:latin typeface="Times New Roman"/>
                <a:cs typeface="Times New Roman"/>
              </a:rPr>
              <a:t>Notice of Criminal Proceedings for DAEP (BAC)</a:t>
            </a:r>
            <a:endParaRPr sz="1050">
              <a:latin typeface="Times New Roman"/>
              <a:cs typeface="Times New Roman"/>
            </a:endParaRPr>
          </a:p>
          <a:p>
            <a:pPr marL="178435">
              <a:lnSpc>
                <a:spcPts val="1230"/>
              </a:lnSpc>
            </a:pPr>
            <a:r>
              <a:rPr sz="1050" dirty="0">
                <a:latin typeface="Times New Roman"/>
                <a:cs typeface="Times New Roman"/>
              </a:rPr>
              <a:t>When a </a:t>
            </a:r>
            <a:r>
              <a:rPr sz="1050" spc="-5" dirty="0">
                <a:latin typeface="Times New Roman"/>
                <a:cs typeface="Times New Roman"/>
              </a:rPr>
              <a:t>student is placed in </a:t>
            </a:r>
            <a:r>
              <a:rPr sz="1050" dirty="0">
                <a:latin typeface="Times New Roman"/>
                <a:cs typeface="Times New Roman"/>
              </a:rPr>
              <a:t>a </a:t>
            </a:r>
            <a:r>
              <a:rPr sz="1050" spc="-5" dirty="0">
                <a:latin typeface="Times New Roman"/>
                <a:cs typeface="Times New Roman"/>
              </a:rPr>
              <a:t>DAEP (BAC) </a:t>
            </a:r>
            <a:r>
              <a:rPr sz="1050" dirty="0">
                <a:latin typeface="Times New Roman"/>
                <a:cs typeface="Times New Roman"/>
              </a:rPr>
              <a:t>for </a:t>
            </a:r>
            <a:r>
              <a:rPr sz="1050" spc="-5" dirty="0">
                <a:latin typeface="Times New Roman"/>
                <a:cs typeface="Times New Roman"/>
              </a:rPr>
              <a:t>certain offenses, the office </a:t>
            </a:r>
            <a:r>
              <a:rPr sz="1050" dirty="0">
                <a:latin typeface="Times New Roman"/>
                <a:cs typeface="Times New Roman"/>
              </a:rPr>
              <a:t>of </a:t>
            </a:r>
            <a:r>
              <a:rPr sz="1050" spc="-5" dirty="0">
                <a:latin typeface="Times New Roman"/>
                <a:cs typeface="Times New Roman"/>
              </a:rPr>
              <a:t>the prosecuting attorney shall notify the district</a:t>
            </a:r>
            <a:r>
              <a:rPr sz="1050" spc="165" dirty="0">
                <a:latin typeface="Times New Roman"/>
                <a:cs typeface="Times New Roman"/>
              </a:rPr>
              <a:t> </a:t>
            </a:r>
            <a:r>
              <a:rPr sz="1050" b="1" spc="-5" dirty="0">
                <a:latin typeface="Times New Roman"/>
                <a:cs typeface="Times New Roman"/>
              </a:rPr>
              <a:t>if</a:t>
            </a:r>
            <a:r>
              <a:rPr sz="1050" spc="-5" dirty="0">
                <a:latin typeface="Times New Roman"/>
                <a:cs typeface="Times New Roman"/>
              </a:rPr>
              <a:t>:</a:t>
            </a:r>
            <a:endParaRPr sz="1050">
              <a:latin typeface="Times New Roman"/>
              <a:cs typeface="Times New Roman"/>
            </a:endParaRPr>
          </a:p>
          <a:p>
            <a:pPr marL="428625" marR="393700" indent="-201295">
              <a:lnSpc>
                <a:spcPts val="1200"/>
              </a:lnSpc>
              <a:spcBef>
                <a:spcPts val="280"/>
              </a:spcBef>
              <a:buAutoNum type="arabicPeriod"/>
              <a:tabLst>
                <a:tab pos="429259" algn="l"/>
              </a:tabLst>
            </a:pPr>
            <a:r>
              <a:rPr sz="1050" spc="-20" dirty="0">
                <a:latin typeface="Times New Roman"/>
                <a:cs typeface="Times New Roman"/>
              </a:rPr>
              <a:t>Prosecution </a:t>
            </a:r>
            <a:r>
              <a:rPr sz="1050" dirty="0">
                <a:latin typeface="Times New Roman"/>
                <a:cs typeface="Times New Roman"/>
              </a:rPr>
              <a:t>of a </a:t>
            </a:r>
            <a:r>
              <a:rPr sz="1050" spc="-15" dirty="0">
                <a:latin typeface="Times New Roman"/>
                <a:cs typeface="Times New Roman"/>
              </a:rPr>
              <a:t>student’s </a:t>
            </a:r>
            <a:r>
              <a:rPr sz="1050" spc="-5" dirty="0">
                <a:latin typeface="Times New Roman"/>
                <a:cs typeface="Times New Roman"/>
              </a:rPr>
              <a:t>case was </a:t>
            </a:r>
            <a:r>
              <a:rPr sz="1050" spc="-20" dirty="0">
                <a:latin typeface="Times New Roman"/>
                <a:cs typeface="Times New Roman"/>
              </a:rPr>
              <a:t>refused </a:t>
            </a:r>
            <a:r>
              <a:rPr sz="1050" dirty="0">
                <a:latin typeface="Times New Roman"/>
                <a:cs typeface="Times New Roman"/>
              </a:rPr>
              <a:t>for </a:t>
            </a:r>
            <a:r>
              <a:rPr sz="1050" spc="-5" dirty="0">
                <a:latin typeface="Times New Roman"/>
                <a:cs typeface="Times New Roman"/>
              </a:rPr>
              <a:t>lack </a:t>
            </a:r>
            <a:r>
              <a:rPr sz="1050" dirty="0">
                <a:latin typeface="Times New Roman"/>
                <a:cs typeface="Times New Roman"/>
              </a:rPr>
              <a:t>of </a:t>
            </a:r>
            <a:r>
              <a:rPr sz="1050" spc="-5" dirty="0">
                <a:latin typeface="Times New Roman"/>
                <a:cs typeface="Times New Roman"/>
              </a:rPr>
              <a:t>prosecutorial </a:t>
            </a:r>
            <a:r>
              <a:rPr sz="1050" spc="-15" dirty="0">
                <a:latin typeface="Times New Roman"/>
                <a:cs typeface="Times New Roman"/>
              </a:rPr>
              <a:t>merit </a:t>
            </a:r>
            <a:r>
              <a:rPr sz="1050" dirty="0">
                <a:latin typeface="Times New Roman"/>
                <a:cs typeface="Times New Roman"/>
              </a:rPr>
              <a:t>or </a:t>
            </a:r>
            <a:r>
              <a:rPr sz="1050" spc="-20" dirty="0">
                <a:latin typeface="Times New Roman"/>
                <a:cs typeface="Times New Roman"/>
              </a:rPr>
              <a:t>insufficient </a:t>
            </a:r>
            <a:r>
              <a:rPr sz="1050" spc="-15" dirty="0">
                <a:latin typeface="Times New Roman"/>
                <a:cs typeface="Times New Roman"/>
              </a:rPr>
              <a:t>evidence </a:t>
            </a:r>
            <a:r>
              <a:rPr sz="1050" dirty="0">
                <a:latin typeface="Times New Roman"/>
                <a:cs typeface="Times New Roman"/>
              </a:rPr>
              <a:t>and no </a:t>
            </a:r>
            <a:r>
              <a:rPr sz="1050" spc="-25" dirty="0">
                <a:latin typeface="Times New Roman"/>
                <a:cs typeface="Times New Roman"/>
              </a:rPr>
              <a:t>formal  </a:t>
            </a:r>
            <a:r>
              <a:rPr sz="1050" spc="-5" dirty="0">
                <a:latin typeface="Times New Roman"/>
                <a:cs typeface="Times New Roman"/>
              </a:rPr>
              <a:t>proceedings, </a:t>
            </a:r>
            <a:r>
              <a:rPr sz="1050" spc="-15" dirty="0">
                <a:latin typeface="Times New Roman"/>
                <a:cs typeface="Times New Roman"/>
              </a:rPr>
              <a:t>deferred </a:t>
            </a:r>
            <a:r>
              <a:rPr sz="1050" spc="-5" dirty="0">
                <a:latin typeface="Times New Roman"/>
                <a:cs typeface="Times New Roman"/>
              </a:rPr>
              <a:t>adjudication, </a:t>
            </a:r>
            <a:r>
              <a:rPr sz="1050" dirty="0">
                <a:latin typeface="Times New Roman"/>
                <a:cs typeface="Times New Roman"/>
              </a:rPr>
              <a:t>(See </a:t>
            </a:r>
            <a:r>
              <a:rPr sz="1050" spc="-20" dirty="0">
                <a:latin typeface="Times New Roman"/>
                <a:cs typeface="Times New Roman"/>
              </a:rPr>
              <a:t>Glossary) </a:t>
            </a:r>
            <a:r>
              <a:rPr sz="1050" dirty="0">
                <a:latin typeface="Times New Roman"/>
                <a:cs typeface="Times New Roman"/>
              </a:rPr>
              <a:t>or </a:t>
            </a:r>
            <a:r>
              <a:rPr sz="1050" spc="-5" dirty="0">
                <a:latin typeface="Times New Roman"/>
                <a:cs typeface="Times New Roman"/>
              </a:rPr>
              <a:t>deferred prosecution will </a:t>
            </a:r>
            <a:r>
              <a:rPr sz="1050" dirty="0">
                <a:latin typeface="Times New Roman"/>
                <a:cs typeface="Times New Roman"/>
              </a:rPr>
              <a:t>be</a:t>
            </a:r>
            <a:r>
              <a:rPr sz="1050" spc="-15" dirty="0">
                <a:latin typeface="Times New Roman"/>
                <a:cs typeface="Times New Roman"/>
              </a:rPr>
              <a:t> </a:t>
            </a:r>
            <a:r>
              <a:rPr sz="1050" dirty="0">
                <a:latin typeface="Times New Roman"/>
                <a:cs typeface="Times New Roman"/>
              </a:rPr>
              <a:t>initiated;or</a:t>
            </a:r>
            <a:endParaRPr sz="1050">
              <a:latin typeface="Times New Roman"/>
              <a:cs typeface="Times New Roman"/>
            </a:endParaRPr>
          </a:p>
          <a:p>
            <a:pPr marL="430530" indent="-195580">
              <a:lnSpc>
                <a:spcPts val="1195"/>
              </a:lnSpc>
              <a:buAutoNum type="arabicPeriod"/>
              <a:tabLst>
                <a:tab pos="431165" algn="l"/>
              </a:tabLst>
            </a:pPr>
            <a:r>
              <a:rPr sz="1050" dirty="0">
                <a:latin typeface="Times New Roman"/>
                <a:cs typeface="Times New Roman"/>
              </a:rPr>
              <a:t>The</a:t>
            </a:r>
            <a:r>
              <a:rPr sz="1050" spc="25" dirty="0">
                <a:latin typeface="Times New Roman"/>
                <a:cs typeface="Times New Roman"/>
              </a:rPr>
              <a:t> </a:t>
            </a:r>
            <a:r>
              <a:rPr sz="1050" spc="-15" dirty="0">
                <a:latin typeface="Times New Roman"/>
                <a:cs typeface="Times New Roman"/>
              </a:rPr>
              <a:t>court</a:t>
            </a:r>
            <a:r>
              <a:rPr sz="1050" spc="-5" dirty="0">
                <a:latin typeface="Times New Roman"/>
                <a:cs typeface="Times New Roman"/>
              </a:rPr>
              <a:t> </a:t>
            </a:r>
            <a:r>
              <a:rPr sz="1050" dirty="0">
                <a:latin typeface="Times New Roman"/>
                <a:cs typeface="Times New Roman"/>
              </a:rPr>
              <a:t>or</a:t>
            </a:r>
            <a:r>
              <a:rPr sz="1050" spc="15" dirty="0">
                <a:latin typeface="Times New Roman"/>
                <a:cs typeface="Times New Roman"/>
              </a:rPr>
              <a:t> </a:t>
            </a:r>
            <a:r>
              <a:rPr sz="1050" spc="-5" dirty="0">
                <a:latin typeface="Times New Roman"/>
                <a:cs typeface="Times New Roman"/>
              </a:rPr>
              <a:t>jury</a:t>
            </a:r>
            <a:r>
              <a:rPr sz="1050" spc="5" dirty="0">
                <a:latin typeface="Times New Roman"/>
                <a:cs typeface="Times New Roman"/>
              </a:rPr>
              <a:t> </a:t>
            </a:r>
            <a:r>
              <a:rPr sz="1050" dirty="0">
                <a:latin typeface="Times New Roman"/>
                <a:cs typeface="Times New Roman"/>
              </a:rPr>
              <a:t>found</a:t>
            </a:r>
            <a:r>
              <a:rPr sz="1050" spc="30" dirty="0">
                <a:latin typeface="Times New Roman"/>
                <a:cs typeface="Times New Roman"/>
              </a:rPr>
              <a:t> </a:t>
            </a:r>
            <a:r>
              <a:rPr sz="1050" dirty="0">
                <a:latin typeface="Times New Roman"/>
                <a:cs typeface="Times New Roman"/>
              </a:rPr>
              <a:t>a</a:t>
            </a:r>
            <a:r>
              <a:rPr sz="1050" spc="30" dirty="0">
                <a:latin typeface="Times New Roman"/>
                <a:cs typeface="Times New Roman"/>
              </a:rPr>
              <a:t> </a:t>
            </a:r>
            <a:r>
              <a:rPr sz="1050" spc="-5" dirty="0">
                <a:latin typeface="Times New Roman"/>
                <a:cs typeface="Times New Roman"/>
              </a:rPr>
              <a:t>student</a:t>
            </a:r>
            <a:r>
              <a:rPr sz="1050" spc="25" dirty="0">
                <a:latin typeface="Times New Roman"/>
                <a:cs typeface="Times New Roman"/>
              </a:rPr>
              <a:t> </a:t>
            </a:r>
            <a:r>
              <a:rPr sz="1050" dirty="0">
                <a:latin typeface="Times New Roman"/>
                <a:cs typeface="Times New Roman"/>
              </a:rPr>
              <a:t>not</a:t>
            </a:r>
            <a:r>
              <a:rPr sz="1050" spc="10" dirty="0">
                <a:latin typeface="Times New Roman"/>
                <a:cs typeface="Times New Roman"/>
              </a:rPr>
              <a:t> </a:t>
            </a:r>
            <a:r>
              <a:rPr sz="1050" spc="-25" dirty="0">
                <a:latin typeface="Times New Roman"/>
                <a:cs typeface="Times New Roman"/>
              </a:rPr>
              <a:t>guilty,</a:t>
            </a:r>
            <a:r>
              <a:rPr sz="1050" spc="-15" dirty="0">
                <a:latin typeface="Times New Roman"/>
                <a:cs typeface="Times New Roman"/>
              </a:rPr>
              <a:t> </a:t>
            </a:r>
            <a:r>
              <a:rPr sz="1050" dirty="0">
                <a:latin typeface="Times New Roman"/>
                <a:cs typeface="Times New Roman"/>
              </a:rPr>
              <a:t>or</a:t>
            </a:r>
            <a:r>
              <a:rPr sz="1050" spc="30" dirty="0">
                <a:latin typeface="Times New Roman"/>
                <a:cs typeface="Times New Roman"/>
              </a:rPr>
              <a:t> </a:t>
            </a:r>
            <a:r>
              <a:rPr sz="1050" spc="-15" dirty="0">
                <a:latin typeface="Times New Roman"/>
                <a:cs typeface="Times New Roman"/>
              </a:rPr>
              <a:t>made</a:t>
            </a:r>
            <a:r>
              <a:rPr sz="1050" dirty="0">
                <a:latin typeface="Times New Roman"/>
                <a:cs typeface="Times New Roman"/>
              </a:rPr>
              <a:t> a</a:t>
            </a:r>
            <a:r>
              <a:rPr sz="1050" spc="30" dirty="0">
                <a:latin typeface="Times New Roman"/>
                <a:cs typeface="Times New Roman"/>
              </a:rPr>
              <a:t> </a:t>
            </a:r>
            <a:r>
              <a:rPr sz="1050" spc="-5" dirty="0">
                <a:latin typeface="Times New Roman"/>
                <a:cs typeface="Times New Roman"/>
              </a:rPr>
              <a:t>finding</a:t>
            </a:r>
            <a:r>
              <a:rPr sz="1050" spc="30" dirty="0">
                <a:latin typeface="Times New Roman"/>
                <a:cs typeface="Times New Roman"/>
              </a:rPr>
              <a:t> </a:t>
            </a:r>
            <a:r>
              <a:rPr sz="1050" spc="-5" dirty="0">
                <a:latin typeface="Times New Roman"/>
                <a:cs typeface="Times New Roman"/>
              </a:rPr>
              <a:t>that</a:t>
            </a:r>
            <a:r>
              <a:rPr sz="1050" spc="25" dirty="0">
                <a:latin typeface="Times New Roman"/>
                <a:cs typeface="Times New Roman"/>
              </a:rPr>
              <a:t> </a:t>
            </a:r>
            <a:r>
              <a:rPr sz="1050" spc="-15" dirty="0">
                <a:latin typeface="Times New Roman"/>
                <a:cs typeface="Times New Roman"/>
              </a:rPr>
              <a:t>the</a:t>
            </a:r>
            <a:r>
              <a:rPr sz="1050" dirty="0">
                <a:latin typeface="Times New Roman"/>
                <a:cs typeface="Times New Roman"/>
              </a:rPr>
              <a:t> </a:t>
            </a:r>
            <a:r>
              <a:rPr sz="1050" spc="-5" dirty="0">
                <a:latin typeface="Times New Roman"/>
                <a:cs typeface="Times New Roman"/>
              </a:rPr>
              <a:t>student</a:t>
            </a:r>
            <a:r>
              <a:rPr sz="1050" spc="25" dirty="0">
                <a:latin typeface="Times New Roman"/>
                <a:cs typeface="Times New Roman"/>
              </a:rPr>
              <a:t> </a:t>
            </a:r>
            <a:r>
              <a:rPr sz="1050" spc="-5" dirty="0">
                <a:latin typeface="Times New Roman"/>
                <a:cs typeface="Times New Roman"/>
              </a:rPr>
              <a:t>did</a:t>
            </a:r>
            <a:r>
              <a:rPr sz="1050" spc="25" dirty="0">
                <a:latin typeface="Times New Roman"/>
                <a:cs typeface="Times New Roman"/>
              </a:rPr>
              <a:t> </a:t>
            </a:r>
            <a:r>
              <a:rPr sz="1050" dirty="0">
                <a:latin typeface="Times New Roman"/>
                <a:cs typeface="Times New Roman"/>
              </a:rPr>
              <a:t>not</a:t>
            </a:r>
            <a:r>
              <a:rPr sz="1050" spc="0" dirty="0">
                <a:latin typeface="Times New Roman"/>
                <a:cs typeface="Times New Roman"/>
              </a:rPr>
              <a:t> </a:t>
            </a:r>
            <a:r>
              <a:rPr sz="1050" dirty="0">
                <a:latin typeface="Times New Roman"/>
                <a:cs typeface="Times New Roman"/>
              </a:rPr>
              <a:t>engage</a:t>
            </a:r>
            <a:r>
              <a:rPr sz="1050" spc="15" dirty="0">
                <a:latin typeface="Times New Roman"/>
                <a:cs typeface="Times New Roman"/>
              </a:rPr>
              <a:t> </a:t>
            </a:r>
            <a:r>
              <a:rPr sz="1050" spc="-5" dirty="0">
                <a:latin typeface="Times New Roman"/>
                <a:cs typeface="Times New Roman"/>
              </a:rPr>
              <a:t>in</a:t>
            </a:r>
            <a:r>
              <a:rPr sz="1050" spc="25" dirty="0">
                <a:latin typeface="Times New Roman"/>
                <a:cs typeface="Times New Roman"/>
              </a:rPr>
              <a:t> </a:t>
            </a:r>
            <a:r>
              <a:rPr sz="1050" spc="-5" dirty="0">
                <a:latin typeface="Times New Roman"/>
                <a:cs typeface="Times New Roman"/>
              </a:rPr>
              <a:t>delinquent</a:t>
            </a:r>
            <a:r>
              <a:rPr sz="1050" spc="10" dirty="0">
                <a:latin typeface="Times New Roman"/>
                <a:cs typeface="Times New Roman"/>
              </a:rPr>
              <a:t> </a:t>
            </a:r>
            <a:r>
              <a:rPr sz="1050" spc="-15" dirty="0">
                <a:latin typeface="Times New Roman"/>
                <a:cs typeface="Times New Roman"/>
              </a:rPr>
              <a:t>conduct</a:t>
            </a:r>
            <a:endParaRPr sz="1050">
              <a:latin typeface="Times New Roman"/>
              <a:cs typeface="Times New Roman"/>
            </a:endParaRPr>
          </a:p>
        </p:txBody>
      </p:sp>
      <p:sp>
        <p:nvSpPr>
          <p:cNvPr id="35" name="Left Arrow 34"/>
          <p:cNvSpPr/>
          <p:nvPr/>
        </p:nvSpPr>
        <p:spPr>
          <a:xfrm>
            <a:off x="3982089" y="6489957"/>
            <a:ext cx="762000" cy="1664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322197" y="6415237"/>
            <a:ext cx="1814445" cy="253916"/>
          </a:xfrm>
          <a:prstGeom prst="rect">
            <a:avLst/>
          </a:prstGeom>
          <a:noFill/>
        </p:spPr>
        <p:txBody>
          <a:bodyPr wrap="square" rtlCol="0">
            <a:spAutoFit/>
          </a:bodyPr>
          <a:lstStyle/>
          <a:p>
            <a:r>
              <a:rPr lang="en-US" sz="1050" b="1" dirty="0"/>
              <a:t>(Virtually when Applicable)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163571" y="5464140"/>
            <a:ext cx="31750" cy="0"/>
          </a:xfrm>
          <a:custGeom>
            <a:avLst/>
            <a:gdLst/>
            <a:ahLst/>
            <a:cxnLst/>
            <a:rect l="l" t="t" r="r" b="b"/>
            <a:pathLst>
              <a:path w="31750">
                <a:moveTo>
                  <a:pt x="0" y="0"/>
                </a:moveTo>
                <a:lnTo>
                  <a:pt x="31750" y="0"/>
                </a:lnTo>
              </a:path>
            </a:pathLst>
          </a:custGeom>
          <a:ln w="7378">
            <a:solidFill>
              <a:srgbClr val="000000"/>
            </a:solidFill>
          </a:ln>
        </p:spPr>
        <p:txBody>
          <a:bodyPr wrap="square" lIns="0" tIns="0" rIns="0" bIns="0" rtlCol="0"/>
          <a:lstStyle/>
          <a:p>
            <a:endParaRPr/>
          </a:p>
        </p:txBody>
      </p:sp>
      <p:sp>
        <p:nvSpPr>
          <p:cNvPr id="3" name="object 3"/>
          <p:cNvSpPr/>
          <p:nvPr/>
        </p:nvSpPr>
        <p:spPr>
          <a:xfrm>
            <a:off x="4538346" y="5464140"/>
            <a:ext cx="31750" cy="0"/>
          </a:xfrm>
          <a:custGeom>
            <a:avLst/>
            <a:gdLst/>
            <a:ahLst/>
            <a:cxnLst/>
            <a:rect l="l" t="t" r="r" b="b"/>
            <a:pathLst>
              <a:path w="31750">
                <a:moveTo>
                  <a:pt x="0" y="0"/>
                </a:moveTo>
                <a:lnTo>
                  <a:pt x="31750" y="0"/>
                </a:lnTo>
              </a:path>
            </a:pathLst>
          </a:custGeom>
          <a:ln w="7378">
            <a:solidFill>
              <a:srgbClr val="000000"/>
            </a:solidFill>
          </a:ln>
        </p:spPr>
        <p:txBody>
          <a:bodyPr wrap="square" lIns="0" tIns="0" rIns="0" bIns="0" rtlCol="0"/>
          <a:lstStyle/>
          <a:p>
            <a:endParaRPr/>
          </a:p>
        </p:txBody>
      </p:sp>
      <p:sp>
        <p:nvSpPr>
          <p:cNvPr id="4" name="object 4"/>
          <p:cNvSpPr txBox="1"/>
          <p:nvPr/>
        </p:nvSpPr>
        <p:spPr>
          <a:xfrm>
            <a:off x="301609" y="430783"/>
            <a:ext cx="7155815" cy="6332855"/>
          </a:xfrm>
          <a:prstGeom prst="rect">
            <a:avLst/>
          </a:prstGeom>
        </p:spPr>
        <p:txBody>
          <a:bodyPr vert="horz" wrap="square" lIns="0" tIns="13335" rIns="0" bIns="0" rtlCol="0">
            <a:spAutoFit/>
          </a:bodyPr>
          <a:lstStyle/>
          <a:p>
            <a:pPr marL="434340">
              <a:lnSpc>
                <a:spcPts val="1240"/>
              </a:lnSpc>
              <a:spcBef>
                <a:spcPts val="105"/>
              </a:spcBef>
            </a:pPr>
            <a:r>
              <a:rPr sz="1050" dirty="0">
                <a:latin typeface="Times New Roman"/>
                <a:cs typeface="Times New Roman"/>
              </a:rPr>
              <a:t>or </a:t>
            </a:r>
            <a:r>
              <a:rPr sz="1050" spc="-5" dirty="0">
                <a:latin typeface="Times New Roman"/>
                <a:cs typeface="Times New Roman"/>
              </a:rPr>
              <a:t>conduct </a:t>
            </a:r>
            <a:r>
              <a:rPr sz="1050" spc="-25" dirty="0">
                <a:latin typeface="Times New Roman"/>
                <a:cs typeface="Times New Roman"/>
              </a:rPr>
              <a:t>indicating </a:t>
            </a:r>
            <a:r>
              <a:rPr sz="1050" dirty="0">
                <a:latin typeface="Times New Roman"/>
                <a:cs typeface="Times New Roman"/>
              </a:rPr>
              <a:t>a need for </a:t>
            </a:r>
            <a:r>
              <a:rPr sz="1050" spc="-20" dirty="0">
                <a:latin typeface="Times New Roman"/>
                <a:cs typeface="Times New Roman"/>
              </a:rPr>
              <a:t>supervision, </a:t>
            </a:r>
            <a:r>
              <a:rPr sz="1050" spc="-5" dirty="0">
                <a:latin typeface="Times New Roman"/>
                <a:cs typeface="Times New Roman"/>
              </a:rPr>
              <a:t>and </a:t>
            </a:r>
            <a:r>
              <a:rPr sz="1050" spc="-15" dirty="0">
                <a:latin typeface="Times New Roman"/>
                <a:cs typeface="Times New Roman"/>
              </a:rPr>
              <a:t>the </a:t>
            </a:r>
            <a:r>
              <a:rPr sz="1050" spc="-5" dirty="0">
                <a:latin typeface="Times New Roman"/>
                <a:cs typeface="Times New Roman"/>
              </a:rPr>
              <a:t>case </a:t>
            </a:r>
            <a:r>
              <a:rPr sz="1050" spc="-10" dirty="0">
                <a:latin typeface="Times New Roman"/>
                <a:cs typeface="Times New Roman"/>
              </a:rPr>
              <a:t>was </a:t>
            </a:r>
            <a:r>
              <a:rPr sz="1050" spc="-15" dirty="0">
                <a:latin typeface="Times New Roman"/>
                <a:cs typeface="Times New Roman"/>
              </a:rPr>
              <a:t>dismissed with</a:t>
            </a:r>
            <a:r>
              <a:rPr sz="1050" spc="-35" dirty="0">
                <a:latin typeface="Times New Roman"/>
                <a:cs typeface="Times New Roman"/>
              </a:rPr>
              <a:t> </a:t>
            </a:r>
            <a:r>
              <a:rPr sz="1050" spc="-20" dirty="0">
                <a:latin typeface="Times New Roman"/>
                <a:cs typeface="Times New Roman"/>
              </a:rPr>
              <a:t>prejudice.</a:t>
            </a:r>
            <a:endParaRPr sz="1050">
              <a:latin typeface="Times New Roman"/>
              <a:cs typeface="Times New Roman"/>
            </a:endParaRPr>
          </a:p>
          <a:p>
            <a:pPr marL="52069" marR="366395" indent="193040" algn="just">
              <a:lnSpc>
                <a:spcPct val="95500"/>
              </a:lnSpc>
              <a:spcBef>
                <a:spcPts val="40"/>
              </a:spcBef>
            </a:pPr>
            <a:r>
              <a:rPr sz="1050" spc="-15" dirty="0">
                <a:latin typeface="Times New Roman"/>
                <a:cs typeface="Times New Roman"/>
              </a:rPr>
              <a:t>If </a:t>
            </a:r>
            <a:r>
              <a:rPr sz="1050" dirty="0">
                <a:latin typeface="Times New Roman"/>
                <a:cs typeface="Times New Roman"/>
              </a:rPr>
              <a:t>a </a:t>
            </a:r>
            <a:r>
              <a:rPr sz="1050" spc="-5" dirty="0">
                <a:latin typeface="Times New Roman"/>
                <a:cs typeface="Times New Roman"/>
              </a:rPr>
              <a:t>student was placed in </a:t>
            </a:r>
            <a:r>
              <a:rPr sz="1050" dirty="0">
                <a:latin typeface="Times New Roman"/>
                <a:cs typeface="Times New Roman"/>
              </a:rPr>
              <a:t>a </a:t>
            </a:r>
            <a:r>
              <a:rPr sz="1050" spc="-5" dirty="0">
                <a:latin typeface="Times New Roman"/>
                <a:cs typeface="Times New Roman"/>
              </a:rPr>
              <a:t>DAEP (BAC/JJAEP) </a:t>
            </a:r>
            <a:r>
              <a:rPr sz="1050" dirty="0">
                <a:latin typeface="Times New Roman"/>
                <a:cs typeface="Times New Roman"/>
              </a:rPr>
              <a:t>for </a:t>
            </a:r>
            <a:r>
              <a:rPr sz="1050" spc="-15" dirty="0">
                <a:latin typeface="Times New Roman"/>
                <a:cs typeface="Times New Roman"/>
              </a:rPr>
              <a:t>such conduct, </a:t>
            </a:r>
            <a:r>
              <a:rPr sz="1050" dirty="0">
                <a:latin typeface="Times New Roman"/>
                <a:cs typeface="Times New Roman"/>
              </a:rPr>
              <a:t>on </a:t>
            </a:r>
            <a:r>
              <a:rPr sz="1050" spc="-25" dirty="0">
                <a:latin typeface="Times New Roman"/>
                <a:cs typeface="Times New Roman"/>
              </a:rPr>
              <a:t>receiving </a:t>
            </a:r>
            <a:r>
              <a:rPr sz="1050" spc="-5" dirty="0">
                <a:latin typeface="Times New Roman"/>
                <a:cs typeface="Times New Roman"/>
              </a:rPr>
              <a:t>the notice </a:t>
            </a:r>
            <a:r>
              <a:rPr sz="1050" dirty="0">
                <a:latin typeface="Times New Roman"/>
                <a:cs typeface="Times New Roman"/>
              </a:rPr>
              <a:t>from </a:t>
            </a:r>
            <a:r>
              <a:rPr sz="1050" spc="-5" dirty="0">
                <a:latin typeface="Times New Roman"/>
                <a:cs typeface="Times New Roman"/>
              </a:rPr>
              <a:t>the prosecutor, </a:t>
            </a:r>
            <a:r>
              <a:rPr sz="1050" spc="-15" dirty="0">
                <a:latin typeface="Times New Roman"/>
                <a:cs typeface="Times New Roman"/>
              </a:rPr>
              <a:t>the </a:t>
            </a:r>
            <a:r>
              <a:rPr sz="1050" spc="-20" dirty="0">
                <a:latin typeface="Times New Roman"/>
                <a:cs typeface="Times New Roman"/>
              </a:rPr>
              <a:t>campus  </a:t>
            </a:r>
            <a:r>
              <a:rPr sz="1050" spc="-15" dirty="0">
                <a:latin typeface="Times New Roman"/>
                <a:cs typeface="Times New Roman"/>
              </a:rPr>
              <a:t>behavior </a:t>
            </a:r>
            <a:r>
              <a:rPr sz="1050" spc="-5" dirty="0">
                <a:latin typeface="Times New Roman"/>
                <a:cs typeface="Times New Roman"/>
              </a:rPr>
              <a:t>coordinator </a:t>
            </a:r>
            <a:r>
              <a:rPr sz="1050" dirty="0">
                <a:latin typeface="Times New Roman"/>
                <a:cs typeface="Times New Roman"/>
              </a:rPr>
              <a:t>or </a:t>
            </a:r>
            <a:r>
              <a:rPr sz="1050" spc="-25" dirty="0">
                <a:latin typeface="Times New Roman"/>
                <a:cs typeface="Times New Roman"/>
              </a:rPr>
              <a:t>appropriate </a:t>
            </a:r>
            <a:r>
              <a:rPr sz="1050" spc="-15" dirty="0">
                <a:latin typeface="Times New Roman"/>
                <a:cs typeface="Times New Roman"/>
              </a:rPr>
              <a:t>administrator, </a:t>
            </a:r>
            <a:r>
              <a:rPr sz="1050" spc="-5" dirty="0">
                <a:latin typeface="Times New Roman"/>
                <a:cs typeface="Times New Roman"/>
              </a:rPr>
              <a:t>shall </a:t>
            </a:r>
            <a:r>
              <a:rPr sz="1050" spc="-20" dirty="0">
                <a:latin typeface="Times New Roman"/>
                <a:cs typeface="Times New Roman"/>
              </a:rPr>
              <a:t>review </a:t>
            </a:r>
            <a:r>
              <a:rPr sz="1050" spc="-5" dirty="0">
                <a:latin typeface="Times New Roman"/>
                <a:cs typeface="Times New Roman"/>
              </a:rPr>
              <a:t>the student’s </a:t>
            </a:r>
            <a:r>
              <a:rPr sz="1050" spc="-20" dirty="0">
                <a:latin typeface="Times New Roman"/>
                <a:cs typeface="Times New Roman"/>
              </a:rPr>
              <a:t>placement </a:t>
            </a:r>
            <a:r>
              <a:rPr sz="1050" dirty="0">
                <a:latin typeface="Times New Roman"/>
                <a:cs typeface="Times New Roman"/>
              </a:rPr>
              <a:t>and </a:t>
            </a:r>
            <a:r>
              <a:rPr sz="1050" spc="-15" dirty="0">
                <a:latin typeface="Times New Roman"/>
                <a:cs typeface="Times New Roman"/>
              </a:rPr>
              <a:t>schedule </a:t>
            </a:r>
            <a:r>
              <a:rPr sz="1050" dirty="0">
                <a:latin typeface="Times New Roman"/>
                <a:cs typeface="Times New Roman"/>
              </a:rPr>
              <a:t>a </a:t>
            </a:r>
            <a:r>
              <a:rPr sz="1050" spc="-25" dirty="0">
                <a:latin typeface="Times New Roman"/>
                <a:cs typeface="Times New Roman"/>
              </a:rPr>
              <a:t>review </a:t>
            </a:r>
            <a:r>
              <a:rPr sz="1050" spc="-5" dirty="0">
                <a:latin typeface="Times New Roman"/>
                <a:cs typeface="Times New Roman"/>
              </a:rPr>
              <a:t>with </a:t>
            </a:r>
            <a:r>
              <a:rPr sz="1050" dirty="0">
                <a:latin typeface="Times New Roman"/>
                <a:cs typeface="Times New Roman"/>
              </a:rPr>
              <a:t>the </a:t>
            </a:r>
            <a:r>
              <a:rPr sz="1050" spc="-5" dirty="0">
                <a:latin typeface="Times New Roman"/>
                <a:cs typeface="Times New Roman"/>
              </a:rPr>
              <a:t>student’s  </a:t>
            </a:r>
            <a:r>
              <a:rPr sz="1050" dirty="0">
                <a:latin typeface="Times New Roman"/>
                <a:cs typeface="Times New Roman"/>
              </a:rPr>
              <a:t>parent not </a:t>
            </a:r>
            <a:r>
              <a:rPr sz="1050" spc="-15" dirty="0">
                <a:latin typeface="Times New Roman"/>
                <a:cs typeface="Times New Roman"/>
              </a:rPr>
              <a:t>later </a:t>
            </a:r>
            <a:r>
              <a:rPr sz="1050" spc="-5" dirty="0">
                <a:latin typeface="Times New Roman"/>
                <a:cs typeface="Times New Roman"/>
              </a:rPr>
              <a:t>than the third </a:t>
            </a:r>
            <a:r>
              <a:rPr sz="1050" dirty="0">
                <a:latin typeface="Times New Roman"/>
                <a:cs typeface="Times New Roman"/>
              </a:rPr>
              <a:t>day </a:t>
            </a:r>
            <a:r>
              <a:rPr sz="1050" spc="-5" dirty="0">
                <a:latin typeface="Times New Roman"/>
                <a:cs typeface="Times New Roman"/>
              </a:rPr>
              <a:t>after the </a:t>
            </a:r>
            <a:r>
              <a:rPr sz="1050" spc="-15" dirty="0">
                <a:latin typeface="Times New Roman"/>
                <a:cs typeface="Times New Roman"/>
              </a:rPr>
              <a:t>campus behavior </a:t>
            </a:r>
            <a:r>
              <a:rPr sz="1050" spc="-20" dirty="0">
                <a:latin typeface="Times New Roman"/>
                <a:cs typeface="Times New Roman"/>
              </a:rPr>
              <a:t>coordinator </a:t>
            </a:r>
            <a:r>
              <a:rPr sz="1050" dirty="0">
                <a:latin typeface="Times New Roman"/>
                <a:cs typeface="Times New Roman"/>
              </a:rPr>
              <a:t>or </a:t>
            </a:r>
            <a:r>
              <a:rPr sz="1050" spc="-5" dirty="0">
                <a:latin typeface="Times New Roman"/>
                <a:cs typeface="Times New Roman"/>
              </a:rPr>
              <a:t>appropriate </a:t>
            </a:r>
            <a:r>
              <a:rPr sz="1050" spc="-20" dirty="0">
                <a:latin typeface="Times New Roman"/>
                <a:cs typeface="Times New Roman"/>
              </a:rPr>
              <a:t>administrator </a:t>
            </a:r>
            <a:r>
              <a:rPr sz="1050" spc="-5" dirty="0">
                <a:latin typeface="Times New Roman"/>
                <a:cs typeface="Times New Roman"/>
              </a:rPr>
              <a:t>receives notice </a:t>
            </a:r>
            <a:r>
              <a:rPr sz="1050" dirty="0">
                <a:latin typeface="Times New Roman"/>
                <a:cs typeface="Times New Roman"/>
              </a:rPr>
              <a:t>from </a:t>
            </a:r>
            <a:r>
              <a:rPr sz="1050" spc="-25" dirty="0">
                <a:latin typeface="Times New Roman"/>
                <a:cs typeface="Times New Roman"/>
              </a:rPr>
              <a:t>the  </a:t>
            </a:r>
            <a:r>
              <a:rPr sz="1050" spc="-5" dirty="0">
                <a:latin typeface="Times New Roman"/>
                <a:cs typeface="Times New Roman"/>
              </a:rPr>
              <a:t>Administrator </a:t>
            </a:r>
            <a:r>
              <a:rPr sz="1050" dirty="0">
                <a:latin typeface="Times New Roman"/>
                <a:cs typeface="Times New Roman"/>
              </a:rPr>
              <a:t>of Pupil </a:t>
            </a:r>
            <a:r>
              <a:rPr sz="1050" spc="-15" dirty="0">
                <a:latin typeface="Times New Roman"/>
                <a:cs typeface="Times New Roman"/>
              </a:rPr>
              <a:t>Services. </a:t>
            </a:r>
            <a:r>
              <a:rPr sz="1050" spc="-5" dirty="0">
                <a:latin typeface="Times New Roman"/>
                <a:cs typeface="Times New Roman"/>
              </a:rPr>
              <a:t>The student may </a:t>
            </a:r>
            <a:r>
              <a:rPr sz="1050" dirty="0">
                <a:latin typeface="Times New Roman"/>
                <a:cs typeface="Times New Roman"/>
              </a:rPr>
              <a:t>not be </a:t>
            </a:r>
            <a:r>
              <a:rPr sz="1050" spc="-5" dirty="0">
                <a:latin typeface="Times New Roman"/>
                <a:cs typeface="Times New Roman"/>
              </a:rPr>
              <a:t>returned to the regular </a:t>
            </a:r>
            <a:r>
              <a:rPr sz="1050" spc="-15" dirty="0">
                <a:latin typeface="Times New Roman"/>
                <a:cs typeface="Times New Roman"/>
              </a:rPr>
              <a:t>classroom </a:t>
            </a:r>
            <a:r>
              <a:rPr sz="1050" dirty="0">
                <a:latin typeface="Times New Roman"/>
                <a:cs typeface="Times New Roman"/>
              </a:rPr>
              <a:t>pending </a:t>
            </a:r>
            <a:r>
              <a:rPr sz="1050" spc="-5" dirty="0">
                <a:latin typeface="Times New Roman"/>
                <a:cs typeface="Times New Roman"/>
              </a:rPr>
              <a:t>the</a:t>
            </a:r>
            <a:r>
              <a:rPr sz="1050" spc="-20" dirty="0">
                <a:latin typeface="Times New Roman"/>
                <a:cs typeface="Times New Roman"/>
              </a:rPr>
              <a:t> </a:t>
            </a:r>
            <a:r>
              <a:rPr sz="1050" spc="-25" dirty="0">
                <a:latin typeface="Times New Roman"/>
                <a:cs typeface="Times New Roman"/>
              </a:rPr>
              <a:t>review.</a:t>
            </a:r>
            <a:endParaRPr sz="1050">
              <a:latin typeface="Times New Roman"/>
              <a:cs typeface="Times New Roman"/>
            </a:endParaRPr>
          </a:p>
          <a:p>
            <a:pPr marL="12700" marR="9525" indent="199390" algn="just">
              <a:lnSpc>
                <a:spcPct val="95700"/>
              </a:lnSpc>
              <a:spcBef>
                <a:spcPts val="5"/>
              </a:spcBef>
            </a:pPr>
            <a:r>
              <a:rPr sz="1050" spc="-5" dirty="0">
                <a:latin typeface="Times New Roman"/>
                <a:cs typeface="Times New Roman"/>
              </a:rPr>
              <a:t>After </a:t>
            </a:r>
            <a:r>
              <a:rPr sz="1050" spc="-25" dirty="0">
                <a:latin typeface="Times New Roman"/>
                <a:cs typeface="Times New Roman"/>
              </a:rPr>
              <a:t>reviewing </a:t>
            </a:r>
            <a:r>
              <a:rPr sz="1050" spc="-5" dirty="0">
                <a:latin typeface="Times New Roman"/>
                <a:cs typeface="Times New Roman"/>
              </a:rPr>
              <a:t>the notice </a:t>
            </a:r>
            <a:r>
              <a:rPr sz="1050" dirty="0">
                <a:latin typeface="Times New Roman"/>
                <a:cs typeface="Times New Roman"/>
              </a:rPr>
              <a:t>and </a:t>
            </a:r>
            <a:r>
              <a:rPr sz="1050" spc="-15" dirty="0">
                <a:latin typeface="Times New Roman"/>
                <a:cs typeface="Times New Roman"/>
              </a:rPr>
              <a:t>receiving </a:t>
            </a:r>
            <a:r>
              <a:rPr sz="1050" spc="-5" dirty="0">
                <a:latin typeface="Times New Roman"/>
                <a:cs typeface="Times New Roman"/>
              </a:rPr>
              <a:t>information </a:t>
            </a:r>
            <a:r>
              <a:rPr sz="1050" dirty="0">
                <a:latin typeface="Times New Roman"/>
                <a:cs typeface="Times New Roman"/>
              </a:rPr>
              <a:t>from </a:t>
            </a:r>
            <a:r>
              <a:rPr sz="1050" spc="-5" dirty="0">
                <a:latin typeface="Times New Roman"/>
                <a:cs typeface="Times New Roman"/>
              </a:rPr>
              <a:t>the student’s parent, </a:t>
            </a:r>
            <a:r>
              <a:rPr sz="1050" spc="-10" dirty="0">
                <a:latin typeface="Times New Roman"/>
                <a:cs typeface="Times New Roman"/>
              </a:rPr>
              <a:t>the </a:t>
            </a:r>
            <a:r>
              <a:rPr sz="1050" spc="-15" dirty="0">
                <a:latin typeface="Times New Roman"/>
                <a:cs typeface="Times New Roman"/>
              </a:rPr>
              <a:t>campus behavior </a:t>
            </a:r>
            <a:r>
              <a:rPr sz="1050" spc="-5" dirty="0">
                <a:latin typeface="Times New Roman"/>
                <a:cs typeface="Times New Roman"/>
              </a:rPr>
              <a:t>coordinator </a:t>
            </a:r>
            <a:r>
              <a:rPr sz="1050" dirty="0">
                <a:latin typeface="Times New Roman"/>
                <a:cs typeface="Times New Roman"/>
              </a:rPr>
              <a:t>or </a:t>
            </a:r>
            <a:r>
              <a:rPr sz="1050" spc="-25" dirty="0">
                <a:latin typeface="Times New Roman"/>
                <a:cs typeface="Times New Roman"/>
              </a:rPr>
              <a:t>appropriate  </a:t>
            </a:r>
            <a:r>
              <a:rPr sz="1050" spc="-20" dirty="0">
                <a:latin typeface="Times New Roman"/>
                <a:cs typeface="Times New Roman"/>
              </a:rPr>
              <a:t>administrator, </a:t>
            </a:r>
            <a:r>
              <a:rPr sz="1050" spc="-5" dirty="0">
                <a:latin typeface="Times New Roman"/>
                <a:cs typeface="Times New Roman"/>
              </a:rPr>
              <a:t>may </a:t>
            </a:r>
            <a:r>
              <a:rPr sz="1050" spc="-15" dirty="0">
                <a:latin typeface="Times New Roman"/>
                <a:cs typeface="Times New Roman"/>
              </a:rPr>
              <a:t>continue </a:t>
            </a:r>
            <a:r>
              <a:rPr sz="1050" spc="-5" dirty="0">
                <a:latin typeface="Times New Roman"/>
                <a:cs typeface="Times New Roman"/>
              </a:rPr>
              <a:t>the </a:t>
            </a:r>
            <a:r>
              <a:rPr sz="1050" spc="-15" dirty="0">
                <a:latin typeface="Times New Roman"/>
                <a:cs typeface="Times New Roman"/>
              </a:rPr>
              <a:t>student’s removal </a:t>
            </a:r>
            <a:r>
              <a:rPr sz="1050" spc="-5" dirty="0">
                <a:latin typeface="Times New Roman"/>
                <a:cs typeface="Times New Roman"/>
              </a:rPr>
              <a:t>if there is reason to </a:t>
            </a:r>
            <a:r>
              <a:rPr sz="1050" spc="-15" dirty="0">
                <a:latin typeface="Times New Roman"/>
                <a:cs typeface="Times New Roman"/>
              </a:rPr>
              <a:t>believe </a:t>
            </a:r>
            <a:r>
              <a:rPr sz="1050" spc="-5" dirty="0">
                <a:latin typeface="Times New Roman"/>
                <a:cs typeface="Times New Roman"/>
              </a:rPr>
              <a:t>that the presence </a:t>
            </a:r>
            <a:r>
              <a:rPr sz="1050" dirty="0">
                <a:latin typeface="Times New Roman"/>
                <a:cs typeface="Times New Roman"/>
              </a:rPr>
              <a:t>of </a:t>
            </a:r>
            <a:r>
              <a:rPr sz="1050" spc="-5" dirty="0">
                <a:latin typeface="Times New Roman"/>
                <a:cs typeface="Times New Roman"/>
              </a:rPr>
              <a:t>the student in </a:t>
            </a:r>
            <a:r>
              <a:rPr sz="1050" spc="-15" dirty="0">
                <a:latin typeface="Times New Roman"/>
                <a:cs typeface="Times New Roman"/>
              </a:rPr>
              <a:t>the </a:t>
            </a:r>
            <a:r>
              <a:rPr sz="1050" spc="-5" dirty="0">
                <a:latin typeface="Times New Roman"/>
                <a:cs typeface="Times New Roman"/>
              </a:rPr>
              <a:t>regular classroom  threatens</a:t>
            </a:r>
            <a:r>
              <a:rPr sz="1050" spc="-40" dirty="0">
                <a:latin typeface="Times New Roman"/>
                <a:cs typeface="Times New Roman"/>
              </a:rPr>
              <a:t> </a:t>
            </a:r>
            <a:r>
              <a:rPr sz="1050" spc="-5" dirty="0">
                <a:latin typeface="Times New Roman"/>
                <a:cs typeface="Times New Roman"/>
              </a:rPr>
              <a:t>the</a:t>
            </a:r>
            <a:r>
              <a:rPr sz="1050" spc="-40" dirty="0">
                <a:latin typeface="Times New Roman"/>
                <a:cs typeface="Times New Roman"/>
              </a:rPr>
              <a:t> </a:t>
            </a:r>
            <a:r>
              <a:rPr sz="1050" spc="-5" dirty="0">
                <a:latin typeface="Times New Roman"/>
                <a:cs typeface="Times New Roman"/>
              </a:rPr>
              <a:t>safety</a:t>
            </a:r>
            <a:r>
              <a:rPr sz="1050" spc="-95" dirty="0">
                <a:latin typeface="Times New Roman"/>
                <a:cs typeface="Times New Roman"/>
              </a:rPr>
              <a:t> </a:t>
            </a:r>
            <a:r>
              <a:rPr sz="1050" dirty="0">
                <a:latin typeface="Times New Roman"/>
                <a:cs typeface="Times New Roman"/>
              </a:rPr>
              <a:t>of</a:t>
            </a:r>
            <a:r>
              <a:rPr sz="1050" spc="-40" dirty="0">
                <a:latin typeface="Times New Roman"/>
                <a:cs typeface="Times New Roman"/>
              </a:rPr>
              <a:t> </a:t>
            </a:r>
            <a:r>
              <a:rPr sz="1050" spc="-5" dirty="0">
                <a:latin typeface="Times New Roman"/>
                <a:cs typeface="Times New Roman"/>
              </a:rPr>
              <a:t>other</a:t>
            </a:r>
            <a:r>
              <a:rPr sz="1050" spc="-40" dirty="0">
                <a:latin typeface="Times New Roman"/>
                <a:cs typeface="Times New Roman"/>
              </a:rPr>
              <a:t> </a:t>
            </a:r>
            <a:r>
              <a:rPr sz="1050" spc="-5" dirty="0">
                <a:latin typeface="Times New Roman"/>
                <a:cs typeface="Times New Roman"/>
              </a:rPr>
              <a:t>students</a:t>
            </a:r>
            <a:r>
              <a:rPr sz="1050" spc="-40" dirty="0">
                <a:latin typeface="Times New Roman"/>
                <a:cs typeface="Times New Roman"/>
              </a:rPr>
              <a:t> </a:t>
            </a:r>
            <a:r>
              <a:rPr sz="1050" dirty="0">
                <a:latin typeface="Times New Roman"/>
                <a:cs typeface="Times New Roman"/>
              </a:rPr>
              <a:t>or</a:t>
            </a:r>
            <a:r>
              <a:rPr sz="1050" spc="-40" dirty="0">
                <a:latin typeface="Times New Roman"/>
                <a:cs typeface="Times New Roman"/>
              </a:rPr>
              <a:t> </a:t>
            </a:r>
            <a:r>
              <a:rPr sz="1050" spc="-20" dirty="0">
                <a:latin typeface="Times New Roman"/>
                <a:cs typeface="Times New Roman"/>
              </a:rPr>
              <a:t>teachers.</a:t>
            </a:r>
            <a:endParaRPr sz="1050">
              <a:latin typeface="Times New Roman"/>
              <a:cs typeface="Times New Roman"/>
            </a:endParaRPr>
          </a:p>
          <a:p>
            <a:pPr marL="15875" marR="5715" indent="167640" algn="just">
              <a:lnSpc>
                <a:spcPct val="95800"/>
              </a:lnSpc>
              <a:spcBef>
                <a:spcPts val="15"/>
              </a:spcBef>
            </a:pPr>
            <a:r>
              <a:rPr sz="1050" spc="-10" dirty="0">
                <a:latin typeface="Times New Roman"/>
                <a:cs typeface="Times New Roman"/>
              </a:rPr>
              <a:t>If </a:t>
            </a:r>
            <a:r>
              <a:rPr sz="1050" spc="-5" dirty="0">
                <a:latin typeface="Times New Roman"/>
                <a:cs typeface="Times New Roman"/>
              </a:rPr>
              <a:t>the offense warranted </a:t>
            </a:r>
            <a:r>
              <a:rPr sz="1050" spc="-20" dirty="0">
                <a:latin typeface="Times New Roman"/>
                <a:cs typeface="Times New Roman"/>
              </a:rPr>
              <a:t>mandatory </a:t>
            </a:r>
            <a:r>
              <a:rPr sz="1050" spc="-5" dirty="0">
                <a:latin typeface="Times New Roman"/>
                <a:cs typeface="Times New Roman"/>
              </a:rPr>
              <a:t>removal to </a:t>
            </a:r>
            <a:r>
              <a:rPr sz="1050" dirty="0">
                <a:latin typeface="Times New Roman"/>
                <a:cs typeface="Times New Roman"/>
              </a:rPr>
              <a:t>a </a:t>
            </a:r>
            <a:r>
              <a:rPr sz="1050" spc="-5" dirty="0">
                <a:latin typeface="Times New Roman"/>
                <a:cs typeface="Times New Roman"/>
              </a:rPr>
              <a:t>DAEP (BAC), the student </a:t>
            </a:r>
            <a:r>
              <a:rPr sz="1050" dirty="0">
                <a:latin typeface="Times New Roman"/>
                <a:cs typeface="Times New Roman"/>
              </a:rPr>
              <a:t>or </a:t>
            </a:r>
            <a:r>
              <a:rPr sz="1050" spc="-10" dirty="0">
                <a:latin typeface="Times New Roman"/>
                <a:cs typeface="Times New Roman"/>
              </a:rPr>
              <a:t>the </a:t>
            </a:r>
            <a:r>
              <a:rPr sz="1050" spc="-5" dirty="0">
                <a:latin typeface="Times New Roman"/>
                <a:cs typeface="Times New Roman"/>
              </a:rPr>
              <a:t>student’s </a:t>
            </a:r>
            <a:r>
              <a:rPr sz="1050" dirty="0">
                <a:latin typeface="Times New Roman"/>
                <a:cs typeface="Times New Roman"/>
              </a:rPr>
              <a:t>parent </a:t>
            </a:r>
            <a:r>
              <a:rPr sz="1050" spc="-5" dirty="0">
                <a:latin typeface="Times New Roman"/>
                <a:cs typeface="Times New Roman"/>
              </a:rPr>
              <a:t>may </a:t>
            </a:r>
            <a:r>
              <a:rPr sz="1050" dirty="0">
                <a:latin typeface="Times New Roman"/>
                <a:cs typeface="Times New Roman"/>
              </a:rPr>
              <a:t>appeal </a:t>
            </a:r>
            <a:r>
              <a:rPr sz="1050" spc="-5" dirty="0">
                <a:latin typeface="Times New Roman"/>
                <a:cs typeface="Times New Roman"/>
              </a:rPr>
              <a:t>the campus decision  to </a:t>
            </a:r>
            <a:r>
              <a:rPr sz="1050" spc="-10" dirty="0">
                <a:latin typeface="Times New Roman"/>
                <a:cs typeface="Times New Roman"/>
              </a:rPr>
              <a:t>the </a:t>
            </a:r>
            <a:r>
              <a:rPr sz="1050" spc="-5" dirty="0">
                <a:latin typeface="Times New Roman"/>
                <a:cs typeface="Times New Roman"/>
              </a:rPr>
              <a:t>District Hearing Officer at the </a:t>
            </a:r>
            <a:r>
              <a:rPr sz="1050" spc="-20" dirty="0">
                <a:latin typeface="Times New Roman"/>
                <a:cs typeface="Times New Roman"/>
              </a:rPr>
              <a:t>Department </a:t>
            </a:r>
            <a:r>
              <a:rPr sz="1050" dirty="0">
                <a:latin typeface="Times New Roman"/>
                <a:cs typeface="Times New Roman"/>
              </a:rPr>
              <a:t>of Pupil </a:t>
            </a:r>
            <a:r>
              <a:rPr sz="1050" spc="-25" dirty="0">
                <a:latin typeface="Times New Roman"/>
                <a:cs typeface="Times New Roman"/>
              </a:rPr>
              <a:t>Services. </a:t>
            </a:r>
            <a:r>
              <a:rPr sz="1050" spc="-15" dirty="0">
                <a:latin typeface="Times New Roman"/>
                <a:cs typeface="Times New Roman"/>
              </a:rPr>
              <a:t>If </a:t>
            </a:r>
            <a:r>
              <a:rPr sz="1050" spc="-5" dirty="0">
                <a:latin typeface="Times New Roman"/>
                <a:cs typeface="Times New Roman"/>
              </a:rPr>
              <a:t>the offense </a:t>
            </a:r>
            <a:r>
              <a:rPr sz="1050" spc="-15" dirty="0">
                <a:latin typeface="Times New Roman"/>
                <a:cs typeface="Times New Roman"/>
              </a:rPr>
              <a:t>warranted placement </a:t>
            </a:r>
            <a:r>
              <a:rPr sz="1050" spc="-5" dirty="0">
                <a:latin typeface="Times New Roman"/>
                <a:cs typeface="Times New Roman"/>
              </a:rPr>
              <a:t>at DAEP (JJAEP), </a:t>
            </a:r>
            <a:r>
              <a:rPr sz="1050" spc="-10" dirty="0">
                <a:latin typeface="Times New Roman"/>
                <a:cs typeface="Times New Roman"/>
              </a:rPr>
              <a:t>the </a:t>
            </a:r>
            <a:r>
              <a:rPr sz="1050" spc="-5" dirty="0">
                <a:latin typeface="Times New Roman"/>
                <a:cs typeface="Times New Roman"/>
              </a:rPr>
              <a:t>student </a:t>
            </a:r>
            <a:r>
              <a:rPr sz="1050" dirty="0">
                <a:latin typeface="Times New Roman"/>
                <a:cs typeface="Times New Roman"/>
              </a:rPr>
              <a:t>or  </a:t>
            </a:r>
            <a:r>
              <a:rPr sz="1050" spc="-5" dirty="0">
                <a:latin typeface="Times New Roman"/>
                <a:cs typeface="Times New Roman"/>
              </a:rPr>
              <a:t>student’s </a:t>
            </a:r>
            <a:r>
              <a:rPr sz="1050" spc="-15" dirty="0">
                <a:latin typeface="Times New Roman"/>
                <a:cs typeface="Times New Roman"/>
              </a:rPr>
              <a:t>parent </a:t>
            </a:r>
            <a:r>
              <a:rPr sz="1050" spc="-5" dirty="0">
                <a:latin typeface="Times New Roman"/>
                <a:cs typeface="Times New Roman"/>
              </a:rPr>
              <a:t>may </a:t>
            </a:r>
            <a:r>
              <a:rPr sz="1050" dirty="0">
                <a:latin typeface="Times New Roman"/>
                <a:cs typeface="Times New Roman"/>
              </a:rPr>
              <a:t>appeal </a:t>
            </a:r>
            <a:r>
              <a:rPr sz="1050" spc="-5" dirty="0">
                <a:latin typeface="Times New Roman"/>
                <a:cs typeface="Times New Roman"/>
              </a:rPr>
              <a:t>the District Hearing Officers decision to the District </a:t>
            </a:r>
            <a:r>
              <a:rPr sz="1050" spc="-25" dirty="0">
                <a:latin typeface="Times New Roman"/>
                <a:cs typeface="Times New Roman"/>
              </a:rPr>
              <a:t>Committee. </a:t>
            </a:r>
            <a:r>
              <a:rPr sz="1050" dirty="0">
                <a:latin typeface="Times New Roman"/>
                <a:cs typeface="Times New Roman"/>
              </a:rPr>
              <a:t>The </a:t>
            </a:r>
            <a:r>
              <a:rPr sz="1050" spc="-5" dirty="0">
                <a:latin typeface="Times New Roman"/>
                <a:cs typeface="Times New Roman"/>
              </a:rPr>
              <a:t>student may </a:t>
            </a:r>
            <a:r>
              <a:rPr sz="1050" dirty="0">
                <a:latin typeface="Times New Roman"/>
                <a:cs typeface="Times New Roman"/>
              </a:rPr>
              <a:t>not be </a:t>
            </a:r>
            <a:r>
              <a:rPr sz="1050" spc="-5" dirty="0">
                <a:latin typeface="Times New Roman"/>
                <a:cs typeface="Times New Roman"/>
              </a:rPr>
              <a:t>returned to </a:t>
            </a:r>
            <a:r>
              <a:rPr sz="1050" spc="-25" dirty="0">
                <a:latin typeface="Times New Roman"/>
                <a:cs typeface="Times New Roman"/>
              </a:rPr>
              <a:t>the  </a:t>
            </a:r>
            <a:r>
              <a:rPr sz="1050" spc="-15" dirty="0">
                <a:latin typeface="Times New Roman"/>
                <a:cs typeface="Times New Roman"/>
              </a:rPr>
              <a:t>regular classroom </a:t>
            </a:r>
            <a:r>
              <a:rPr sz="1050" spc="-5" dirty="0">
                <a:latin typeface="Times New Roman"/>
                <a:cs typeface="Times New Roman"/>
              </a:rPr>
              <a:t>setting </a:t>
            </a:r>
            <a:r>
              <a:rPr sz="1050" dirty="0">
                <a:latin typeface="Times New Roman"/>
                <a:cs typeface="Times New Roman"/>
              </a:rPr>
              <a:t>pending </a:t>
            </a:r>
            <a:r>
              <a:rPr sz="1050" spc="-5" dirty="0">
                <a:latin typeface="Times New Roman"/>
                <a:cs typeface="Times New Roman"/>
              </a:rPr>
              <a:t>the </a:t>
            </a:r>
            <a:r>
              <a:rPr sz="1050" spc="-20" dirty="0">
                <a:latin typeface="Times New Roman"/>
                <a:cs typeface="Times New Roman"/>
              </a:rPr>
              <a:t>appeal. </a:t>
            </a:r>
            <a:r>
              <a:rPr sz="1050" spc="-15" dirty="0">
                <a:latin typeface="Times New Roman"/>
                <a:cs typeface="Times New Roman"/>
              </a:rPr>
              <a:t>In </a:t>
            </a:r>
            <a:r>
              <a:rPr sz="1050" spc="-5" dirty="0">
                <a:latin typeface="Times New Roman"/>
                <a:cs typeface="Times New Roman"/>
              </a:rPr>
              <a:t>the case </a:t>
            </a:r>
            <a:r>
              <a:rPr sz="1050" dirty="0">
                <a:latin typeface="Times New Roman"/>
                <a:cs typeface="Times New Roman"/>
              </a:rPr>
              <a:t>of an </a:t>
            </a:r>
            <a:r>
              <a:rPr sz="1050" spc="-15" dirty="0">
                <a:latin typeface="Times New Roman"/>
                <a:cs typeface="Times New Roman"/>
              </a:rPr>
              <a:t>appeal, </a:t>
            </a:r>
            <a:r>
              <a:rPr sz="1050" spc="-5" dirty="0">
                <a:latin typeface="Times New Roman"/>
                <a:cs typeface="Times New Roman"/>
              </a:rPr>
              <a:t>the District Hearing Officer shall review </a:t>
            </a:r>
            <a:r>
              <a:rPr sz="1050" dirty="0">
                <a:latin typeface="Times New Roman"/>
                <a:cs typeface="Times New Roman"/>
              </a:rPr>
              <a:t>the </a:t>
            </a:r>
            <a:r>
              <a:rPr sz="1050" spc="-5" dirty="0">
                <a:latin typeface="Times New Roman"/>
                <a:cs typeface="Times New Roman"/>
              </a:rPr>
              <a:t>notice </a:t>
            </a:r>
            <a:r>
              <a:rPr sz="1050" dirty="0">
                <a:latin typeface="Times New Roman"/>
                <a:cs typeface="Times New Roman"/>
              </a:rPr>
              <a:t>from </a:t>
            </a:r>
            <a:r>
              <a:rPr sz="1050" spc="-5" dirty="0">
                <a:latin typeface="Times New Roman"/>
                <a:cs typeface="Times New Roman"/>
              </a:rPr>
              <a:t>the  </a:t>
            </a:r>
            <a:r>
              <a:rPr sz="1050" spc="-15" dirty="0">
                <a:latin typeface="Times New Roman"/>
                <a:cs typeface="Times New Roman"/>
              </a:rPr>
              <a:t>prosecutor </a:t>
            </a:r>
            <a:r>
              <a:rPr sz="1050" spc="-5" dirty="0">
                <a:latin typeface="Times New Roman"/>
                <a:cs typeface="Times New Roman"/>
              </a:rPr>
              <a:t>and </a:t>
            </a:r>
            <a:r>
              <a:rPr sz="1050" spc="-25" dirty="0">
                <a:latin typeface="Times New Roman"/>
                <a:cs typeface="Times New Roman"/>
              </a:rPr>
              <a:t>receive </a:t>
            </a:r>
            <a:r>
              <a:rPr sz="1050" spc="-15" dirty="0">
                <a:latin typeface="Times New Roman"/>
                <a:cs typeface="Times New Roman"/>
              </a:rPr>
              <a:t>information </a:t>
            </a:r>
            <a:r>
              <a:rPr sz="1050" dirty="0">
                <a:latin typeface="Times New Roman"/>
                <a:cs typeface="Times New Roman"/>
              </a:rPr>
              <a:t>from </a:t>
            </a:r>
            <a:r>
              <a:rPr sz="1050" spc="-5" dirty="0">
                <a:latin typeface="Times New Roman"/>
                <a:cs typeface="Times New Roman"/>
              </a:rPr>
              <a:t>the student, the student’s </a:t>
            </a:r>
            <a:r>
              <a:rPr sz="1050" spc="-20" dirty="0">
                <a:latin typeface="Times New Roman"/>
                <a:cs typeface="Times New Roman"/>
              </a:rPr>
              <a:t>parent, </a:t>
            </a:r>
            <a:r>
              <a:rPr sz="1050" dirty="0">
                <a:latin typeface="Times New Roman"/>
                <a:cs typeface="Times New Roman"/>
              </a:rPr>
              <a:t>and </a:t>
            </a:r>
            <a:r>
              <a:rPr sz="1050" spc="-10" dirty="0">
                <a:latin typeface="Times New Roman"/>
                <a:cs typeface="Times New Roman"/>
              </a:rPr>
              <a:t>the </a:t>
            </a:r>
            <a:r>
              <a:rPr sz="1050" spc="-15" dirty="0">
                <a:latin typeface="Times New Roman"/>
                <a:cs typeface="Times New Roman"/>
              </a:rPr>
              <a:t>campus behavior </a:t>
            </a:r>
            <a:r>
              <a:rPr sz="1050" spc="-5" dirty="0">
                <a:latin typeface="Times New Roman"/>
                <a:cs typeface="Times New Roman"/>
              </a:rPr>
              <a:t>coordinator </a:t>
            </a:r>
            <a:r>
              <a:rPr sz="1050" dirty="0">
                <a:latin typeface="Times New Roman"/>
                <a:cs typeface="Times New Roman"/>
              </a:rPr>
              <a:t>or </a:t>
            </a:r>
            <a:r>
              <a:rPr sz="1050" spc="-25" dirty="0">
                <a:latin typeface="Times New Roman"/>
                <a:cs typeface="Times New Roman"/>
              </a:rPr>
              <a:t>appropriate  </a:t>
            </a:r>
            <a:r>
              <a:rPr sz="1050" spc="-20" dirty="0">
                <a:latin typeface="Times New Roman"/>
                <a:cs typeface="Times New Roman"/>
              </a:rPr>
              <a:t>administrator, </a:t>
            </a:r>
            <a:r>
              <a:rPr sz="1050" dirty="0">
                <a:latin typeface="Times New Roman"/>
                <a:cs typeface="Times New Roman"/>
              </a:rPr>
              <a:t>and </a:t>
            </a:r>
            <a:r>
              <a:rPr sz="1050" spc="-5" dirty="0">
                <a:latin typeface="Times New Roman"/>
                <a:cs typeface="Times New Roman"/>
              </a:rPr>
              <a:t>confirm </a:t>
            </a:r>
            <a:r>
              <a:rPr sz="1050" dirty="0">
                <a:latin typeface="Times New Roman"/>
                <a:cs typeface="Times New Roman"/>
              </a:rPr>
              <a:t>or </a:t>
            </a:r>
            <a:r>
              <a:rPr sz="1050" spc="-25" dirty="0">
                <a:latin typeface="Times New Roman"/>
                <a:cs typeface="Times New Roman"/>
              </a:rPr>
              <a:t>reverse </a:t>
            </a:r>
            <a:r>
              <a:rPr sz="1050" spc="-5" dirty="0">
                <a:latin typeface="Times New Roman"/>
                <a:cs typeface="Times New Roman"/>
              </a:rPr>
              <a:t>the decision. </a:t>
            </a:r>
            <a:r>
              <a:rPr sz="1050" dirty="0">
                <a:latin typeface="Times New Roman"/>
                <a:cs typeface="Times New Roman"/>
              </a:rPr>
              <a:t>The </a:t>
            </a:r>
            <a:r>
              <a:rPr sz="1050" spc="-5" dirty="0">
                <a:latin typeface="Times New Roman"/>
                <a:cs typeface="Times New Roman"/>
              </a:rPr>
              <a:t>District </a:t>
            </a:r>
            <a:r>
              <a:rPr sz="1050" spc="-15" dirty="0">
                <a:latin typeface="Times New Roman"/>
                <a:cs typeface="Times New Roman"/>
              </a:rPr>
              <a:t>Hearing </a:t>
            </a:r>
            <a:r>
              <a:rPr sz="1050" spc="-5" dirty="0">
                <a:latin typeface="Times New Roman"/>
                <a:cs typeface="Times New Roman"/>
              </a:rPr>
              <a:t>Officer shall </a:t>
            </a:r>
            <a:r>
              <a:rPr sz="1050" spc="-15" dirty="0">
                <a:latin typeface="Times New Roman"/>
                <a:cs typeface="Times New Roman"/>
              </a:rPr>
              <a:t>make </a:t>
            </a:r>
            <a:r>
              <a:rPr sz="1050" spc="-5" dirty="0">
                <a:latin typeface="Times New Roman"/>
                <a:cs typeface="Times New Roman"/>
              </a:rPr>
              <a:t>the </a:t>
            </a:r>
            <a:r>
              <a:rPr sz="1050" spc="-15" dirty="0">
                <a:latin typeface="Times New Roman"/>
                <a:cs typeface="Times New Roman"/>
              </a:rPr>
              <a:t>record </a:t>
            </a:r>
            <a:r>
              <a:rPr sz="1050" dirty="0">
                <a:latin typeface="Times New Roman"/>
                <a:cs typeface="Times New Roman"/>
              </a:rPr>
              <a:t>of </a:t>
            </a:r>
            <a:r>
              <a:rPr sz="1050" spc="-10" dirty="0">
                <a:latin typeface="Times New Roman"/>
                <a:cs typeface="Times New Roman"/>
              </a:rPr>
              <a:t>the</a:t>
            </a:r>
            <a:r>
              <a:rPr sz="1050" spc="-65" dirty="0">
                <a:latin typeface="Times New Roman"/>
                <a:cs typeface="Times New Roman"/>
              </a:rPr>
              <a:t> </a:t>
            </a:r>
            <a:r>
              <a:rPr sz="1050" spc="-5" dirty="0">
                <a:latin typeface="Times New Roman"/>
                <a:cs typeface="Times New Roman"/>
              </a:rPr>
              <a:t>proceedings.</a:t>
            </a:r>
            <a:endParaRPr sz="1050">
              <a:latin typeface="Times New Roman"/>
              <a:cs typeface="Times New Roman"/>
            </a:endParaRPr>
          </a:p>
          <a:p>
            <a:pPr marL="15875" marR="8255" indent="164465" algn="just">
              <a:lnSpc>
                <a:spcPts val="1200"/>
              </a:lnSpc>
              <a:spcBef>
                <a:spcPts val="55"/>
              </a:spcBef>
            </a:pPr>
            <a:r>
              <a:rPr sz="1050" spc="-10" dirty="0">
                <a:latin typeface="Times New Roman"/>
                <a:cs typeface="Times New Roman"/>
              </a:rPr>
              <a:t>If</a:t>
            </a:r>
            <a:r>
              <a:rPr sz="1050" spc="-60" dirty="0">
                <a:latin typeface="Times New Roman"/>
                <a:cs typeface="Times New Roman"/>
              </a:rPr>
              <a:t> </a:t>
            </a:r>
            <a:r>
              <a:rPr sz="1050" spc="-5" dirty="0">
                <a:latin typeface="Times New Roman"/>
                <a:cs typeface="Times New Roman"/>
              </a:rPr>
              <a:t>the</a:t>
            </a:r>
            <a:r>
              <a:rPr sz="1050" spc="-70" dirty="0">
                <a:latin typeface="Times New Roman"/>
                <a:cs typeface="Times New Roman"/>
              </a:rPr>
              <a:t> </a:t>
            </a:r>
            <a:r>
              <a:rPr sz="1050" spc="-5" dirty="0">
                <a:latin typeface="Times New Roman"/>
                <a:cs typeface="Times New Roman"/>
              </a:rPr>
              <a:t>District</a:t>
            </a:r>
            <a:r>
              <a:rPr sz="1050" spc="-75" dirty="0">
                <a:latin typeface="Times New Roman"/>
                <a:cs typeface="Times New Roman"/>
              </a:rPr>
              <a:t> </a:t>
            </a:r>
            <a:r>
              <a:rPr sz="1050" spc="-5" dirty="0">
                <a:latin typeface="Times New Roman"/>
                <a:cs typeface="Times New Roman"/>
              </a:rPr>
              <a:t>Committee</a:t>
            </a:r>
            <a:r>
              <a:rPr sz="1050" spc="-60" dirty="0">
                <a:latin typeface="Times New Roman"/>
                <a:cs typeface="Times New Roman"/>
              </a:rPr>
              <a:t> </a:t>
            </a:r>
            <a:r>
              <a:rPr sz="1050" spc="-15" dirty="0">
                <a:latin typeface="Times New Roman"/>
                <a:cs typeface="Times New Roman"/>
              </a:rPr>
              <a:t>confirms</a:t>
            </a:r>
            <a:r>
              <a:rPr sz="1050" spc="-70" dirty="0">
                <a:latin typeface="Times New Roman"/>
                <a:cs typeface="Times New Roman"/>
              </a:rPr>
              <a:t> </a:t>
            </a:r>
            <a:r>
              <a:rPr sz="1050" spc="-5" dirty="0">
                <a:latin typeface="Times New Roman"/>
                <a:cs typeface="Times New Roman"/>
              </a:rPr>
              <a:t>the</a:t>
            </a:r>
            <a:r>
              <a:rPr sz="1050" spc="-70" dirty="0">
                <a:latin typeface="Times New Roman"/>
                <a:cs typeface="Times New Roman"/>
              </a:rPr>
              <a:t> </a:t>
            </a:r>
            <a:r>
              <a:rPr sz="1050" spc="-5" dirty="0">
                <a:latin typeface="Times New Roman"/>
                <a:cs typeface="Times New Roman"/>
              </a:rPr>
              <a:t>decision</a:t>
            </a:r>
            <a:r>
              <a:rPr sz="1050" spc="-70" dirty="0">
                <a:latin typeface="Times New Roman"/>
                <a:cs typeface="Times New Roman"/>
              </a:rPr>
              <a:t> </a:t>
            </a:r>
            <a:r>
              <a:rPr sz="1050" dirty="0">
                <a:latin typeface="Times New Roman"/>
                <a:cs typeface="Times New Roman"/>
              </a:rPr>
              <a:t>of</a:t>
            </a:r>
            <a:r>
              <a:rPr sz="1050" spc="-45" dirty="0">
                <a:latin typeface="Times New Roman"/>
                <a:cs typeface="Times New Roman"/>
              </a:rPr>
              <a:t> </a:t>
            </a:r>
            <a:r>
              <a:rPr sz="1050" spc="-5" dirty="0">
                <a:latin typeface="Times New Roman"/>
                <a:cs typeface="Times New Roman"/>
              </a:rPr>
              <a:t>the</a:t>
            </a:r>
            <a:r>
              <a:rPr sz="1050" spc="-70" dirty="0">
                <a:latin typeface="Times New Roman"/>
                <a:cs typeface="Times New Roman"/>
              </a:rPr>
              <a:t> </a:t>
            </a:r>
            <a:r>
              <a:rPr sz="1050" spc="-5" dirty="0">
                <a:latin typeface="Times New Roman"/>
                <a:cs typeface="Times New Roman"/>
              </a:rPr>
              <a:t>District</a:t>
            </a:r>
            <a:r>
              <a:rPr sz="1050" spc="-75" dirty="0">
                <a:latin typeface="Times New Roman"/>
                <a:cs typeface="Times New Roman"/>
              </a:rPr>
              <a:t> </a:t>
            </a:r>
            <a:r>
              <a:rPr sz="1050" spc="-5" dirty="0">
                <a:latin typeface="Times New Roman"/>
                <a:cs typeface="Times New Roman"/>
              </a:rPr>
              <a:t>Hearing</a:t>
            </a:r>
            <a:r>
              <a:rPr sz="1050" spc="-65" dirty="0">
                <a:latin typeface="Times New Roman"/>
                <a:cs typeface="Times New Roman"/>
              </a:rPr>
              <a:t> </a:t>
            </a:r>
            <a:r>
              <a:rPr sz="1050" spc="-5" dirty="0">
                <a:latin typeface="Times New Roman"/>
                <a:cs typeface="Times New Roman"/>
              </a:rPr>
              <a:t>Officer,</a:t>
            </a:r>
            <a:r>
              <a:rPr sz="1050" spc="-55" dirty="0">
                <a:latin typeface="Times New Roman"/>
                <a:cs typeface="Times New Roman"/>
              </a:rPr>
              <a:t> </a:t>
            </a:r>
            <a:r>
              <a:rPr sz="1050" spc="-5" dirty="0">
                <a:latin typeface="Times New Roman"/>
                <a:cs typeface="Times New Roman"/>
              </a:rPr>
              <a:t>the</a:t>
            </a:r>
            <a:r>
              <a:rPr sz="1050" spc="-70" dirty="0">
                <a:latin typeface="Times New Roman"/>
                <a:cs typeface="Times New Roman"/>
              </a:rPr>
              <a:t> </a:t>
            </a:r>
            <a:r>
              <a:rPr sz="1050" spc="-5" dirty="0">
                <a:latin typeface="Times New Roman"/>
                <a:cs typeface="Times New Roman"/>
              </a:rPr>
              <a:t>student</a:t>
            </a:r>
            <a:r>
              <a:rPr sz="1050" spc="-75" dirty="0">
                <a:latin typeface="Times New Roman"/>
                <a:cs typeface="Times New Roman"/>
              </a:rPr>
              <a:t> </a:t>
            </a:r>
            <a:r>
              <a:rPr sz="1050" dirty="0">
                <a:latin typeface="Times New Roman"/>
                <a:cs typeface="Times New Roman"/>
              </a:rPr>
              <a:t>and</a:t>
            </a:r>
            <a:r>
              <a:rPr sz="1050" spc="-55" dirty="0">
                <a:latin typeface="Times New Roman"/>
                <a:cs typeface="Times New Roman"/>
              </a:rPr>
              <a:t> </a:t>
            </a:r>
            <a:r>
              <a:rPr sz="1050" spc="-5" dirty="0">
                <a:latin typeface="Times New Roman"/>
                <a:cs typeface="Times New Roman"/>
              </a:rPr>
              <a:t>the</a:t>
            </a:r>
            <a:r>
              <a:rPr sz="1050" spc="-70" dirty="0">
                <a:latin typeface="Times New Roman"/>
                <a:cs typeface="Times New Roman"/>
              </a:rPr>
              <a:t> </a:t>
            </a:r>
            <a:r>
              <a:rPr sz="1050" spc="-5" dirty="0">
                <a:latin typeface="Times New Roman"/>
                <a:cs typeface="Times New Roman"/>
              </a:rPr>
              <a:t>student’s</a:t>
            </a:r>
            <a:r>
              <a:rPr sz="1050" spc="-60" dirty="0">
                <a:latin typeface="Times New Roman"/>
                <a:cs typeface="Times New Roman"/>
              </a:rPr>
              <a:t> </a:t>
            </a:r>
            <a:r>
              <a:rPr sz="1050" spc="-15" dirty="0">
                <a:latin typeface="Times New Roman"/>
                <a:cs typeface="Times New Roman"/>
              </a:rPr>
              <a:t>parent</a:t>
            </a:r>
            <a:r>
              <a:rPr sz="1050" spc="-110" dirty="0">
                <a:latin typeface="Times New Roman"/>
                <a:cs typeface="Times New Roman"/>
              </a:rPr>
              <a:t> </a:t>
            </a:r>
            <a:r>
              <a:rPr sz="1050" spc="-5" dirty="0">
                <a:latin typeface="Times New Roman"/>
                <a:cs typeface="Times New Roman"/>
              </a:rPr>
              <a:t>may</a:t>
            </a:r>
            <a:r>
              <a:rPr sz="1050" spc="-90" dirty="0">
                <a:latin typeface="Times New Roman"/>
                <a:cs typeface="Times New Roman"/>
              </a:rPr>
              <a:t> </a:t>
            </a:r>
            <a:r>
              <a:rPr sz="1050" dirty="0">
                <a:latin typeface="Times New Roman"/>
                <a:cs typeface="Times New Roman"/>
              </a:rPr>
              <a:t>appeal</a:t>
            </a:r>
            <a:r>
              <a:rPr sz="1050" spc="50" dirty="0">
                <a:latin typeface="Times New Roman"/>
                <a:cs typeface="Times New Roman"/>
              </a:rPr>
              <a:t> </a:t>
            </a:r>
            <a:r>
              <a:rPr sz="1050" spc="-5" dirty="0">
                <a:latin typeface="Times New Roman"/>
                <a:cs typeface="Times New Roman"/>
              </a:rPr>
              <a:t>to</a:t>
            </a:r>
            <a:r>
              <a:rPr sz="1050" spc="-25" dirty="0">
                <a:latin typeface="Times New Roman"/>
                <a:cs typeface="Times New Roman"/>
              </a:rPr>
              <a:t> </a:t>
            </a:r>
            <a:r>
              <a:rPr sz="1050" spc="-10" dirty="0">
                <a:latin typeface="Times New Roman"/>
                <a:cs typeface="Times New Roman"/>
              </a:rPr>
              <a:t>the  </a:t>
            </a:r>
            <a:r>
              <a:rPr sz="1050" dirty="0">
                <a:latin typeface="Times New Roman"/>
                <a:cs typeface="Times New Roman"/>
              </a:rPr>
              <a:t>board.</a:t>
            </a:r>
            <a:r>
              <a:rPr sz="1050" spc="-15" dirty="0">
                <a:latin typeface="Times New Roman"/>
                <a:cs typeface="Times New Roman"/>
              </a:rPr>
              <a:t> </a:t>
            </a:r>
            <a:r>
              <a:rPr sz="1050" dirty="0">
                <a:latin typeface="Times New Roman"/>
                <a:cs typeface="Times New Roman"/>
              </a:rPr>
              <a:t>The </a:t>
            </a:r>
            <a:r>
              <a:rPr sz="1050" spc="-15" dirty="0">
                <a:latin typeface="Times New Roman"/>
                <a:cs typeface="Times New Roman"/>
              </a:rPr>
              <a:t>student</a:t>
            </a:r>
            <a:r>
              <a:rPr sz="1050" spc="-30" dirty="0">
                <a:latin typeface="Times New Roman"/>
                <a:cs typeface="Times New Roman"/>
              </a:rPr>
              <a:t> </a:t>
            </a:r>
            <a:r>
              <a:rPr sz="1050" spc="-15" dirty="0">
                <a:latin typeface="Times New Roman"/>
                <a:cs typeface="Times New Roman"/>
              </a:rPr>
              <a:t>may</a:t>
            </a:r>
            <a:r>
              <a:rPr sz="1050" spc="-50" dirty="0">
                <a:latin typeface="Times New Roman"/>
                <a:cs typeface="Times New Roman"/>
              </a:rPr>
              <a:t> </a:t>
            </a:r>
            <a:r>
              <a:rPr sz="1050" dirty="0">
                <a:latin typeface="Times New Roman"/>
                <a:cs typeface="Times New Roman"/>
              </a:rPr>
              <a:t>not</a:t>
            </a:r>
            <a:r>
              <a:rPr sz="1050" spc="-5" dirty="0">
                <a:latin typeface="Times New Roman"/>
                <a:cs typeface="Times New Roman"/>
              </a:rPr>
              <a:t> </a:t>
            </a:r>
            <a:r>
              <a:rPr sz="1050" dirty="0">
                <a:latin typeface="Times New Roman"/>
                <a:cs typeface="Times New Roman"/>
              </a:rPr>
              <a:t>be </a:t>
            </a:r>
            <a:r>
              <a:rPr sz="1050" spc="-20" dirty="0">
                <a:latin typeface="Times New Roman"/>
                <a:cs typeface="Times New Roman"/>
              </a:rPr>
              <a:t>returned</a:t>
            </a:r>
            <a:r>
              <a:rPr sz="1050" spc="-25" dirty="0">
                <a:latin typeface="Times New Roman"/>
                <a:cs typeface="Times New Roman"/>
              </a:rPr>
              <a:t> </a:t>
            </a:r>
            <a:r>
              <a:rPr sz="1050" spc="-5" dirty="0">
                <a:latin typeface="Times New Roman"/>
                <a:cs typeface="Times New Roman"/>
              </a:rPr>
              <a:t>to</a:t>
            </a:r>
            <a:r>
              <a:rPr sz="1050" dirty="0">
                <a:latin typeface="Times New Roman"/>
                <a:cs typeface="Times New Roman"/>
              </a:rPr>
              <a:t> </a:t>
            </a:r>
            <a:r>
              <a:rPr sz="1050" spc="-5" dirty="0">
                <a:latin typeface="Times New Roman"/>
                <a:cs typeface="Times New Roman"/>
              </a:rPr>
              <a:t>the</a:t>
            </a:r>
            <a:r>
              <a:rPr sz="1050" spc="-15" dirty="0">
                <a:latin typeface="Times New Roman"/>
                <a:cs typeface="Times New Roman"/>
              </a:rPr>
              <a:t> regular</a:t>
            </a:r>
            <a:r>
              <a:rPr sz="1050" spc="-40" dirty="0">
                <a:latin typeface="Times New Roman"/>
                <a:cs typeface="Times New Roman"/>
              </a:rPr>
              <a:t> </a:t>
            </a:r>
            <a:r>
              <a:rPr sz="1050" spc="-5" dirty="0">
                <a:latin typeface="Times New Roman"/>
                <a:cs typeface="Times New Roman"/>
              </a:rPr>
              <a:t>classroom</a:t>
            </a:r>
            <a:r>
              <a:rPr sz="1050" spc="-20" dirty="0">
                <a:latin typeface="Times New Roman"/>
                <a:cs typeface="Times New Roman"/>
              </a:rPr>
              <a:t> </a:t>
            </a:r>
            <a:r>
              <a:rPr sz="1050" dirty="0">
                <a:latin typeface="Times New Roman"/>
                <a:cs typeface="Times New Roman"/>
              </a:rPr>
              <a:t>pending </a:t>
            </a:r>
            <a:r>
              <a:rPr sz="1050" spc="-5" dirty="0">
                <a:latin typeface="Times New Roman"/>
                <a:cs typeface="Times New Roman"/>
              </a:rPr>
              <a:t>the</a:t>
            </a:r>
            <a:r>
              <a:rPr sz="1050" spc="-135" dirty="0">
                <a:latin typeface="Times New Roman"/>
                <a:cs typeface="Times New Roman"/>
              </a:rPr>
              <a:t> </a:t>
            </a:r>
            <a:r>
              <a:rPr sz="1050" spc="-15" dirty="0">
                <a:latin typeface="Times New Roman"/>
                <a:cs typeface="Times New Roman"/>
              </a:rPr>
              <a:t>appeal.</a:t>
            </a:r>
            <a:endParaRPr sz="1050">
              <a:latin typeface="Times New Roman"/>
              <a:cs typeface="Times New Roman"/>
            </a:endParaRPr>
          </a:p>
          <a:p>
            <a:pPr marL="15875">
              <a:lnSpc>
                <a:spcPts val="1165"/>
              </a:lnSpc>
            </a:pPr>
            <a:r>
              <a:rPr sz="1050" b="1" spc="-5" dirty="0">
                <a:latin typeface="Times New Roman"/>
                <a:cs typeface="Times New Roman"/>
              </a:rPr>
              <a:t>Withdrawal during Removal Process for DAEP</a:t>
            </a:r>
            <a:r>
              <a:rPr sz="1050" b="1" spc="-30" dirty="0">
                <a:latin typeface="Times New Roman"/>
                <a:cs typeface="Times New Roman"/>
              </a:rPr>
              <a:t> </a:t>
            </a:r>
            <a:r>
              <a:rPr sz="1050" b="1" spc="-5" dirty="0">
                <a:latin typeface="Times New Roman"/>
                <a:cs typeface="Times New Roman"/>
              </a:rPr>
              <a:t>(BAC)</a:t>
            </a:r>
            <a:endParaRPr sz="1050">
              <a:latin typeface="Times New Roman"/>
              <a:cs typeface="Times New Roman"/>
            </a:endParaRPr>
          </a:p>
          <a:p>
            <a:pPr marL="13970" marR="5080" indent="168910" algn="just">
              <a:lnSpc>
                <a:spcPct val="95700"/>
              </a:lnSpc>
              <a:spcBef>
                <a:spcPts val="25"/>
              </a:spcBef>
            </a:pPr>
            <a:r>
              <a:rPr sz="1050" spc="-15" dirty="0">
                <a:latin typeface="Times New Roman"/>
                <a:cs typeface="Times New Roman"/>
              </a:rPr>
              <a:t>When</a:t>
            </a:r>
            <a:r>
              <a:rPr sz="1050" spc="-45" dirty="0">
                <a:latin typeface="Times New Roman"/>
                <a:cs typeface="Times New Roman"/>
              </a:rPr>
              <a:t> </a:t>
            </a:r>
            <a:r>
              <a:rPr sz="1050" dirty="0">
                <a:latin typeface="Times New Roman"/>
                <a:cs typeface="Times New Roman"/>
              </a:rPr>
              <a:t>a</a:t>
            </a:r>
            <a:r>
              <a:rPr sz="1050" spc="-20" dirty="0">
                <a:latin typeface="Times New Roman"/>
                <a:cs typeface="Times New Roman"/>
              </a:rPr>
              <a:t> </a:t>
            </a:r>
            <a:r>
              <a:rPr sz="1050" spc="-5" dirty="0">
                <a:latin typeface="Times New Roman"/>
                <a:cs typeface="Times New Roman"/>
              </a:rPr>
              <a:t>student</a:t>
            </a:r>
            <a:r>
              <a:rPr sz="1050" spc="-25" dirty="0">
                <a:latin typeface="Times New Roman"/>
                <a:cs typeface="Times New Roman"/>
              </a:rPr>
              <a:t> </a:t>
            </a:r>
            <a:r>
              <a:rPr sz="1050" spc="-15" dirty="0">
                <a:latin typeface="Times New Roman"/>
                <a:cs typeface="Times New Roman"/>
              </a:rPr>
              <a:t>violates</a:t>
            </a:r>
            <a:r>
              <a:rPr sz="1050" spc="-45" dirty="0">
                <a:latin typeface="Times New Roman"/>
                <a:cs typeface="Times New Roman"/>
              </a:rPr>
              <a:t> </a:t>
            </a:r>
            <a:r>
              <a:rPr sz="1050" spc="-5" dirty="0">
                <a:latin typeface="Times New Roman"/>
                <a:cs typeface="Times New Roman"/>
              </a:rPr>
              <a:t>the</a:t>
            </a:r>
            <a:r>
              <a:rPr sz="1050" spc="-35" dirty="0">
                <a:latin typeface="Times New Roman"/>
                <a:cs typeface="Times New Roman"/>
              </a:rPr>
              <a:t> </a:t>
            </a:r>
            <a:r>
              <a:rPr sz="1050" spc="-15" dirty="0">
                <a:latin typeface="Times New Roman"/>
                <a:cs typeface="Times New Roman"/>
              </a:rPr>
              <a:t>District’s</a:t>
            </a:r>
            <a:r>
              <a:rPr sz="1050" spc="-45" dirty="0">
                <a:latin typeface="Times New Roman"/>
                <a:cs typeface="Times New Roman"/>
              </a:rPr>
              <a:t> </a:t>
            </a:r>
            <a:r>
              <a:rPr sz="1050" dirty="0">
                <a:latin typeface="Times New Roman"/>
                <a:cs typeface="Times New Roman"/>
              </a:rPr>
              <a:t>Code</a:t>
            </a:r>
            <a:r>
              <a:rPr sz="1050" spc="-20" dirty="0">
                <a:latin typeface="Times New Roman"/>
                <a:cs typeface="Times New Roman"/>
              </a:rPr>
              <a:t> </a:t>
            </a:r>
            <a:r>
              <a:rPr sz="1050" dirty="0">
                <a:latin typeface="Times New Roman"/>
                <a:cs typeface="Times New Roman"/>
              </a:rPr>
              <a:t>of</a:t>
            </a:r>
            <a:r>
              <a:rPr sz="1050" spc="-35" dirty="0">
                <a:latin typeface="Times New Roman"/>
                <a:cs typeface="Times New Roman"/>
              </a:rPr>
              <a:t> </a:t>
            </a:r>
            <a:r>
              <a:rPr sz="1050" spc="-15" dirty="0">
                <a:latin typeface="Times New Roman"/>
                <a:cs typeface="Times New Roman"/>
              </a:rPr>
              <a:t>Conduct</a:t>
            </a:r>
            <a:r>
              <a:rPr sz="1050" spc="-50" dirty="0">
                <a:latin typeface="Times New Roman"/>
                <a:cs typeface="Times New Roman"/>
              </a:rPr>
              <a:t> </a:t>
            </a:r>
            <a:r>
              <a:rPr sz="1050" spc="-5" dirty="0">
                <a:latin typeface="Times New Roman"/>
                <a:cs typeface="Times New Roman"/>
              </a:rPr>
              <a:t>in</a:t>
            </a:r>
            <a:r>
              <a:rPr sz="1050" spc="-30" dirty="0">
                <a:latin typeface="Times New Roman"/>
                <a:cs typeface="Times New Roman"/>
              </a:rPr>
              <a:t> </a:t>
            </a:r>
            <a:r>
              <a:rPr sz="1050" dirty="0">
                <a:latin typeface="Times New Roman"/>
                <a:cs typeface="Times New Roman"/>
              </a:rPr>
              <a:t>a</a:t>
            </a:r>
            <a:r>
              <a:rPr sz="1050" spc="-20" dirty="0">
                <a:latin typeface="Times New Roman"/>
                <a:cs typeface="Times New Roman"/>
              </a:rPr>
              <a:t> </a:t>
            </a:r>
            <a:r>
              <a:rPr sz="1050" dirty="0">
                <a:latin typeface="Times New Roman"/>
                <a:cs typeface="Times New Roman"/>
              </a:rPr>
              <a:t>way</a:t>
            </a:r>
            <a:r>
              <a:rPr sz="1050" spc="-45" dirty="0">
                <a:latin typeface="Times New Roman"/>
                <a:cs typeface="Times New Roman"/>
              </a:rPr>
              <a:t> </a:t>
            </a:r>
            <a:r>
              <a:rPr sz="1050" spc="-5" dirty="0">
                <a:latin typeface="Times New Roman"/>
                <a:cs typeface="Times New Roman"/>
              </a:rPr>
              <a:t>that</a:t>
            </a:r>
            <a:r>
              <a:rPr sz="1050" spc="-25" dirty="0">
                <a:latin typeface="Times New Roman"/>
                <a:cs typeface="Times New Roman"/>
              </a:rPr>
              <a:t> </a:t>
            </a:r>
            <a:r>
              <a:rPr sz="1050" spc="-5" dirty="0">
                <a:latin typeface="Times New Roman"/>
                <a:cs typeface="Times New Roman"/>
              </a:rPr>
              <a:t>requires</a:t>
            </a:r>
            <a:r>
              <a:rPr sz="1050" spc="-25" dirty="0">
                <a:latin typeface="Times New Roman"/>
                <a:cs typeface="Times New Roman"/>
              </a:rPr>
              <a:t> </a:t>
            </a:r>
            <a:r>
              <a:rPr sz="1050" dirty="0">
                <a:latin typeface="Times New Roman"/>
                <a:cs typeface="Times New Roman"/>
              </a:rPr>
              <a:t>or</a:t>
            </a:r>
            <a:r>
              <a:rPr sz="1050" spc="-25" dirty="0">
                <a:latin typeface="Times New Roman"/>
                <a:cs typeface="Times New Roman"/>
              </a:rPr>
              <a:t> </a:t>
            </a:r>
            <a:r>
              <a:rPr sz="1050" spc="-15" dirty="0">
                <a:latin typeface="Times New Roman"/>
                <a:cs typeface="Times New Roman"/>
              </a:rPr>
              <a:t>permits</a:t>
            </a:r>
            <a:r>
              <a:rPr sz="1050" spc="-45" dirty="0">
                <a:latin typeface="Times New Roman"/>
                <a:cs typeface="Times New Roman"/>
              </a:rPr>
              <a:t> </a:t>
            </a:r>
            <a:r>
              <a:rPr sz="1050" spc="-5" dirty="0">
                <a:latin typeface="Times New Roman"/>
                <a:cs typeface="Times New Roman"/>
              </a:rPr>
              <a:t>the</a:t>
            </a:r>
            <a:r>
              <a:rPr sz="1050" spc="-20" dirty="0">
                <a:latin typeface="Times New Roman"/>
                <a:cs typeface="Times New Roman"/>
              </a:rPr>
              <a:t> </a:t>
            </a:r>
            <a:r>
              <a:rPr sz="1050" spc="-5" dirty="0">
                <a:latin typeface="Times New Roman"/>
                <a:cs typeface="Times New Roman"/>
              </a:rPr>
              <a:t>student</a:t>
            </a:r>
            <a:r>
              <a:rPr sz="1050" spc="-25" dirty="0">
                <a:latin typeface="Times New Roman"/>
                <a:cs typeface="Times New Roman"/>
              </a:rPr>
              <a:t> </a:t>
            </a:r>
            <a:r>
              <a:rPr sz="1050" spc="-5" dirty="0">
                <a:latin typeface="Times New Roman"/>
                <a:cs typeface="Times New Roman"/>
              </a:rPr>
              <a:t>to</a:t>
            </a:r>
            <a:r>
              <a:rPr sz="1050" spc="-20" dirty="0">
                <a:latin typeface="Times New Roman"/>
                <a:cs typeface="Times New Roman"/>
              </a:rPr>
              <a:t> </a:t>
            </a:r>
            <a:r>
              <a:rPr sz="1050" dirty="0">
                <a:latin typeface="Times New Roman"/>
                <a:cs typeface="Times New Roman"/>
              </a:rPr>
              <a:t>be</a:t>
            </a:r>
            <a:r>
              <a:rPr sz="1050" spc="-20" dirty="0">
                <a:latin typeface="Times New Roman"/>
                <a:cs typeface="Times New Roman"/>
              </a:rPr>
              <a:t> </a:t>
            </a:r>
            <a:r>
              <a:rPr sz="1050" spc="-15" dirty="0">
                <a:latin typeface="Times New Roman"/>
                <a:cs typeface="Times New Roman"/>
              </a:rPr>
              <a:t>removed</a:t>
            </a:r>
            <a:r>
              <a:rPr sz="1050" spc="-40" dirty="0">
                <a:latin typeface="Times New Roman"/>
                <a:cs typeface="Times New Roman"/>
              </a:rPr>
              <a:t> </a:t>
            </a:r>
            <a:r>
              <a:rPr sz="1050" spc="-10" dirty="0">
                <a:latin typeface="Times New Roman"/>
                <a:cs typeface="Times New Roman"/>
              </a:rPr>
              <a:t>in</a:t>
            </a:r>
            <a:r>
              <a:rPr sz="1050" spc="-20" dirty="0">
                <a:latin typeface="Times New Roman"/>
                <a:cs typeface="Times New Roman"/>
              </a:rPr>
              <a:t> </a:t>
            </a:r>
            <a:r>
              <a:rPr sz="1050" dirty="0">
                <a:latin typeface="Times New Roman"/>
                <a:cs typeface="Times New Roman"/>
              </a:rPr>
              <a:t>a</a:t>
            </a:r>
            <a:r>
              <a:rPr sz="1050" spc="-20" dirty="0">
                <a:latin typeface="Times New Roman"/>
                <a:cs typeface="Times New Roman"/>
              </a:rPr>
              <a:t> </a:t>
            </a:r>
            <a:r>
              <a:rPr sz="1050" spc="-15" dirty="0">
                <a:latin typeface="Times New Roman"/>
                <a:cs typeface="Times New Roman"/>
              </a:rPr>
              <a:t>DAEP</a:t>
            </a:r>
            <a:r>
              <a:rPr sz="1050" spc="-55" dirty="0">
                <a:latin typeface="Times New Roman"/>
                <a:cs typeface="Times New Roman"/>
              </a:rPr>
              <a:t> </a:t>
            </a:r>
            <a:r>
              <a:rPr sz="1050" spc="-5" dirty="0">
                <a:latin typeface="Times New Roman"/>
                <a:cs typeface="Times New Roman"/>
              </a:rPr>
              <a:t>(BAC)  </a:t>
            </a:r>
            <a:r>
              <a:rPr sz="1050" dirty="0">
                <a:latin typeface="Times New Roman"/>
                <a:cs typeface="Times New Roman"/>
              </a:rPr>
              <a:t>and </a:t>
            </a:r>
            <a:r>
              <a:rPr sz="1050" spc="-5" dirty="0">
                <a:latin typeface="Times New Roman"/>
                <a:cs typeface="Times New Roman"/>
              </a:rPr>
              <a:t>the student </a:t>
            </a:r>
            <a:r>
              <a:rPr sz="1050" spc="-25" dirty="0">
                <a:latin typeface="Times New Roman"/>
                <a:cs typeface="Times New Roman"/>
              </a:rPr>
              <a:t>withdraws </a:t>
            </a:r>
            <a:r>
              <a:rPr sz="1050" dirty="0">
                <a:latin typeface="Times New Roman"/>
                <a:cs typeface="Times New Roman"/>
              </a:rPr>
              <a:t>from </a:t>
            </a:r>
            <a:r>
              <a:rPr sz="1050" spc="-5" dirty="0">
                <a:latin typeface="Times New Roman"/>
                <a:cs typeface="Times New Roman"/>
              </a:rPr>
              <a:t>District </a:t>
            </a:r>
            <a:r>
              <a:rPr sz="1050" spc="-15" dirty="0">
                <a:latin typeface="Times New Roman"/>
                <a:cs typeface="Times New Roman"/>
              </a:rPr>
              <a:t>before </a:t>
            </a:r>
            <a:r>
              <a:rPr sz="1050" dirty="0">
                <a:latin typeface="Times New Roman"/>
                <a:cs typeface="Times New Roman"/>
              </a:rPr>
              <a:t>a DAEP </a:t>
            </a:r>
            <a:r>
              <a:rPr sz="1050" spc="-5" dirty="0">
                <a:latin typeface="Times New Roman"/>
                <a:cs typeface="Times New Roman"/>
              </a:rPr>
              <a:t>(BAC) </a:t>
            </a:r>
            <a:r>
              <a:rPr sz="1050" spc="-25" dirty="0">
                <a:latin typeface="Times New Roman"/>
                <a:cs typeface="Times New Roman"/>
              </a:rPr>
              <a:t>removal </a:t>
            </a:r>
            <a:r>
              <a:rPr sz="1050" dirty="0">
                <a:latin typeface="Times New Roman"/>
                <a:cs typeface="Times New Roman"/>
              </a:rPr>
              <a:t>order </a:t>
            </a:r>
            <a:r>
              <a:rPr sz="1050" spc="-5" dirty="0">
                <a:latin typeface="Times New Roman"/>
                <a:cs typeface="Times New Roman"/>
              </a:rPr>
              <a:t>is </a:t>
            </a:r>
            <a:r>
              <a:rPr sz="1050" spc="-20" dirty="0">
                <a:latin typeface="Times New Roman"/>
                <a:cs typeface="Times New Roman"/>
              </a:rPr>
              <a:t>completed, </a:t>
            </a:r>
            <a:r>
              <a:rPr sz="1050" spc="-5" dirty="0">
                <a:latin typeface="Times New Roman"/>
                <a:cs typeface="Times New Roman"/>
              </a:rPr>
              <a:t>the </a:t>
            </a:r>
            <a:r>
              <a:rPr sz="1050" spc="-15" dirty="0">
                <a:latin typeface="Times New Roman"/>
                <a:cs typeface="Times New Roman"/>
              </a:rPr>
              <a:t>campus behavior </a:t>
            </a:r>
            <a:r>
              <a:rPr sz="1050" spc="-5" dirty="0">
                <a:latin typeface="Times New Roman"/>
                <a:cs typeface="Times New Roman"/>
              </a:rPr>
              <a:t>coordinator </a:t>
            </a:r>
            <a:r>
              <a:rPr sz="1050" dirty="0">
                <a:latin typeface="Times New Roman"/>
                <a:cs typeface="Times New Roman"/>
              </a:rPr>
              <a:t>or  </a:t>
            </a:r>
            <a:r>
              <a:rPr sz="1050" spc="-25" dirty="0">
                <a:latin typeface="Times New Roman"/>
                <a:cs typeface="Times New Roman"/>
              </a:rPr>
              <a:t>appropriate </a:t>
            </a:r>
            <a:r>
              <a:rPr sz="1050" spc="-15" dirty="0">
                <a:latin typeface="Times New Roman"/>
                <a:cs typeface="Times New Roman"/>
              </a:rPr>
              <a:t>administrator </a:t>
            </a:r>
            <a:r>
              <a:rPr sz="1050" spc="-5" dirty="0">
                <a:latin typeface="Times New Roman"/>
                <a:cs typeface="Times New Roman"/>
              </a:rPr>
              <a:t>may </a:t>
            </a:r>
            <a:r>
              <a:rPr sz="1050" spc="-15" dirty="0">
                <a:latin typeface="Times New Roman"/>
                <a:cs typeface="Times New Roman"/>
              </a:rPr>
              <a:t>complete </a:t>
            </a:r>
            <a:r>
              <a:rPr sz="1050" spc="-5" dirty="0">
                <a:latin typeface="Times New Roman"/>
                <a:cs typeface="Times New Roman"/>
              </a:rPr>
              <a:t>the </a:t>
            </a:r>
            <a:r>
              <a:rPr sz="1050" spc="-20" dirty="0">
                <a:latin typeface="Times New Roman"/>
                <a:cs typeface="Times New Roman"/>
              </a:rPr>
              <a:t>proceedings </a:t>
            </a:r>
            <a:r>
              <a:rPr sz="1050" spc="-5" dirty="0">
                <a:latin typeface="Times New Roman"/>
                <a:cs typeface="Times New Roman"/>
              </a:rPr>
              <a:t>and issue </a:t>
            </a:r>
            <a:r>
              <a:rPr sz="1050" dirty="0">
                <a:latin typeface="Times New Roman"/>
                <a:cs typeface="Times New Roman"/>
              </a:rPr>
              <a:t>a </a:t>
            </a:r>
            <a:r>
              <a:rPr sz="1050" spc="-5" dirty="0">
                <a:latin typeface="Times New Roman"/>
                <a:cs typeface="Times New Roman"/>
              </a:rPr>
              <a:t>DAEP (BAC) </a:t>
            </a:r>
            <a:r>
              <a:rPr sz="1050" spc="-20" dirty="0">
                <a:latin typeface="Times New Roman"/>
                <a:cs typeface="Times New Roman"/>
              </a:rPr>
              <a:t>removal </a:t>
            </a:r>
            <a:r>
              <a:rPr sz="1050" spc="-5" dirty="0">
                <a:latin typeface="Times New Roman"/>
                <a:cs typeface="Times New Roman"/>
              </a:rPr>
              <a:t>order. </a:t>
            </a:r>
            <a:r>
              <a:rPr sz="1050" spc="-15" dirty="0">
                <a:latin typeface="Times New Roman"/>
                <a:cs typeface="Times New Roman"/>
              </a:rPr>
              <a:t>If </a:t>
            </a:r>
            <a:r>
              <a:rPr sz="1050" spc="-5" dirty="0">
                <a:latin typeface="Times New Roman"/>
                <a:cs typeface="Times New Roman"/>
              </a:rPr>
              <a:t>the </a:t>
            </a:r>
            <a:r>
              <a:rPr sz="1050" spc="-25" dirty="0">
                <a:latin typeface="Times New Roman"/>
                <a:cs typeface="Times New Roman"/>
              </a:rPr>
              <a:t>student </a:t>
            </a:r>
            <a:r>
              <a:rPr sz="1050" spc="-5" dirty="0">
                <a:latin typeface="Times New Roman"/>
                <a:cs typeface="Times New Roman"/>
              </a:rPr>
              <a:t>reenrolls in the District  </a:t>
            </a:r>
            <a:r>
              <a:rPr sz="1050" dirty="0">
                <a:latin typeface="Times New Roman"/>
                <a:cs typeface="Times New Roman"/>
              </a:rPr>
              <a:t>during </a:t>
            </a:r>
            <a:r>
              <a:rPr sz="1050" spc="-10" dirty="0">
                <a:latin typeface="Times New Roman"/>
                <a:cs typeface="Times New Roman"/>
              </a:rPr>
              <a:t>the </a:t>
            </a:r>
            <a:r>
              <a:rPr sz="1050" spc="-15" dirty="0">
                <a:latin typeface="Times New Roman"/>
                <a:cs typeface="Times New Roman"/>
              </a:rPr>
              <a:t>same </a:t>
            </a:r>
            <a:r>
              <a:rPr sz="1050" dirty="0">
                <a:latin typeface="Times New Roman"/>
                <a:cs typeface="Times New Roman"/>
              </a:rPr>
              <a:t>or a </a:t>
            </a:r>
            <a:r>
              <a:rPr sz="1050" spc="-15" dirty="0">
                <a:latin typeface="Times New Roman"/>
                <a:cs typeface="Times New Roman"/>
              </a:rPr>
              <a:t>subsequent school </a:t>
            </a:r>
            <a:r>
              <a:rPr sz="1050" spc="-25" dirty="0">
                <a:latin typeface="Times New Roman"/>
                <a:cs typeface="Times New Roman"/>
              </a:rPr>
              <a:t>year, </a:t>
            </a:r>
            <a:r>
              <a:rPr sz="1050" spc="-5" dirty="0">
                <a:latin typeface="Times New Roman"/>
                <a:cs typeface="Times New Roman"/>
              </a:rPr>
              <a:t>the </a:t>
            </a:r>
            <a:r>
              <a:rPr sz="1050" spc="-15" dirty="0">
                <a:latin typeface="Times New Roman"/>
                <a:cs typeface="Times New Roman"/>
              </a:rPr>
              <a:t>campus </a:t>
            </a:r>
            <a:r>
              <a:rPr sz="1050" spc="-5" dirty="0">
                <a:latin typeface="Times New Roman"/>
                <a:cs typeface="Times New Roman"/>
              </a:rPr>
              <a:t>behavior coordinator </a:t>
            </a:r>
            <a:r>
              <a:rPr sz="1050" dirty="0">
                <a:latin typeface="Times New Roman"/>
                <a:cs typeface="Times New Roman"/>
              </a:rPr>
              <a:t>or </a:t>
            </a:r>
            <a:r>
              <a:rPr sz="1050" spc="-20" dirty="0">
                <a:latin typeface="Times New Roman"/>
                <a:cs typeface="Times New Roman"/>
              </a:rPr>
              <a:t>appropriate </a:t>
            </a:r>
            <a:r>
              <a:rPr sz="1050" spc="-15" dirty="0">
                <a:latin typeface="Times New Roman"/>
                <a:cs typeface="Times New Roman"/>
              </a:rPr>
              <a:t>administrator </a:t>
            </a:r>
            <a:r>
              <a:rPr sz="1050" spc="-5" dirty="0">
                <a:latin typeface="Times New Roman"/>
                <a:cs typeface="Times New Roman"/>
              </a:rPr>
              <a:t>may enforce </a:t>
            </a:r>
            <a:r>
              <a:rPr sz="1050" spc="-10" dirty="0">
                <a:latin typeface="Times New Roman"/>
                <a:cs typeface="Times New Roman"/>
              </a:rPr>
              <a:t>the </a:t>
            </a:r>
            <a:r>
              <a:rPr sz="1050" dirty="0">
                <a:latin typeface="Times New Roman"/>
                <a:cs typeface="Times New Roman"/>
              </a:rPr>
              <a:t>order </a:t>
            </a:r>
            <a:r>
              <a:rPr sz="1050" spc="-5" dirty="0">
                <a:latin typeface="Times New Roman"/>
                <a:cs typeface="Times New Roman"/>
              </a:rPr>
              <a:t>at </a:t>
            </a:r>
            <a:r>
              <a:rPr sz="1050" spc="-10" dirty="0">
                <a:latin typeface="Times New Roman"/>
                <a:cs typeface="Times New Roman"/>
              </a:rPr>
              <a:t>that  </a:t>
            </a:r>
            <a:r>
              <a:rPr sz="1050" spc="-15" dirty="0">
                <a:latin typeface="Times New Roman"/>
                <a:cs typeface="Times New Roman"/>
              </a:rPr>
              <a:t>time, </a:t>
            </a:r>
            <a:r>
              <a:rPr sz="1050" spc="-5" dirty="0">
                <a:latin typeface="Times New Roman"/>
                <a:cs typeface="Times New Roman"/>
              </a:rPr>
              <a:t>less </a:t>
            </a:r>
            <a:r>
              <a:rPr sz="1050" dirty="0">
                <a:latin typeface="Times New Roman"/>
                <a:cs typeface="Times New Roman"/>
              </a:rPr>
              <a:t>any </a:t>
            </a:r>
            <a:r>
              <a:rPr sz="1050" spc="-5" dirty="0">
                <a:latin typeface="Times New Roman"/>
                <a:cs typeface="Times New Roman"/>
              </a:rPr>
              <a:t>period </a:t>
            </a:r>
            <a:r>
              <a:rPr sz="1050" dirty="0">
                <a:latin typeface="Times New Roman"/>
                <a:cs typeface="Times New Roman"/>
              </a:rPr>
              <a:t>of </a:t>
            </a:r>
            <a:r>
              <a:rPr sz="1050" spc="-5" dirty="0">
                <a:latin typeface="Times New Roman"/>
                <a:cs typeface="Times New Roman"/>
              </a:rPr>
              <a:t>the </a:t>
            </a:r>
            <a:r>
              <a:rPr sz="1050" spc="-20" dirty="0">
                <a:latin typeface="Times New Roman"/>
                <a:cs typeface="Times New Roman"/>
              </a:rPr>
              <a:t>removal </a:t>
            </a:r>
            <a:r>
              <a:rPr sz="1050" spc="-5" dirty="0">
                <a:latin typeface="Times New Roman"/>
                <a:cs typeface="Times New Roman"/>
              </a:rPr>
              <a:t>that </a:t>
            </a:r>
            <a:r>
              <a:rPr sz="1050" dirty="0">
                <a:latin typeface="Times New Roman"/>
                <a:cs typeface="Times New Roman"/>
              </a:rPr>
              <a:t>has </a:t>
            </a:r>
            <a:r>
              <a:rPr sz="1050" spc="-5" dirty="0">
                <a:latin typeface="Times New Roman"/>
                <a:cs typeface="Times New Roman"/>
              </a:rPr>
              <a:t>been </a:t>
            </a:r>
            <a:r>
              <a:rPr sz="1050" spc="-15" dirty="0">
                <a:latin typeface="Times New Roman"/>
                <a:cs typeface="Times New Roman"/>
              </a:rPr>
              <a:t>served </a:t>
            </a:r>
            <a:r>
              <a:rPr sz="1050" spc="0" dirty="0">
                <a:latin typeface="Times New Roman"/>
                <a:cs typeface="Times New Roman"/>
              </a:rPr>
              <a:t>by </a:t>
            </a:r>
            <a:r>
              <a:rPr sz="1050" spc="-5" dirty="0">
                <a:latin typeface="Times New Roman"/>
                <a:cs typeface="Times New Roman"/>
              </a:rPr>
              <a:t>the student </a:t>
            </a:r>
            <a:r>
              <a:rPr sz="1050" dirty="0">
                <a:latin typeface="Times New Roman"/>
                <a:cs typeface="Times New Roman"/>
              </a:rPr>
              <a:t>during </a:t>
            </a:r>
            <a:r>
              <a:rPr sz="1050" spc="-5" dirty="0">
                <a:latin typeface="Times New Roman"/>
                <a:cs typeface="Times New Roman"/>
              </a:rPr>
              <a:t>enrollment in another </a:t>
            </a:r>
            <a:r>
              <a:rPr sz="1050" spc="-25" dirty="0">
                <a:latin typeface="Times New Roman"/>
                <a:cs typeface="Times New Roman"/>
              </a:rPr>
              <a:t>district. </a:t>
            </a:r>
            <a:r>
              <a:rPr sz="1050" spc="-35" dirty="0">
                <a:latin typeface="Times New Roman"/>
                <a:cs typeface="Times New Roman"/>
              </a:rPr>
              <a:t>If </a:t>
            </a:r>
            <a:r>
              <a:rPr sz="1050" dirty="0">
                <a:latin typeface="Times New Roman"/>
                <a:cs typeface="Times New Roman"/>
              </a:rPr>
              <a:t>the </a:t>
            </a:r>
            <a:r>
              <a:rPr sz="1050" spc="-5" dirty="0">
                <a:latin typeface="Times New Roman"/>
                <a:cs typeface="Times New Roman"/>
              </a:rPr>
              <a:t>campus </a:t>
            </a:r>
            <a:r>
              <a:rPr sz="1050" spc="-15" dirty="0">
                <a:latin typeface="Times New Roman"/>
                <a:cs typeface="Times New Roman"/>
              </a:rPr>
              <a:t>behavior  </a:t>
            </a:r>
            <a:r>
              <a:rPr sz="1050" spc="-5" dirty="0">
                <a:latin typeface="Times New Roman"/>
                <a:cs typeface="Times New Roman"/>
              </a:rPr>
              <a:t>coordinator, </a:t>
            </a:r>
            <a:r>
              <a:rPr sz="1050" dirty="0">
                <a:latin typeface="Times New Roman"/>
                <a:cs typeface="Times New Roman"/>
              </a:rPr>
              <a:t>or </a:t>
            </a:r>
            <a:r>
              <a:rPr sz="1050" spc="-5" dirty="0">
                <a:latin typeface="Times New Roman"/>
                <a:cs typeface="Times New Roman"/>
              </a:rPr>
              <a:t>the </a:t>
            </a:r>
            <a:r>
              <a:rPr sz="1050" spc="-25" dirty="0">
                <a:latin typeface="Times New Roman"/>
                <a:cs typeface="Times New Roman"/>
              </a:rPr>
              <a:t>appropriate </a:t>
            </a:r>
            <a:r>
              <a:rPr sz="1050" spc="-15" dirty="0">
                <a:latin typeface="Times New Roman"/>
                <a:cs typeface="Times New Roman"/>
              </a:rPr>
              <a:t>administrator </a:t>
            </a:r>
            <a:r>
              <a:rPr sz="1050" spc="-5" dirty="0">
                <a:latin typeface="Times New Roman"/>
                <a:cs typeface="Times New Roman"/>
              </a:rPr>
              <a:t>fails to issue </a:t>
            </a:r>
            <a:r>
              <a:rPr sz="1050" dirty="0">
                <a:latin typeface="Times New Roman"/>
                <a:cs typeface="Times New Roman"/>
              </a:rPr>
              <a:t>a </a:t>
            </a:r>
            <a:r>
              <a:rPr sz="1050" spc="-5" dirty="0">
                <a:latin typeface="Times New Roman"/>
                <a:cs typeface="Times New Roman"/>
              </a:rPr>
              <a:t>DAEP (BAC) </a:t>
            </a:r>
            <a:r>
              <a:rPr sz="1050" spc="-20" dirty="0">
                <a:latin typeface="Times New Roman"/>
                <a:cs typeface="Times New Roman"/>
              </a:rPr>
              <a:t>removal </a:t>
            </a:r>
            <a:r>
              <a:rPr sz="1050" spc="-5" dirty="0">
                <a:latin typeface="Times New Roman"/>
                <a:cs typeface="Times New Roman"/>
              </a:rPr>
              <a:t>order after the </a:t>
            </a:r>
            <a:r>
              <a:rPr sz="1050" spc="-15" dirty="0">
                <a:latin typeface="Times New Roman"/>
                <a:cs typeface="Times New Roman"/>
              </a:rPr>
              <a:t>student </a:t>
            </a:r>
            <a:r>
              <a:rPr sz="1050" spc="-20" dirty="0">
                <a:latin typeface="Times New Roman"/>
                <a:cs typeface="Times New Roman"/>
              </a:rPr>
              <a:t>withdraws, </a:t>
            </a:r>
            <a:r>
              <a:rPr sz="1050" spc="-5" dirty="0">
                <a:latin typeface="Times New Roman"/>
                <a:cs typeface="Times New Roman"/>
              </a:rPr>
              <a:t>the </a:t>
            </a:r>
            <a:r>
              <a:rPr sz="1050" dirty="0">
                <a:latin typeface="Times New Roman"/>
                <a:cs typeface="Times New Roman"/>
              </a:rPr>
              <a:t>next </a:t>
            </a:r>
            <a:r>
              <a:rPr sz="1050" spc="-15" dirty="0">
                <a:latin typeface="Times New Roman"/>
                <a:cs typeface="Times New Roman"/>
              </a:rPr>
              <a:t>district </a:t>
            </a:r>
            <a:r>
              <a:rPr sz="1050" spc="-5" dirty="0">
                <a:latin typeface="Times New Roman"/>
                <a:cs typeface="Times New Roman"/>
              </a:rPr>
              <a:t>in  which the student </a:t>
            </a:r>
            <a:r>
              <a:rPr sz="1050" spc="-15" dirty="0">
                <a:latin typeface="Times New Roman"/>
                <a:cs typeface="Times New Roman"/>
              </a:rPr>
              <a:t>enrolls </a:t>
            </a:r>
            <a:r>
              <a:rPr sz="1050" spc="-5" dirty="0">
                <a:latin typeface="Times New Roman"/>
                <a:cs typeface="Times New Roman"/>
              </a:rPr>
              <a:t>may complete the </a:t>
            </a:r>
            <a:r>
              <a:rPr sz="1050" spc="-15" dirty="0">
                <a:latin typeface="Times New Roman"/>
                <a:cs typeface="Times New Roman"/>
              </a:rPr>
              <a:t>proceedings </a:t>
            </a:r>
            <a:r>
              <a:rPr sz="1050" spc="-5" dirty="0">
                <a:latin typeface="Times New Roman"/>
                <a:cs typeface="Times New Roman"/>
              </a:rPr>
              <a:t>and issue </a:t>
            </a:r>
            <a:r>
              <a:rPr sz="1050" dirty="0">
                <a:latin typeface="Times New Roman"/>
                <a:cs typeface="Times New Roman"/>
              </a:rPr>
              <a:t>a </a:t>
            </a:r>
            <a:r>
              <a:rPr sz="1050" spc="-5" dirty="0">
                <a:latin typeface="Times New Roman"/>
                <a:cs typeface="Times New Roman"/>
              </a:rPr>
              <a:t>DAEP </a:t>
            </a:r>
            <a:r>
              <a:rPr sz="1050" spc="-15" dirty="0">
                <a:latin typeface="Times New Roman"/>
                <a:cs typeface="Times New Roman"/>
              </a:rPr>
              <a:t>(BAC) </a:t>
            </a:r>
            <a:r>
              <a:rPr sz="1050" spc="-20" dirty="0">
                <a:latin typeface="Times New Roman"/>
                <a:cs typeface="Times New Roman"/>
              </a:rPr>
              <a:t>removal</a:t>
            </a:r>
            <a:r>
              <a:rPr sz="1050" spc="-50" dirty="0">
                <a:latin typeface="Times New Roman"/>
                <a:cs typeface="Times New Roman"/>
              </a:rPr>
              <a:t> </a:t>
            </a:r>
            <a:r>
              <a:rPr sz="1050" spc="-5" dirty="0">
                <a:latin typeface="Times New Roman"/>
                <a:cs typeface="Times New Roman"/>
              </a:rPr>
              <a:t>order.</a:t>
            </a:r>
            <a:endParaRPr sz="1050">
              <a:latin typeface="Times New Roman"/>
              <a:cs typeface="Times New Roman"/>
            </a:endParaRPr>
          </a:p>
          <a:p>
            <a:pPr marL="16510" marR="12700" indent="165735" algn="just">
              <a:lnSpc>
                <a:spcPts val="1210"/>
              </a:lnSpc>
              <a:spcBef>
                <a:spcPts val="35"/>
              </a:spcBef>
            </a:pPr>
            <a:r>
              <a:rPr sz="1050" spc="-5" dirty="0">
                <a:latin typeface="Times New Roman"/>
                <a:cs typeface="Times New Roman"/>
              </a:rPr>
              <a:t>Students </a:t>
            </a:r>
            <a:r>
              <a:rPr sz="1050" dirty="0">
                <a:latin typeface="Times New Roman"/>
                <a:cs typeface="Times New Roman"/>
              </a:rPr>
              <a:t>cannot be </a:t>
            </a:r>
            <a:r>
              <a:rPr sz="1050" spc="-5" dirty="0">
                <a:latin typeface="Times New Roman"/>
                <a:cs typeface="Times New Roman"/>
              </a:rPr>
              <a:t>withdrawn to attend another campus until all </a:t>
            </a:r>
            <a:r>
              <a:rPr sz="1050" dirty="0">
                <a:latin typeface="Times New Roman"/>
                <a:cs typeface="Times New Roman"/>
              </a:rPr>
              <a:t>pending </a:t>
            </a:r>
            <a:r>
              <a:rPr sz="1050" spc="-5" dirty="0">
                <a:latin typeface="Times New Roman"/>
                <a:cs typeface="Times New Roman"/>
              </a:rPr>
              <a:t>disciplinary paperwork </a:t>
            </a:r>
            <a:r>
              <a:rPr sz="1050" dirty="0">
                <a:latin typeface="Times New Roman"/>
                <a:cs typeface="Times New Roman"/>
              </a:rPr>
              <a:t>and </a:t>
            </a:r>
            <a:r>
              <a:rPr sz="1050" spc="-5" dirty="0">
                <a:latin typeface="Times New Roman"/>
                <a:cs typeface="Times New Roman"/>
              </a:rPr>
              <a:t>placement removal are  completed at the </a:t>
            </a:r>
            <a:r>
              <a:rPr sz="1050" dirty="0">
                <a:latin typeface="Times New Roman"/>
                <a:cs typeface="Times New Roman"/>
              </a:rPr>
              <a:t>school </a:t>
            </a:r>
            <a:r>
              <a:rPr sz="1050" spc="-5" dirty="0">
                <a:latin typeface="Times New Roman"/>
                <a:cs typeface="Times New Roman"/>
              </a:rPr>
              <a:t>where the offense</a:t>
            </a:r>
            <a:r>
              <a:rPr sz="1050" spc="10" dirty="0">
                <a:latin typeface="Times New Roman"/>
                <a:cs typeface="Times New Roman"/>
              </a:rPr>
              <a:t> </a:t>
            </a:r>
            <a:r>
              <a:rPr sz="1050" spc="-5" dirty="0">
                <a:latin typeface="Times New Roman"/>
                <a:cs typeface="Times New Roman"/>
              </a:rPr>
              <a:t>occurred.</a:t>
            </a:r>
            <a:endParaRPr sz="1050">
              <a:latin typeface="Times New Roman"/>
              <a:cs typeface="Times New Roman"/>
            </a:endParaRPr>
          </a:p>
          <a:p>
            <a:pPr marL="16510">
              <a:lnSpc>
                <a:spcPts val="1180"/>
              </a:lnSpc>
            </a:pPr>
            <a:r>
              <a:rPr sz="1050" b="1" spc="-5" dirty="0">
                <a:latin typeface="Times New Roman"/>
                <a:cs typeface="Times New Roman"/>
              </a:rPr>
              <a:t>Newly Enrolled Students Removal Review </a:t>
            </a:r>
            <a:r>
              <a:rPr sz="1050" b="1" dirty="0">
                <a:latin typeface="Times New Roman"/>
                <a:cs typeface="Times New Roman"/>
              </a:rPr>
              <a:t>for </a:t>
            </a:r>
            <a:r>
              <a:rPr sz="1050" b="1" spc="-5" dirty="0">
                <a:latin typeface="Times New Roman"/>
                <a:cs typeface="Times New Roman"/>
              </a:rPr>
              <a:t>DAEP</a:t>
            </a:r>
            <a:r>
              <a:rPr sz="1050" b="1" spc="-15" dirty="0">
                <a:latin typeface="Times New Roman"/>
                <a:cs typeface="Times New Roman"/>
              </a:rPr>
              <a:t> </a:t>
            </a:r>
            <a:r>
              <a:rPr sz="1050" b="1" spc="-5" dirty="0">
                <a:latin typeface="Times New Roman"/>
                <a:cs typeface="Times New Roman"/>
              </a:rPr>
              <a:t>(BAC)</a:t>
            </a:r>
            <a:endParaRPr sz="1050">
              <a:latin typeface="Times New Roman"/>
              <a:cs typeface="Times New Roman"/>
            </a:endParaRPr>
          </a:p>
          <a:p>
            <a:pPr marL="16510" marR="10160" indent="167640" algn="just">
              <a:lnSpc>
                <a:spcPts val="1200"/>
              </a:lnSpc>
              <a:spcBef>
                <a:spcPts val="55"/>
              </a:spcBef>
            </a:pPr>
            <a:r>
              <a:rPr sz="1050" dirty="0">
                <a:latin typeface="Times New Roman"/>
                <a:cs typeface="Times New Roman"/>
              </a:rPr>
              <a:t>The </a:t>
            </a:r>
            <a:r>
              <a:rPr sz="1050" spc="-15" dirty="0">
                <a:latin typeface="Times New Roman"/>
                <a:cs typeface="Times New Roman"/>
              </a:rPr>
              <a:t>campus behavior </a:t>
            </a:r>
            <a:r>
              <a:rPr sz="1050" spc="-5" dirty="0">
                <a:latin typeface="Times New Roman"/>
                <a:cs typeface="Times New Roman"/>
              </a:rPr>
              <a:t>coordinator </a:t>
            </a:r>
            <a:r>
              <a:rPr sz="1050" dirty="0">
                <a:latin typeface="Times New Roman"/>
                <a:cs typeface="Times New Roman"/>
              </a:rPr>
              <a:t>or </a:t>
            </a:r>
            <a:r>
              <a:rPr sz="1050" spc="-25" dirty="0">
                <a:latin typeface="Times New Roman"/>
                <a:cs typeface="Times New Roman"/>
              </a:rPr>
              <a:t>appropriate </a:t>
            </a:r>
            <a:r>
              <a:rPr sz="1050" spc="-15" dirty="0">
                <a:latin typeface="Times New Roman"/>
                <a:cs typeface="Times New Roman"/>
              </a:rPr>
              <a:t>administrator </a:t>
            </a:r>
            <a:r>
              <a:rPr sz="1050" spc="-5" dirty="0">
                <a:latin typeface="Times New Roman"/>
                <a:cs typeface="Times New Roman"/>
              </a:rPr>
              <a:t>shall </a:t>
            </a:r>
            <a:r>
              <a:rPr sz="1050" spc="-15" dirty="0">
                <a:latin typeface="Times New Roman"/>
                <a:cs typeface="Times New Roman"/>
              </a:rPr>
              <a:t>continue </a:t>
            </a:r>
            <a:r>
              <a:rPr sz="1050" spc="-5" dirty="0">
                <a:latin typeface="Times New Roman"/>
                <a:cs typeface="Times New Roman"/>
              </a:rPr>
              <a:t>the DAEP (BAC) </a:t>
            </a:r>
            <a:r>
              <a:rPr sz="1050" spc="-25" dirty="0">
                <a:latin typeface="Times New Roman"/>
                <a:cs typeface="Times New Roman"/>
              </a:rPr>
              <a:t>removal </a:t>
            </a:r>
            <a:r>
              <a:rPr sz="1050" dirty="0">
                <a:latin typeface="Times New Roman"/>
                <a:cs typeface="Times New Roman"/>
              </a:rPr>
              <a:t>of a student </a:t>
            </a:r>
            <a:r>
              <a:rPr sz="1050" spc="-10" dirty="0">
                <a:latin typeface="Times New Roman"/>
                <a:cs typeface="Times New Roman"/>
              </a:rPr>
              <a:t>who </a:t>
            </a:r>
            <a:r>
              <a:rPr sz="1050" spc="-5" dirty="0">
                <a:latin typeface="Times New Roman"/>
                <a:cs typeface="Times New Roman"/>
              </a:rPr>
              <a:t>enrolls </a:t>
            </a:r>
            <a:r>
              <a:rPr sz="1050" spc="-10" dirty="0">
                <a:latin typeface="Times New Roman"/>
                <a:cs typeface="Times New Roman"/>
              </a:rPr>
              <a:t>in  </a:t>
            </a:r>
            <a:r>
              <a:rPr sz="1050" spc="-5" dirty="0">
                <a:latin typeface="Times New Roman"/>
                <a:cs typeface="Times New Roman"/>
              </a:rPr>
              <a:t>the</a:t>
            </a:r>
            <a:r>
              <a:rPr sz="1050" spc="-25" dirty="0">
                <a:latin typeface="Times New Roman"/>
                <a:cs typeface="Times New Roman"/>
              </a:rPr>
              <a:t> </a:t>
            </a:r>
            <a:r>
              <a:rPr sz="1050" spc="-20" dirty="0">
                <a:latin typeface="Times New Roman"/>
                <a:cs typeface="Times New Roman"/>
              </a:rPr>
              <a:t>district</a:t>
            </a:r>
            <a:r>
              <a:rPr sz="1050" spc="-65" dirty="0">
                <a:latin typeface="Times New Roman"/>
                <a:cs typeface="Times New Roman"/>
              </a:rPr>
              <a:t> </a:t>
            </a:r>
            <a:r>
              <a:rPr sz="1050" dirty="0">
                <a:latin typeface="Times New Roman"/>
                <a:cs typeface="Times New Roman"/>
              </a:rPr>
              <a:t>and</a:t>
            </a:r>
            <a:r>
              <a:rPr sz="1050" spc="-35" dirty="0">
                <a:latin typeface="Times New Roman"/>
                <a:cs typeface="Times New Roman"/>
              </a:rPr>
              <a:t> </a:t>
            </a:r>
            <a:r>
              <a:rPr sz="1050" spc="-5" dirty="0">
                <a:latin typeface="Times New Roman"/>
                <a:cs typeface="Times New Roman"/>
              </a:rPr>
              <a:t>was</a:t>
            </a:r>
            <a:r>
              <a:rPr sz="1050" spc="-40" dirty="0">
                <a:latin typeface="Times New Roman"/>
                <a:cs typeface="Times New Roman"/>
              </a:rPr>
              <a:t> </a:t>
            </a:r>
            <a:r>
              <a:rPr sz="1050" spc="-5" dirty="0">
                <a:latin typeface="Times New Roman"/>
                <a:cs typeface="Times New Roman"/>
              </a:rPr>
              <a:t>assigned</a:t>
            </a:r>
            <a:r>
              <a:rPr sz="1050" spc="-10" dirty="0">
                <a:latin typeface="Times New Roman"/>
                <a:cs typeface="Times New Roman"/>
              </a:rPr>
              <a:t> </a:t>
            </a:r>
            <a:r>
              <a:rPr sz="1050" spc="-5" dirty="0">
                <a:latin typeface="Times New Roman"/>
                <a:cs typeface="Times New Roman"/>
              </a:rPr>
              <a:t>in</a:t>
            </a:r>
            <a:r>
              <a:rPr sz="1050" spc="-35" dirty="0">
                <a:latin typeface="Times New Roman"/>
                <a:cs typeface="Times New Roman"/>
              </a:rPr>
              <a:t> </a:t>
            </a:r>
            <a:r>
              <a:rPr sz="1050" dirty="0">
                <a:latin typeface="Times New Roman"/>
                <a:cs typeface="Times New Roman"/>
              </a:rPr>
              <a:t>a</a:t>
            </a:r>
            <a:r>
              <a:rPr sz="1050" spc="-40" dirty="0">
                <a:latin typeface="Times New Roman"/>
                <a:cs typeface="Times New Roman"/>
              </a:rPr>
              <a:t> </a:t>
            </a:r>
            <a:r>
              <a:rPr sz="1050" spc="-5" dirty="0">
                <a:latin typeface="Times New Roman"/>
                <a:cs typeface="Times New Roman"/>
              </a:rPr>
              <a:t>DAEP</a:t>
            </a:r>
            <a:r>
              <a:rPr sz="1050" dirty="0">
                <a:latin typeface="Times New Roman"/>
                <a:cs typeface="Times New Roman"/>
              </a:rPr>
              <a:t> </a:t>
            </a:r>
            <a:r>
              <a:rPr sz="1050" spc="-5" dirty="0">
                <a:latin typeface="Times New Roman"/>
                <a:cs typeface="Times New Roman"/>
              </a:rPr>
              <a:t>(BAC)</a:t>
            </a:r>
            <a:r>
              <a:rPr sz="1050" spc="-15" dirty="0">
                <a:latin typeface="Times New Roman"/>
                <a:cs typeface="Times New Roman"/>
              </a:rPr>
              <a:t> </a:t>
            </a:r>
            <a:r>
              <a:rPr sz="1050" spc="-5" dirty="0">
                <a:latin typeface="Times New Roman"/>
                <a:cs typeface="Times New Roman"/>
              </a:rPr>
              <a:t>in</a:t>
            </a:r>
            <a:r>
              <a:rPr sz="1050" spc="-35" dirty="0">
                <a:latin typeface="Times New Roman"/>
                <a:cs typeface="Times New Roman"/>
              </a:rPr>
              <a:t> </a:t>
            </a:r>
            <a:r>
              <a:rPr sz="1050" dirty="0">
                <a:latin typeface="Times New Roman"/>
                <a:cs typeface="Times New Roman"/>
              </a:rPr>
              <a:t>an</a:t>
            </a:r>
            <a:r>
              <a:rPr sz="1050" spc="-35" dirty="0">
                <a:latin typeface="Times New Roman"/>
                <a:cs typeface="Times New Roman"/>
              </a:rPr>
              <a:t> </a:t>
            </a:r>
            <a:r>
              <a:rPr sz="1050" spc="-25" dirty="0">
                <a:latin typeface="Times New Roman"/>
                <a:cs typeface="Times New Roman"/>
              </a:rPr>
              <a:t>open-enrollment</a:t>
            </a:r>
            <a:r>
              <a:rPr sz="1050" spc="-65" dirty="0">
                <a:latin typeface="Times New Roman"/>
                <a:cs typeface="Times New Roman"/>
              </a:rPr>
              <a:t> </a:t>
            </a:r>
            <a:r>
              <a:rPr sz="1050" spc="-5" dirty="0">
                <a:latin typeface="Times New Roman"/>
                <a:cs typeface="Times New Roman"/>
              </a:rPr>
              <a:t>charter</a:t>
            </a:r>
            <a:r>
              <a:rPr sz="1050" spc="-30" dirty="0">
                <a:latin typeface="Times New Roman"/>
                <a:cs typeface="Times New Roman"/>
              </a:rPr>
              <a:t> </a:t>
            </a:r>
            <a:r>
              <a:rPr sz="1050" dirty="0">
                <a:latin typeface="Times New Roman"/>
                <a:cs typeface="Times New Roman"/>
              </a:rPr>
              <a:t>school</a:t>
            </a:r>
            <a:r>
              <a:rPr sz="1050" spc="-40" dirty="0">
                <a:latin typeface="Times New Roman"/>
                <a:cs typeface="Times New Roman"/>
              </a:rPr>
              <a:t> </a:t>
            </a:r>
            <a:r>
              <a:rPr sz="1050" dirty="0">
                <a:latin typeface="Times New Roman"/>
                <a:cs typeface="Times New Roman"/>
              </a:rPr>
              <a:t>or</a:t>
            </a:r>
            <a:r>
              <a:rPr sz="1050" spc="-40" dirty="0">
                <a:latin typeface="Times New Roman"/>
                <a:cs typeface="Times New Roman"/>
              </a:rPr>
              <a:t> </a:t>
            </a:r>
            <a:r>
              <a:rPr sz="1050" spc="-5" dirty="0">
                <a:latin typeface="Times New Roman"/>
                <a:cs typeface="Times New Roman"/>
              </a:rPr>
              <a:t>another</a:t>
            </a:r>
            <a:r>
              <a:rPr sz="1050" spc="-30" dirty="0">
                <a:latin typeface="Times New Roman"/>
                <a:cs typeface="Times New Roman"/>
              </a:rPr>
              <a:t> </a:t>
            </a:r>
            <a:r>
              <a:rPr sz="1050" spc="-10" dirty="0">
                <a:latin typeface="Times New Roman"/>
                <a:cs typeface="Times New Roman"/>
              </a:rPr>
              <a:t>district.</a:t>
            </a:r>
            <a:endParaRPr sz="1050">
              <a:latin typeface="Times New Roman"/>
              <a:cs typeface="Times New Roman"/>
            </a:endParaRPr>
          </a:p>
          <a:p>
            <a:pPr marL="182880">
              <a:lnSpc>
                <a:spcPts val="1135"/>
              </a:lnSpc>
            </a:pPr>
            <a:r>
              <a:rPr sz="1050" dirty="0">
                <a:latin typeface="Times New Roman"/>
                <a:cs typeface="Times New Roman"/>
              </a:rPr>
              <a:t>A</a:t>
            </a:r>
            <a:r>
              <a:rPr sz="1050" spc="-20" dirty="0">
                <a:latin typeface="Times New Roman"/>
                <a:cs typeface="Times New Roman"/>
              </a:rPr>
              <a:t> </a:t>
            </a:r>
            <a:r>
              <a:rPr sz="1050" spc="-5" dirty="0">
                <a:latin typeface="Times New Roman"/>
                <a:cs typeface="Times New Roman"/>
              </a:rPr>
              <a:t>newly</a:t>
            </a:r>
            <a:r>
              <a:rPr sz="1050" spc="-50" dirty="0">
                <a:latin typeface="Times New Roman"/>
                <a:cs typeface="Times New Roman"/>
              </a:rPr>
              <a:t> </a:t>
            </a:r>
            <a:r>
              <a:rPr sz="1050" spc="-5" dirty="0">
                <a:latin typeface="Times New Roman"/>
                <a:cs typeface="Times New Roman"/>
              </a:rPr>
              <a:t>enrolled</a:t>
            </a:r>
            <a:r>
              <a:rPr sz="1050" spc="-25" dirty="0">
                <a:latin typeface="Times New Roman"/>
                <a:cs typeface="Times New Roman"/>
              </a:rPr>
              <a:t> </a:t>
            </a:r>
            <a:r>
              <a:rPr sz="1050" spc="-5" dirty="0">
                <a:latin typeface="Times New Roman"/>
                <a:cs typeface="Times New Roman"/>
              </a:rPr>
              <a:t>student</a:t>
            </a:r>
            <a:r>
              <a:rPr sz="1050" spc="-30" dirty="0">
                <a:latin typeface="Times New Roman"/>
                <a:cs typeface="Times New Roman"/>
              </a:rPr>
              <a:t> </a:t>
            </a:r>
            <a:r>
              <a:rPr sz="1050" spc="-5" dirty="0">
                <a:latin typeface="Times New Roman"/>
                <a:cs typeface="Times New Roman"/>
              </a:rPr>
              <a:t>with</a:t>
            </a:r>
            <a:r>
              <a:rPr sz="1050" spc="-25" dirty="0">
                <a:latin typeface="Times New Roman"/>
                <a:cs typeface="Times New Roman"/>
              </a:rPr>
              <a:t> </a:t>
            </a:r>
            <a:r>
              <a:rPr sz="1050" dirty="0">
                <a:latin typeface="Times New Roman"/>
                <a:cs typeface="Times New Roman"/>
              </a:rPr>
              <a:t>a</a:t>
            </a:r>
            <a:r>
              <a:rPr sz="1050" spc="-30" dirty="0">
                <a:latin typeface="Times New Roman"/>
                <a:cs typeface="Times New Roman"/>
              </a:rPr>
              <a:t> </a:t>
            </a:r>
            <a:r>
              <a:rPr sz="1050" spc="-5" dirty="0">
                <a:latin typeface="Times New Roman"/>
                <a:cs typeface="Times New Roman"/>
              </a:rPr>
              <a:t>DAEP</a:t>
            </a:r>
            <a:r>
              <a:rPr sz="1050" spc="-15" dirty="0">
                <a:latin typeface="Times New Roman"/>
                <a:cs typeface="Times New Roman"/>
              </a:rPr>
              <a:t> </a:t>
            </a:r>
            <a:r>
              <a:rPr sz="1050" spc="-5" dirty="0">
                <a:latin typeface="Times New Roman"/>
                <a:cs typeface="Times New Roman"/>
              </a:rPr>
              <a:t>(BAC)</a:t>
            </a:r>
            <a:r>
              <a:rPr sz="1050" spc="-30" dirty="0">
                <a:latin typeface="Times New Roman"/>
                <a:cs typeface="Times New Roman"/>
              </a:rPr>
              <a:t> </a:t>
            </a:r>
            <a:r>
              <a:rPr sz="1050" spc="-5" dirty="0">
                <a:latin typeface="Times New Roman"/>
                <a:cs typeface="Times New Roman"/>
              </a:rPr>
              <a:t>removal</a:t>
            </a:r>
            <a:r>
              <a:rPr sz="1050" spc="-30" dirty="0">
                <a:latin typeface="Times New Roman"/>
                <a:cs typeface="Times New Roman"/>
              </a:rPr>
              <a:t> </a:t>
            </a:r>
            <a:r>
              <a:rPr sz="1050" dirty="0">
                <a:latin typeface="Times New Roman"/>
                <a:cs typeface="Times New Roman"/>
              </a:rPr>
              <a:t>from</a:t>
            </a:r>
            <a:r>
              <a:rPr sz="1050" spc="-45" dirty="0">
                <a:latin typeface="Times New Roman"/>
                <a:cs typeface="Times New Roman"/>
              </a:rPr>
              <a:t> </a:t>
            </a:r>
            <a:r>
              <a:rPr sz="1050" dirty="0">
                <a:latin typeface="Times New Roman"/>
                <a:cs typeface="Times New Roman"/>
              </a:rPr>
              <a:t>a</a:t>
            </a:r>
            <a:r>
              <a:rPr sz="1050" spc="-30" dirty="0">
                <a:latin typeface="Times New Roman"/>
                <a:cs typeface="Times New Roman"/>
              </a:rPr>
              <a:t> </a:t>
            </a:r>
            <a:r>
              <a:rPr sz="1050" spc="-5" dirty="0">
                <a:latin typeface="Times New Roman"/>
                <a:cs typeface="Times New Roman"/>
              </a:rPr>
              <a:t>district</a:t>
            </a:r>
            <a:r>
              <a:rPr sz="1050" spc="-20" dirty="0">
                <a:latin typeface="Times New Roman"/>
                <a:cs typeface="Times New Roman"/>
              </a:rPr>
              <a:t> </a:t>
            </a:r>
            <a:r>
              <a:rPr sz="1050" spc="-5" dirty="0">
                <a:latin typeface="Times New Roman"/>
                <a:cs typeface="Times New Roman"/>
              </a:rPr>
              <a:t>in</a:t>
            </a:r>
            <a:r>
              <a:rPr sz="1050" spc="-25" dirty="0">
                <a:latin typeface="Times New Roman"/>
                <a:cs typeface="Times New Roman"/>
              </a:rPr>
              <a:t> </a:t>
            </a:r>
            <a:r>
              <a:rPr sz="1050" spc="-5" dirty="0">
                <a:latin typeface="Times New Roman"/>
                <a:cs typeface="Times New Roman"/>
              </a:rPr>
              <a:t>another</a:t>
            </a:r>
            <a:r>
              <a:rPr sz="1050" spc="-30" dirty="0">
                <a:latin typeface="Times New Roman"/>
                <a:cs typeface="Times New Roman"/>
              </a:rPr>
              <a:t> </a:t>
            </a:r>
            <a:r>
              <a:rPr sz="1050" spc="-5" dirty="0">
                <a:latin typeface="Times New Roman"/>
                <a:cs typeface="Times New Roman"/>
              </a:rPr>
              <a:t>state</a:t>
            </a:r>
            <a:r>
              <a:rPr sz="1050" spc="-15" dirty="0">
                <a:latin typeface="Times New Roman"/>
                <a:cs typeface="Times New Roman"/>
              </a:rPr>
              <a:t> </a:t>
            </a:r>
            <a:r>
              <a:rPr sz="1050" spc="-5" dirty="0">
                <a:latin typeface="Times New Roman"/>
                <a:cs typeface="Times New Roman"/>
              </a:rPr>
              <a:t>shall</a:t>
            </a:r>
            <a:r>
              <a:rPr sz="1050" spc="-30" dirty="0">
                <a:latin typeface="Times New Roman"/>
                <a:cs typeface="Times New Roman"/>
              </a:rPr>
              <a:t> </a:t>
            </a:r>
            <a:r>
              <a:rPr sz="1050" dirty="0">
                <a:latin typeface="Times New Roman"/>
                <a:cs typeface="Times New Roman"/>
              </a:rPr>
              <a:t>be</a:t>
            </a:r>
            <a:r>
              <a:rPr sz="1050" spc="-30" dirty="0">
                <a:latin typeface="Times New Roman"/>
                <a:cs typeface="Times New Roman"/>
              </a:rPr>
              <a:t> </a:t>
            </a:r>
            <a:r>
              <a:rPr sz="1050" spc="-5" dirty="0">
                <a:latin typeface="Times New Roman"/>
                <a:cs typeface="Times New Roman"/>
              </a:rPr>
              <a:t>removed</a:t>
            </a:r>
            <a:r>
              <a:rPr sz="1050" spc="-25" dirty="0">
                <a:latin typeface="Times New Roman"/>
                <a:cs typeface="Times New Roman"/>
              </a:rPr>
              <a:t> </a:t>
            </a:r>
            <a:r>
              <a:rPr sz="1050" spc="-5" dirty="0">
                <a:latin typeface="Times New Roman"/>
                <a:cs typeface="Times New Roman"/>
              </a:rPr>
              <a:t>as</a:t>
            </a:r>
            <a:r>
              <a:rPr sz="1050" spc="-30" dirty="0">
                <a:latin typeface="Times New Roman"/>
                <a:cs typeface="Times New Roman"/>
              </a:rPr>
              <a:t> </a:t>
            </a:r>
            <a:r>
              <a:rPr sz="1050" dirty="0">
                <a:latin typeface="Times New Roman"/>
                <a:cs typeface="Times New Roman"/>
              </a:rPr>
              <a:t>any</a:t>
            </a:r>
            <a:r>
              <a:rPr sz="1050" spc="-50" dirty="0">
                <a:latin typeface="Times New Roman"/>
                <a:cs typeface="Times New Roman"/>
              </a:rPr>
              <a:t> </a:t>
            </a:r>
            <a:r>
              <a:rPr sz="1050" dirty="0">
                <a:latin typeface="Times New Roman"/>
                <a:cs typeface="Times New Roman"/>
              </a:rPr>
              <a:t>other</a:t>
            </a:r>
            <a:r>
              <a:rPr sz="1050" spc="-30" dirty="0">
                <a:latin typeface="Times New Roman"/>
                <a:cs typeface="Times New Roman"/>
              </a:rPr>
              <a:t> </a:t>
            </a:r>
            <a:r>
              <a:rPr sz="1050" spc="-5" dirty="0">
                <a:latin typeface="Times New Roman"/>
                <a:cs typeface="Times New Roman"/>
              </a:rPr>
              <a:t>newly</a:t>
            </a:r>
            <a:r>
              <a:rPr sz="1050" spc="-50" dirty="0">
                <a:latin typeface="Times New Roman"/>
                <a:cs typeface="Times New Roman"/>
              </a:rPr>
              <a:t> </a:t>
            </a:r>
            <a:r>
              <a:rPr sz="1050" spc="-5" dirty="0">
                <a:latin typeface="Times New Roman"/>
                <a:cs typeface="Times New Roman"/>
              </a:rPr>
              <a:t>enrolled</a:t>
            </a:r>
            <a:endParaRPr sz="1050">
              <a:latin typeface="Times New Roman"/>
              <a:cs typeface="Times New Roman"/>
            </a:endParaRPr>
          </a:p>
          <a:p>
            <a:pPr marL="15240">
              <a:lnSpc>
                <a:spcPts val="1205"/>
              </a:lnSpc>
            </a:pPr>
            <a:r>
              <a:rPr sz="1050" spc="-5" dirty="0">
                <a:latin typeface="Times New Roman"/>
                <a:cs typeface="Times New Roman"/>
              </a:rPr>
              <a:t>student if the behavior committed is </a:t>
            </a:r>
            <a:r>
              <a:rPr sz="1050" dirty="0">
                <a:latin typeface="Times New Roman"/>
                <a:cs typeface="Times New Roman"/>
              </a:rPr>
              <a:t>a </a:t>
            </a:r>
            <a:r>
              <a:rPr sz="1050" spc="-5" dirty="0">
                <a:latin typeface="Times New Roman"/>
                <a:cs typeface="Times New Roman"/>
              </a:rPr>
              <a:t>reason </a:t>
            </a:r>
            <a:r>
              <a:rPr sz="1050" dirty="0">
                <a:latin typeface="Times New Roman"/>
                <a:cs typeface="Times New Roman"/>
              </a:rPr>
              <a:t>for </a:t>
            </a:r>
            <a:r>
              <a:rPr sz="1050" spc="-5" dirty="0">
                <a:latin typeface="Times New Roman"/>
                <a:cs typeface="Times New Roman"/>
              </a:rPr>
              <a:t>DAEP </a:t>
            </a:r>
            <a:r>
              <a:rPr sz="1050" dirty="0">
                <a:latin typeface="Times New Roman"/>
                <a:cs typeface="Times New Roman"/>
              </a:rPr>
              <a:t>(BAC) </a:t>
            </a:r>
            <a:r>
              <a:rPr sz="1050" spc="-5" dirty="0">
                <a:latin typeface="Times New Roman"/>
                <a:cs typeface="Times New Roman"/>
              </a:rPr>
              <a:t>removal in the receiving</a:t>
            </a:r>
            <a:r>
              <a:rPr sz="1050" spc="30" dirty="0">
                <a:latin typeface="Times New Roman"/>
                <a:cs typeface="Times New Roman"/>
              </a:rPr>
              <a:t> </a:t>
            </a:r>
            <a:r>
              <a:rPr sz="1050" spc="-5" dirty="0">
                <a:latin typeface="Times New Roman"/>
                <a:cs typeface="Times New Roman"/>
              </a:rPr>
              <a:t>district.</a:t>
            </a:r>
            <a:endParaRPr sz="1050">
              <a:latin typeface="Times New Roman"/>
              <a:cs typeface="Times New Roman"/>
            </a:endParaRPr>
          </a:p>
          <a:p>
            <a:pPr marL="14604" marR="6350" indent="167640" algn="just">
              <a:lnSpc>
                <a:spcPct val="95900"/>
              </a:lnSpc>
              <a:spcBef>
                <a:spcPts val="20"/>
              </a:spcBef>
            </a:pPr>
            <a:r>
              <a:rPr sz="1050" spc="-10" dirty="0">
                <a:latin typeface="Times New Roman"/>
                <a:cs typeface="Times New Roman"/>
              </a:rPr>
              <a:t>If </a:t>
            </a:r>
            <a:r>
              <a:rPr sz="1050" spc="-5" dirty="0">
                <a:latin typeface="Times New Roman"/>
                <a:cs typeface="Times New Roman"/>
              </a:rPr>
              <a:t>the student was placed in </a:t>
            </a:r>
            <a:r>
              <a:rPr sz="1050" dirty="0">
                <a:latin typeface="Times New Roman"/>
                <a:cs typeface="Times New Roman"/>
              </a:rPr>
              <a:t>a </a:t>
            </a:r>
            <a:r>
              <a:rPr sz="1050" spc="-15" dirty="0">
                <a:latin typeface="Times New Roman"/>
                <a:cs typeface="Times New Roman"/>
              </a:rPr>
              <a:t>DAEP </a:t>
            </a:r>
            <a:r>
              <a:rPr sz="1050" spc="-5" dirty="0">
                <a:latin typeface="Times New Roman"/>
                <a:cs typeface="Times New Roman"/>
              </a:rPr>
              <a:t>(BAC) </a:t>
            </a:r>
            <a:r>
              <a:rPr sz="1050" dirty="0">
                <a:latin typeface="Times New Roman"/>
                <a:cs typeface="Times New Roman"/>
              </a:rPr>
              <a:t>by a school </a:t>
            </a:r>
            <a:r>
              <a:rPr sz="1050" spc="-5" dirty="0">
                <a:latin typeface="Times New Roman"/>
                <a:cs typeface="Times New Roman"/>
              </a:rPr>
              <a:t>district in another state </a:t>
            </a:r>
            <a:r>
              <a:rPr sz="1050" dirty="0">
                <a:latin typeface="Times New Roman"/>
                <a:cs typeface="Times New Roman"/>
              </a:rPr>
              <a:t>for a </a:t>
            </a:r>
            <a:r>
              <a:rPr sz="1050" spc="-5" dirty="0">
                <a:latin typeface="Times New Roman"/>
                <a:cs typeface="Times New Roman"/>
              </a:rPr>
              <a:t>period that exceeds one </a:t>
            </a:r>
            <a:r>
              <a:rPr sz="1050" spc="-25" dirty="0">
                <a:latin typeface="Times New Roman"/>
                <a:cs typeface="Times New Roman"/>
              </a:rPr>
              <a:t>year, </a:t>
            </a:r>
            <a:r>
              <a:rPr sz="1050" spc="-5" dirty="0">
                <a:latin typeface="Times New Roman"/>
                <a:cs typeface="Times New Roman"/>
              </a:rPr>
              <a:t>this </a:t>
            </a:r>
            <a:r>
              <a:rPr sz="1050" spc="-20" dirty="0">
                <a:latin typeface="Times New Roman"/>
                <a:cs typeface="Times New Roman"/>
              </a:rPr>
              <a:t>district, </a:t>
            </a:r>
            <a:r>
              <a:rPr sz="1050" spc="5" dirty="0">
                <a:latin typeface="Times New Roman"/>
                <a:cs typeface="Times New Roman"/>
              </a:rPr>
              <a:t>by  </a:t>
            </a:r>
            <a:r>
              <a:rPr sz="1050" spc="-5" dirty="0">
                <a:latin typeface="Times New Roman"/>
                <a:cs typeface="Times New Roman"/>
              </a:rPr>
              <a:t>state</a:t>
            </a:r>
            <a:r>
              <a:rPr sz="1050" spc="-20" dirty="0">
                <a:latin typeface="Times New Roman"/>
                <a:cs typeface="Times New Roman"/>
              </a:rPr>
              <a:t> </a:t>
            </a:r>
            <a:r>
              <a:rPr sz="1050" spc="-5" dirty="0">
                <a:latin typeface="Times New Roman"/>
                <a:cs typeface="Times New Roman"/>
              </a:rPr>
              <a:t>law,</a:t>
            </a:r>
            <a:r>
              <a:rPr sz="1050" spc="-20" dirty="0">
                <a:latin typeface="Times New Roman"/>
                <a:cs typeface="Times New Roman"/>
              </a:rPr>
              <a:t> </a:t>
            </a:r>
            <a:r>
              <a:rPr sz="1050" spc="-5" dirty="0">
                <a:latin typeface="Times New Roman"/>
                <a:cs typeface="Times New Roman"/>
              </a:rPr>
              <a:t>shall</a:t>
            </a:r>
            <a:r>
              <a:rPr sz="1050" spc="-25" dirty="0">
                <a:latin typeface="Times New Roman"/>
                <a:cs typeface="Times New Roman"/>
              </a:rPr>
              <a:t> </a:t>
            </a:r>
            <a:r>
              <a:rPr sz="1050" spc="-15" dirty="0">
                <a:latin typeface="Times New Roman"/>
                <a:cs typeface="Times New Roman"/>
              </a:rPr>
              <a:t>reduce</a:t>
            </a:r>
            <a:r>
              <a:rPr sz="1050" spc="-45" dirty="0">
                <a:latin typeface="Times New Roman"/>
                <a:cs typeface="Times New Roman"/>
              </a:rPr>
              <a:t> </a:t>
            </a:r>
            <a:r>
              <a:rPr sz="1050" spc="-10" dirty="0">
                <a:latin typeface="Times New Roman"/>
                <a:cs typeface="Times New Roman"/>
              </a:rPr>
              <a:t>the</a:t>
            </a:r>
            <a:r>
              <a:rPr sz="1050" spc="-55" dirty="0">
                <a:latin typeface="Times New Roman"/>
                <a:cs typeface="Times New Roman"/>
              </a:rPr>
              <a:t> </a:t>
            </a:r>
            <a:r>
              <a:rPr sz="1050" spc="-5" dirty="0">
                <a:latin typeface="Times New Roman"/>
                <a:cs typeface="Times New Roman"/>
              </a:rPr>
              <a:t>period</a:t>
            </a:r>
            <a:r>
              <a:rPr sz="1050" spc="-20" dirty="0">
                <a:latin typeface="Times New Roman"/>
                <a:cs typeface="Times New Roman"/>
              </a:rPr>
              <a:t> </a:t>
            </a:r>
            <a:r>
              <a:rPr sz="1050" dirty="0">
                <a:latin typeface="Times New Roman"/>
                <a:cs typeface="Times New Roman"/>
              </a:rPr>
              <a:t>of</a:t>
            </a:r>
            <a:r>
              <a:rPr sz="1050" spc="-25" dirty="0">
                <a:latin typeface="Times New Roman"/>
                <a:cs typeface="Times New Roman"/>
              </a:rPr>
              <a:t> </a:t>
            </a:r>
            <a:r>
              <a:rPr sz="1050" spc="-5" dirty="0">
                <a:latin typeface="Times New Roman"/>
                <a:cs typeface="Times New Roman"/>
              </a:rPr>
              <a:t>the</a:t>
            </a:r>
            <a:r>
              <a:rPr sz="1050" spc="-20" dirty="0">
                <a:latin typeface="Times New Roman"/>
                <a:cs typeface="Times New Roman"/>
              </a:rPr>
              <a:t> </a:t>
            </a:r>
            <a:r>
              <a:rPr sz="1050" spc="-25" dirty="0">
                <a:latin typeface="Times New Roman"/>
                <a:cs typeface="Times New Roman"/>
              </a:rPr>
              <a:t>removal</a:t>
            </a:r>
            <a:r>
              <a:rPr sz="1050" spc="-70" dirty="0">
                <a:latin typeface="Times New Roman"/>
                <a:cs typeface="Times New Roman"/>
              </a:rPr>
              <a:t> </a:t>
            </a:r>
            <a:r>
              <a:rPr sz="1050" dirty="0">
                <a:latin typeface="Times New Roman"/>
                <a:cs typeface="Times New Roman"/>
              </a:rPr>
              <a:t>so</a:t>
            </a:r>
            <a:r>
              <a:rPr sz="1050" spc="-20" dirty="0">
                <a:latin typeface="Times New Roman"/>
                <a:cs typeface="Times New Roman"/>
              </a:rPr>
              <a:t> </a:t>
            </a:r>
            <a:r>
              <a:rPr sz="1050" spc="-5" dirty="0">
                <a:latin typeface="Times New Roman"/>
                <a:cs typeface="Times New Roman"/>
              </a:rPr>
              <a:t>that</a:t>
            </a:r>
            <a:r>
              <a:rPr sz="1050" spc="-25" dirty="0">
                <a:latin typeface="Times New Roman"/>
                <a:cs typeface="Times New Roman"/>
              </a:rPr>
              <a:t> </a:t>
            </a:r>
            <a:r>
              <a:rPr sz="1050" spc="-5" dirty="0">
                <a:latin typeface="Times New Roman"/>
                <a:cs typeface="Times New Roman"/>
              </a:rPr>
              <a:t>the</a:t>
            </a:r>
            <a:r>
              <a:rPr sz="1050" spc="-20" dirty="0">
                <a:latin typeface="Times New Roman"/>
                <a:cs typeface="Times New Roman"/>
              </a:rPr>
              <a:t> </a:t>
            </a:r>
            <a:r>
              <a:rPr sz="1050" spc="-5" dirty="0">
                <a:latin typeface="Times New Roman"/>
                <a:cs typeface="Times New Roman"/>
              </a:rPr>
              <a:t>total</a:t>
            </a:r>
            <a:r>
              <a:rPr sz="1050" spc="-25" dirty="0">
                <a:latin typeface="Times New Roman"/>
                <a:cs typeface="Times New Roman"/>
              </a:rPr>
              <a:t> </a:t>
            </a:r>
            <a:r>
              <a:rPr sz="1050" spc="-15" dirty="0">
                <a:latin typeface="Times New Roman"/>
                <a:cs typeface="Times New Roman"/>
              </a:rPr>
              <a:t>removal</a:t>
            </a:r>
            <a:r>
              <a:rPr sz="1050" spc="-50" dirty="0">
                <a:latin typeface="Times New Roman"/>
                <a:cs typeface="Times New Roman"/>
              </a:rPr>
              <a:t> </a:t>
            </a:r>
            <a:r>
              <a:rPr sz="1050" dirty="0">
                <a:latin typeface="Times New Roman"/>
                <a:cs typeface="Times New Roman"/>
              </a:rPr>
              <a:t>does</a:t>
            </a:r>
            <a:r>
              <a:rPr sz="1050" spc="-25" dirty="0">
                <a:latin typeface="Times New Roman"/>
                <a:cs typeface="Times New Roman"/>
              </a:rPr>
              <a:t> </a:t>
            </a:r>
            <a:r>
              <a:rPr sz="1050" spc="-5" dirty="0">
                <a:latin typeface="Times New Roman"/>
                <a:cs typeface="Times New Roman"/>
              </a:rPr>
              <a:t>not</a:t>
            </a:r>
            <a:r>
              <a:rPr sz="1050" spc="-25" dirty="0">
                <a:latin typeface="Times New Roman"/>
                <a:cs typeface="Times New Roman"/>
              </a:rPr>
              <a:t> </a:t>
            </a:r>
            <a:r>
              <a:rPr sz="1050" spc="-5" dirty="0">
                <a:latin typeface="Times New Roman"/>
                <a:cs typeface="Times New Roman"/>
              </a:rPr>
              <a:t>exceed</a:t>
            </a:r>
            <a:r>
              <a:rPr sz="1050" spc="-20" dirty="0">
                <a:latin typeface="Times New Roman"/>
                <a:cs typeface="Times New Roman"/>
              </a:rPr>
              <a:t> </a:t>
            </a:r>
            <a:r>
              <a:rPr sz="1050" dirty="0">
                <a:latin typeface="Times New Roman"/>
                <a:cs typeface="Times New Roman"/>
              </a:rPr>
              <a:t>one</a:t>
            </a:r>
            <a:r>
              <a:rPr sz="1050" spc="-20" dirty="0">
                <a:latin typeface="Times New Roman"/>
                <a:cs typeface="Times New Roman"/>
              </a:rPr>
              <a:t> </a:t>
            </a:r>
            <a:r>
              <a:rPr sz="1050" spc="-25" dirty="0">
                <a:latin typeface="Times New Roman"/>
                <a:cs typeface="Times New Roman"/>
              </a:rPr>
              <a:t>year.</a:t>
            </a:r>
            <a:r>
              <a:rPr sz="1050" spc="-70" dirty="0">
                <a:latin typeface="Times New Roman"/>
                <a:cs typeface="Times New Roman"/>
              </a:rPr>
              <a:t> </a:t>
            </a:r>
            <a:r>
              <a:rPr sz="1050" spc="-5" dirty="0">
                <a:latin typeface="Times New Roman"/>
                <a:cs typeface="Times New Roman"/>
              </a:rPr>
              <a:t>After</a:t>
            </a:r>
            <a:r>
              <a:rPr sz="1050" spc="-25" dirty="0">
                <a:latin typeface="Times New Roman"/>
                <a:cs typeface="Times New Roman"/>
              </a:rPr>
              <a:t> </a:t>
            </a:r>
            <a:r>
              <a:rPr sz="1050" dirty="0">
                <a:latin typeface="Times New Roman"/>
                <a:cs typeface="Times New Roman"/>
              </a:rPr>
              <a:t>a</a:t>
            </a:r>
            <a:r>
              <a:rPr sz="1050" spc="-20" dirty="0">
                <a:latin typeface="Times New Roman"/>
                <a:cs typeface="Times New Roman"/>
              </a:rPr>
              <a:t> </a:t>
            </a:r>
            <a:r>
              <a:rPr sz="1050" spc="-15" dirty="0">
                <a:latin typeface="Times New Roman"/>
                <a:cs typeface="Times New Roman"/>
              </a:rPr>
              <a:t>review,</a:t>
            </a:r>
            <a:r>
              <a:rPr sz="1050" spc="-55" dirty="0">
                <a:latin typeface="Times New Roman"/>
                <a:cs typeface="Times New Roman"/>
              </a:rPr>
              <a:t> </a:t>
            </a:r>
            <a:r>
              <a:rPr sz="1050" spc="-20" dirty="0">
                <a:latin typeface="Times New Roman"/>
                <a:cs typeface="Times New Roman"/>
              </a:rPr>
              <a:t>however,</a:t>
            </a:r>
            <a:r>
              <a:rPr sz="1050" spc="-45" dirty="0">
                <a:latin typeface="Times New Roman"/>
                <a:cs typeface="Times New Roman"/>
              </a:rPr>
              <a:t> </a:t>
            </a:r>
            <a:r>
              <a:rPr sz="1050" spc="-5" dirty="0">
                <a:latin typeface="Times New Roman"/>
                <a:cs typeface="Times New Roman"/>
              </a:rPr>
              <a:t>the</a:t>
            </a:r>
            <a:r>
              <a:rPr sz="1050" spc="-30" dirty="0">
                <a:latin typeface="Times New Roman"/>
                <a:cs typeface="Times New Roman"/>
              </a:rPr>
              <a:t> </a:t>
            </a:r>
            <a:r>
              <a:rPr sz="1050" spc="-20" dirty="0">
                <a:latin typeface="Times New Roman"/>
                <a:cs typeface="Times New Roman"/>
              </a:rPr>
              <a:t>removal  </a:t>
            </a:r>
            <a:r>
              <a:rPr sz="1050" spc="-5" dirty="0">
                <a:latin typeface="Times New Roman"/>
                <a:cs typeface="Times New Roman"/>
              </a:rPr>
              <a:t>may </a:t>
            </a:r>
            <a:r>
              <a:rPr sz="1050" dirty="0">
                <a:latin typeface="Times New Roman"/>
                <a:cs typeface="Times New Roman"/>
              </a:rPr>
              <a:t>be </a:t>
            </a:r>
            <a:r>
              <a:rPr sz="1050" spc="-5" dirty="0">
                <a:latin typeface="Times New Roman"/>
                <a:cs typeface="Times New Roman"/>
              </a:rPr>
              <a:t>extended </a:t>
            </a:r>
            <a:r>
              <a:rPr sz="1050" spc="-20" dirty="0">
                <a:latin typeface="Times New Roman"/>
                <a:cs typeface="Times New Roman"/>
              </a:rPr>
              <a:t>beyond </a:t>
            </a:r>
            <a:r>
              <a:rPr sz="1050" dirty="0">
                <a:latin typeface="Times New Roman"/>
                <a:cs typeface="Times New Roman"/>
              </a:rPr>
              <a:t>a </a:t>
            </a:r>
            <a:r>
              <a:rPr sz="1050" spc="-15" dirty="0">
                <a:latin typeface="Times New Roman"/>
                <a:cs typeface="Times New Roman"/>
              </a:rPr>
              <a:t>year </a:t>
            </a:r>
            <a:r>
              <a:rPr sz="1050" spc="-5" dirty="0">
                <a:latin typeface="Times New Roman"/>
                <a:cs typeface="Times New Roman"/>
              </a:rPr>
              <a:t>if the campus </a:t>
            </a:r>
            <a:r>
              <a:rPr sz="1050" spc="-15" dirty="0">
                <a:latin typeface="Times New Roman"/>
                <a:cs typeface="Times New Roman"/>
              </a:rPr>
              <a:t>behavior </a:t>
            </a:r>
            <a:r>
              <a:rPr sz="1050" spc="-5" dirty="0">
                <a:latin typeface="Times New Roman"/>
                <a:cs typeface="Times New Roman"/>
              </a:rPr>
              <a:t>coordinator </a:t>
            </a:r>
            <a:r>
              <a:rPr sz="1050" dirty="0">
                <a:latin typeface="Times New Roman"/>
                <a:cs typeface="Times New Roman"/>
              </a:rPr>
              <a:t>or </a:t>
            </a:r>
            <a:r>
              <a:rPr sz="1050" spc="-25" dirty="0">
                <a:latin typeface="Times New Roman"/>
                <a:cs typeface="Times New Roman"/>
              </a:rPr>
              <a:t>appropriate </a:t>
            </a:r>
            <a:r>
              <a:rPr sz="1050" spc="-5" dirty="0">
                <a:latin typeface="Times New Roman"/>
                <a:cs typeface="Times New Roman"/>
              </a:rPr>
              <a:t>administrator determines that the </a:t>
            </a:r>
            <a:r>
              <a:rPr sz="1050" spc="-15" dirty="0">
                <a:latin typeface="Times New Roman"/>
                <a:cs typeface="Times New Roman"/>
              </a:rPr>
              <a:t>student </a:t>
            </a:r>
            <a:r>
              <a:rPr sz="1050" spc="-5" dirty="0">
                <a:latin typeface="Times New Roman"/>
                <a:cs typeface="Times New Roman"/>
              </a:rPr>
              <a:t>is </a:t>
            </a:r>
            <a:r>
              <a:rPr sz="1050" dirty="0">
                <a:latin typeface="Times New Roman"/>
                <a:cs typeface="Times New Roman"/>
              </a:rPr>
              <a:t>a </a:t>
            </a:r>
            <a:r>
              <a:rPr sz="1050" spc="-5" dirty="0">
                <a:latin typeface="Times New Roman"/>
                <a:cs typeface="Times New Roman"/>
              </a:rPr>
              <a:t>threat  to</a:t>
            </a:r>
            <a:r>
              <a:rPr sz="1050" spc="-15" dirty="0">
                <a:latin typeface="Times New Roman"/>
                <a:cs typeface="Times New Roman"/>
              </a:rPr>
              <a:t> </a:t>
            </a:r>
            <a:r>
              <a:rPr sz="1050" spc="-5" dirty="0">
                <a:latin typeface="Times New Roman"/>
                <a:cs typeface="Times New Roman"/>
              </a:rPr>
              <a:t>the</a:t>
            </a:r>
            <a:r>
              <a:rPr sz="1050" spc="-40" dirty="0">
                <a:latin typeface="Times New Roman"/>
                <a:cs typeface="Times New Roman"/>
              </a:rPr>
              <a:t> </a:t>
            </a:r>
            <a:r>
              <a:rPr sz="1050" spc="-5" dirty="0">
                <a:latin typeface="Times New Roman"/>
                <a:cs typeface="Times New Roman"/>
              </a:rPr>
              <a:t>safety</a:t>
            </a:r>
            <a:r>
              <a:rPr sz="1050" spc="-70" dirty="0">
                <a:latin typeface="Times New Roman"/>
                <a:cs typeface="Times New Roman"/>
              </a:rPr>
              <a:t> </a:t>
            </a:r>
            <a:r>
              <a:rPr sz="1050" dirty="0">
                <a:latin typeface="Times New Roman"/>
                <a:cs typeface="Times New Roman"/>
              </a:rPr>
              <a:t>of</a:t>
            </a:r>
            <a:r>
              <a:rPr sz="1050" spc="-40" dirty="0">
                <a:latin typeface="Times New Roman"/>
                <a:cs typeface="Times New Roman"/>
              </a:rPr>
              <a:t> </a:t>
            </a:r>
            <a:r>
              <a:rPr sz="1050" spc="-5" dirty="0">
                <a:latin typeface="Times New Roman"/>
                <a:cs typeface="Times New Roman"/>
              </a:rPr>
              <a:t>other</a:t>
            </a:r>
            <a:r>
              <a:rPr sz="1050" spc="-30" dirty="0">
                <a:latin typeface="Times New Roman"/>
                <a:cs typeface="Times New Roman"/>
              </a:rPr>
              <a:t> </a:t>
            </a:r>
            <a:r>
              <a:rPr sz="1050" spc="-5" dirty="0">
                <a:latin typeface="Times New Roman"/>
                <a:cs typeface="Times New Roman"/>
              </a:rPr>
              <a:t>students</a:t>
            </a:r>
            <a:r>
              <a:rPr sz="1050" spc="-25" dirty="0">
                <a:latin typeface="Times New Roman"/>
                <a:cs typeface="Times New Roman"/>
              </a:rPr>
              <a:t> </a:t>
            </a:r>
            <a:r>
              <a:rPr sz="1050" dirty="0">
                <a:latin typeface="Times New Roman"/>
                <a:cs typeface="Times New Roman"/>
              </a:rPr>
              <a:t>or</a:t>
            </a:r>
            <a:r>
              <a:rPr sz="1050" spc="-30" dirty="0">
                <a:latin typeface="Times New Roman"/>
                <a:cs typeface="Times New Roman"/>
              </a:rPr>
              <a:t> </a:t>
            </a:r>
            <a:r>
              <a:rPr sz="1050" spc="-20" dirty="0">
                <a:latin typeface="Times New Roman"/>
                <a:cs typeface="Times New Roman"/>
              </a:rPr>
              <a:t>employees</a:t>
            </a:r>
            <a:r>
              <a:rPr sz="1050" spc="-50" dirty="0">
                <a:latin typeface="Times New Roman"/>
                <a:cs typeface="Times New Roman"/>
              </a:rPr>
              <a:t> </a:t>
            </a:r>
            <a:r>
              <a:rPr sz="1050" dirty="0">
                <a:latin typeface="Times New Roman"/>
                <a:cs typeface="Times New Roman"/>
              </a:rPr>
              <a:t>or</a:t>
            </a:r>
            <a:r>
              <a:rPr sz="1050" spc="-30" dirty="0">
                <a:latin typeface="Times New Roman"/>
                <a:cs typeface="Times New Roman"/>
              </a:rPr>
              <a:t> </a:t>
            </a:r>
            <a:r>
              <a:rPr sz="1050" spc="-5" dirty="0">
                <a:latin typeface="Times New Roman"/>
                <a:cs typeface="Times New Roman"/>
              </a:rPr>
              <a:t>the</a:t>
            </a:r>
            <a:r>
              <a:rPr sz="1050" spc="-40" dirty="0">
                <a:latin typeface="Times New Roman"/>
                <a:cs typeface="Times New Roman"/>
              </a:rPr>
              <a:t> </a:t>
            </a:r>
            <a:r>
              <a:rPr sz="1050" spc="-5" dirty="0">
                <a:latin typeface="Times New Roman"/>
                <a:cs typeface="Times New Roman"/>
              </a:rPr>
              <a:t>extended</a:t>
            </a:r>
            <a:r>
              <a:rPr sz="1050" spc="-10" dirty="0">
                <a:latin typeface="Times New Roman"/>
                <a:cs typeface="Times New Roman"/>
              </a:rPr>
              <a:t> </a:t>
            </a:r>
            <a:r>
              <a:rPr sz="1050" spc="-25" dirty="0">
                <a:latin typeface="Times New Roman"/>
                <a:cs typeface="Times New Roman"/>
              </a:rPr>
              <a:t>removal</a:t>
            </a:r>
            <a:r>
              <a:rPr sz="1050" spc="-55" dirty="0">
                <a:latin typeface="Times New Roman"/>
                <a:cs typeface="Times New Roman"/>
              </a:rPr>
              <a:t> </a:t>
            </a:r>
            <a:r>
              <a:rPr sz="1050" spc="-5" dirty="0">
                <a:latin typeface="Times New Roman"/>
                <a:cs typeface="Times New Roman"/>
              </a:rPr>
              <a:t>is</a:t>
            </a:r>
            <a:r>
              <a:rPr sz="1050" spc="-30" dirty="0">
                <a:latin typeface="Times New Roman"/>
                <a:cs typeface="Times New Roman"/>
              </a:rPr>
              <a:t> </a:t>
            </a:r>
            <a:r>
              <a:rPr sz="1050" spc="-5" dirty="0">
                <a:latin typeface="Times New Roman"/>
                <a:cs typeface="Times New Roman"/>
              </a:rPr>
              <a:t>in</a:t>
            </a:r>
            <a:r>
              <a:rPr sz="1050" spc="-25" dirty="0">
                <a:latin typeface="Times New Roman"/>
                <a:cs typeface="Times New Roman"/>
              </a:rPr>
              <a:t> </a:t>
            </a:r>
            <a:r>
              <a:rPr sz="1050" spc="-5" dirty="0">
                <a:latin typeface="Times New Roman"/>
                <a:cs typeface="Times New Roman"/>
              </a:rPr>
              <a:t>the</a:t>
            </a:r>
            <a:r>
              <a:rPr sz="1050" spc="-40" dirty="0">
                <a:latin typeface="Times New Roman"/>
                <a:cs typeface="Times New Roman"/>
              </a:rPr>
              <a:t> </a:t>
            </a:r>
            <a:r>
              <a:rPr sz="1050" spc="-5" dirty="0">
                <a:latin typeface="Times New Roman"/>
                <a:cs typeface="Times New Roman"/>
              </a:rPr>
              <a:t>best</a:t>
            </a:r>
            <a:r>
              <a:rPr sz="1050" spc="-30" dirty="0">
                <a:latin typeface="Times New Roman"/>
                <a:cs typeface="Times New Roman"/>
              </a:rPr>
              <a:t> </a:t>
            </a:r>
            <a:r>
              <a:rPr sz="1050" spc="-5" dirty="0">
                <a:latin typeface="Times New Roman"/>
                <a:cs typeface="Times New Roman"/>
              </a:rPr>
              <a:t>interest</a:t>
            </a:r>
            <a:r>
              <a:rPr sz="1050" spc="-40" dirty="0">
                <a:latin typeface="Times New Roman"/>
                <a:cs typeface="Times New Roman"/>
              </a:rPr>
              <a:t> </a:t>
            </a:r>
            <a:r>
              <a:rPr sz="1050" dirty="0">
                <a:latin typeface="Times New Roman"/>
                <a:cs typeface="Times New Roman"/>
              </a:rPr>
              <a:t>of</a:t>
            </a:r>
            <a:r>
              <a:rPr sz="1050" spc="-30" dirty="0">
                <a:latin typeface="Times New Roman"/>
                <a:cs typeface="Times New Roman"/>
              </a:rPr>
              <a:t> </a:t>
            </a:r>
            <a:r>
              <a:rPr sz="1050" spc="-5" dirty="0">
                <a:latin typeface="Times New Roman"/>
                <a:cs typeface="Times New Roman"/>
              </a:rPr>
              <a:t>the</a:t>
            </a:r>
            <a:r>
              <a:rPr sz="1050" spc="-15" dirty="0">
                <a:latin typeface="Times New Roman"/>
                <a:cs typeface="Times New Roman"/>
              </a:rPr>
              <a:t> student.</a:t>
            </a:r>
            <a:endParaRPr sz="1050">
              <a:latin typeface="Times New Roman"/>
              <a:cs typeface="Times New Roman"/>
            </a:endParaRPr>
          </a:p>
          <a:p>
            <a:pPr marL="15240">
              <a:lnSpc>
                <a:spcPts val="1210"/>
              </a:lnSpc>
            </a:pPr>
            <a:r>
              <a:rPr sz="1050" b="1" spc="-5" dirty="0">
                <a:latin typeface="Times New Roman"/>
                <a:cs typeface="Times New Roman"/>
              </a:rPr>
              <a:t>Emergency</a:t>
            </a:r>
            <a:r>
              <a:rPr sz="1050" b="1" spc="-20" dirty="0">
                <a:latin typeface="Times New Roman"/>
                <a:cs typeface="Times New Roman"/>
              </a:rPr>
              <a:t> </a:t>
            </a:r>
            <a:r>
              <a:rPr sz="1050" b="1" spc="-5" dirty="0">
                <a:latin typeface="Times New Roman"/>
                <a:cs typeface="Times New Roman"/>
              </a:rPr>
              <a:t>Removal</a:t>
            </a:r>
            <a:endParaRPr sz="1050">
              <a:latin typeface="Times New Roman"/>
              <a:cs typeface="Times New Roman"/>
            </a:endParaRPr>
          </a:p>
          <a:p>
            <a:pPr marL="15240" marR="5715" indent="167005" algn="just">
              <a:lnSpc>
                <a:spcPct val="95700"/>
              </a:lnSpc>
              <a:spcBef>
                <a:spcPts val="15"/>
              </a:spcBef>
            </a:pPr>
            <a:r>
              <a:rPr sz="1050" spc="-15" dirty="0">
                <a:latin typeface="Times New Roman"/>
                <a:cs typeface="Times New Roman"/>
              </a:rPr>
              <a:t>When </a:t>
            </a:r>
            <a:r>
              <a:rPr sz="1050" dirty="0">
                <a:latin typeface="Times New Roman"/>
                <a:cs typeface="Times New Roman"/>
              </a:rPr>
              <a:t>an </a:t>
            </a:r>
            <a:r>
              <a:rPr sz="1050" spc="-15" dirty="0">
                <a:latin typeface="Times New Roman"/>
                <a:cs typeface="Times New Roman"/>
              </a:rPr>
              <a:t>emergency </a:t>
            </a:r>
            <a:r>
              <a:rPr sz="1050" spc="-5" dirty="0">
                <a:latin typeface="Times New Roman"/>
                <a:cs typeface="Times New Roman"/>
              </a:rPr>
              <a:t>removal is </a:t>
            </a:r>
            <a:r>
              <a:rPr sz="1050" spc="-20" dirty="0">
                <a:latin typeface="Times New Roman"/>
                <a:cs typeface="Times New Roman"/>
              </a:rPr>
              <a:t>necessary because </a:t>
            </a:r>
            <a:r>
              <a:rPr sz="1050" spc="-10" dirty="0">
                <a:latin typeface="Times New Roman"/>
                <a:cs typeface="Times New Roman"/>
              </a:rPr>
              <a:t>the </a:t>
            </a:r>
            <a:r>
              <a:rPr sz="1050" spc="-20" dirty="0">
                <a:latin typeface="Times New Roman"/>
                <a:cs typeface="Times New Roman"/>
              </a:rPr>
              <a:t>student’s behavior </a:t>
            </a:r>
            <a:r>
              <a:rPr sz="1050" spc="-5" dirty="0">
                <a:latin typeface="Times New Roman"/>
                <a:cs typeface="Times New Roman"/>
              </a:rPr>
              <a:t>is so </a:t>
            </a:r>
            <a:r>
              <a:rPr sz="1050" spc="-25" dirty="0">
                <a:latin typeface="Times New Roman"/>
                <a:cs typeface="Times New Roman"/>
              </a:rPr>
              <a:t>unruly, </a:t>
            </a:r>
            <a:r>
              <a:rPr sz="1050" spc="-20" dirty="0">
                <a:latin typeface="Times New Roman"/>
                <a:cs typeface="Times New Roman"/>
              </a:rPr>
              <a:t>disruptive, </a:t>
            </a:r>
            <a:r>
              <a:rPr sz="1050" dirty="0">
                <a:latin typeface="Times New Roman"/>
                <a:cs typeface="Times New Roman"/>
              </a:rPr>
              <a:t>or </a:t>
            </a:r>
            <a:r>
              <a:rPr sz="1050" spc="-20" dirty="0">
                <a:latin typeface="Times New Roman"/>
                <a:cs typeface="Times New Roman"/>
              </a:rPr>
              <a:t>abusive </a:t>
            </a:r>
            <a:r>
              <a:rPr sz="1050" spc="-15" dirty="0">
                <a:latin typeface="Times New Roman"/>
                <a:cs typeface="Times New Roman"/>
              </a:rPr>
              <a:t>that </a:t>
            </a:r>
            <a:r>
              <a:rPr sz="1050" spc="-5" dirty="0">
                <a:latin typeface="Times New Roman"/>
                <a:cs typeface="Times New Roman"/>
              </a:rPr>
              <a:t>it </a:t>
            </a:r>
            <a:r>
              <a:rPr sz="1050" spc="-20" dirty="0">
                <a:latin typeface="Times New Roman"/>
                <a:cs typeface="Times New Roman"/>
              </a:rPr>
              <a:t>seriously interferes  </a:t>
            </a:r>
            <a:r>
              <a:rPr sz="1050" spc="-15" dirty="0">
                <a:latin typeface="Times New Roman"/>
                <a:cs typeface="Times New Roman"/>
              </a:rPr>
              <a:t>with </a:t>
            </a:r>
            <a:r>
              <a:rPr sz="1050" spc="-20" dirty="0">
                <a:latin typeface="Times New Roman"/>
                <a:cs typeface="Times New Roman"/>
              </a:rPr>
              <a:t>classroom </a:t>
            </a:r>
            <a:r>
              <a:rPr sz="1050" spc="-5" dirty="0">
                <a:latin typeface="Times New Roman"/>
                <a:cs typeface="Times New Roman"/>
              </a:rPr>
              <a:t>or </a:t>
            </a:r>
            <a:r>
              <a:rPr sz="1050" spc="-20" dirty="0">
                <a:latin typeface="Times New Roman"/>
                <a:cs typeface="Times New Roman"/>
              </a:rPr>
              <a:t>school operations</a:t>
            </a:r>
            <a:r>
              <a:rPr sz="1050" b="1" spc="-20" dirty="0">
                <a:latin typeface="Times New Roman"/>
                <a:cs typeface="Times New Roman"/>
              </a:rPr>
              <a:t>, </a:t>
            </a:r>
            <a:r>
              <a:rPr sz="1050" spc="-10" dirty="0">
                <a:latin typeface="Times New Roman"/>
                <a:cs typeface="Times New Roman"/>
              </a:rPr>
              <a:t>the </a:t>
            </a:r>
            <a:r>
              <a:rPr sz="1050" spc="-5" dirty="0">
                <a:latin typeface="Times New Roman"/>
                <a:cs typeface="Times New Roman"/>
              </a:rPr>
              <a:t>student </a:t>
            </a:r>
            <a:r>
              <a:rPr sz="1050" spc="-15" dirty="0">
                <a:latin typeface="Times New Roman"/>
                <a:cs typeface="Times New Roman"/>
              </a:rPr>
              <a:t>shall </a:t>
            </a:r>
            <a:r>
              <a:rPr sz="1050" dirty="0">
                <a:latin typeface="Times New Roman"/>
                <a:cs typeface="Times New Roman"/>
              </a:rPr>
              <a:t>be </a:t>
            </a:r>
            <a:r>
              <a:rPr sz="1050" spc="-15" dirty="0">
                <a:latin typeface="Times New Roman"/>
                <a:cs typeface="Times New Roman"/>
              </a:rPr>
              <a:t>given </a:t>
            </a:r>
            <a:r>
              <a:rPr sz="1050" spc="-20" dirty="0">
                <a:latin typeface="Times New Roman"/>
                <a:cs typeface="Times New Roman"/>
              </a:rPr>
              <a:t>notice </a:t>
            </a:r>
            <a:r>
              <a:rPr sz="1050" dirty="0">
                <a:latin typeface="Times New Roman"/>
                <a:cs typeface="Times New Roman"/>
              </a:rPr>
              <a:t>of </a:t>
            </a:r>
            <a:r>
              <a:rPr sz="1050" spc="-5" dirty="0">
                <a:latin typeface="Times New Roman"/>
                <a:cs typeface="Times New Roman"/>
              </a:rPr>
              <a:t>the </a:t>
            </a:r>
            <a:r>
              <a:rPr sz="1050" spc="-15" dirty="0">
                <a:latin typeface="Times New Roman"/>
                <a:cs typeface="Times New Roman"/>
              </a:rPr>
              <a:t>reason </a:t>
            </a:r>
            <a:r>
              <a:rPr sz="1050" dirty="0">
                <a:latin typeface="Times New Roman"/>
                <a:cs typeface="Times New Roman"/>
              </a:rPr>
              <a:t>for </a:t>
            </a:r>
            <a:r>
              <a:rPr sz="1050" spc="-5" dirty="0">
                <a:latin typeface="Times New Roman"/>
                <a:cs typeface="Times New Roman"/>
              </a:rPr>
              <a:t>the </a:t>
            </a:r>
            <a:r>
              <a:rPr sz="1050" spc="-15" dirty="0">
                <a:latin typeface="Times New Roman"/>
                <a:cs typeface="Times New Roman"/>
              </a:rPr>
              <a:t>action. </a:t>
            </a:r>
            <a:r>
              <a:rPr sz="1050" dirty="0">
                <a:latin typeface="Times New Roman"/>
                <a:cs typeface="Times New Roman"/>
              </a:rPr>
              <a:t>Not </a:t>
            </a:r>
            <a:r>
              <a:rPr sz="1050" spc="-15" dirty="0">
                <a:latin typeface="Times New Roman"/>
                <a:cs typeface="Times New Roman"/>
              </a:rPr>
              <a:t>later </a:t>
            </a:r>
            <a:r>
              <a:rPr sz="1050" spc="-5" dirty="0">
                <a:latin typeface="Times New Roman"/>
                <a:cs typeface="Times New Roman"/>
              </a:rPr>
              <a:t>than </a:t>
            </a:r>
            <a:r>
              <a:rPr sz="1050" spc="-15" dirty="0">
                <a:latin typeface="Times New Roman"/>
                <a:cs typeface="Times New Roman"/>
              </a:rPr>
              <a:t>the </a:t>
            </a:r>
            <a:r>
              <a:rPr sz="1050" spc="-10" dirty="0">
                <a:latin typeface="Times New Roman"/>
                <a:cs typeface="Times New Roman"/>
              </a:rPr>
              <a:t>7th </a:t>
            </a:r>
            <a:r>
              <a:rPr sz="1050" spc="-15" dirty="0">
                <a:latin typeface="Times New Roman"/>
                <a:cs typeface="Times New Roman"/>
              </a:rPr>
              <a:t>after </a:t>
            </a:r>
            <a:r>
              <a:rPr sz="1050" spc="-5" dirty="0">
                <a:latin typeface="Times New Roman"/>
                <a:cs typeface="Times New Roman"/>
              </a:rPr>
              <a:t>the date of  </a:t>
            </a:r>
            <a:r>
              <a:rPr sz="1050" spc="-25" dirty="0">
                <a:latin typeface="Times New Roman"/>
                <a:cs typeface="Times New Roman"/>
              </a:rPr>
              <a:t>removal, </a:t>
            </a:r>
            <a:r>
              <a:rPr sz="1050" spc="-5" dirty="0">
                <a:latin typeface="Times New Roman"/>
                <a:cs typeface="Times New Roman"/>
              </a:rPr>
              <a:t>the student shall </a:t>
            </a:r>
            <a:r>
              <a:rPr sz="1050" dirty="0">
                <a:latin typeface="Times New Roman"/>
                <a:cs typeface="Times New Roman"/>
              </a:rPr>
              <a:t>be </a:t>
            </a:r>
            <a:r>
              <a:rPr sz="1050" spc="-15" dirty="0">
                <a:latin typeface="Times New Roman"/>
                <a:cs typeface="Times New Roman"/>
              </a:rPr>
              <a:t>given </a:t>
            </a:r>
            <a:r>
              <a:rPr sz="1050" spc="-5" dirty="0">
                <a:latin typeface="Times New Roman"/>
                <a:cs typeface="Times New Roman"/>
              </a:rPr>
              <a:t>the </a:t>
            </a:r>
            <a:r>
              <a:rPr sz="1050" spc="-25" dirty="0">
                <a:latin typeface="Times New Roman"/>
                <a:cs typeface="Times New Roman"/>
              </a:rPr>
              <a:t>appropriate </a:t>
            </a:r>
            <a:r>
              <a:rPr sz="1050" spc="-5" dirty="0">
                <a:latin typeface="Times New Roman"/>
                <a:cs typeface="Times New Roman"/>
              </a:rPr>
              <a:t>conference </a:t>
            </a:r>
            <a:r>
              <a:rPr sz="1050" spc="-20" dirty="0">
                <a:latin typeface="Times New Roman"/>
                <a:cs typeface="Times New Roman"/>
              </a:rPr>
              <a:t>required </a:t>
            </a:r>
            <a:r>
              <a:rPr sz="1050" dirty="0">
                <a:latin typeface="Times New Roman"/>
                <a:cs typeface="Times New Roman"/>
              </a:rPr>
              <a:t>for </a:t>
            </a:r>
            <a:r>
              <a:rPr sz="1050" spc="-15" dirty="0">
                <a:latin typeface="Times New Roman"/>
                <a:cs typeface="Times New Roman"/>
              </a:rPr>
              <a:t>removal </a:t>
            </a:r>
            <a:r>
              <a:rPr sz="1050" spc="-5" dirty="0">
                <a:latin typeface="Times New Roman"/>
                <a:cs typeface="Times New Roman"/>
              </a:rPr>
              <a:t>in </a:t>
            </a:r>
            <a:r>
              <a:rPr sz="1050" dirty="0">
                <a:latin typeface="Times New Roman"/>
                <a:cs typeface="Times New Roman"/>
              </a:rPr>
              <a:t>a</a:t>
            </a:r>
            <a:r>
              <a:rPr sz="1050" spc="-140" dirty="0">
                <a:latin typeface="Times New Roman"/>
                <a:cs typeface="Times New Roman"/>
              </a:rPr>
              <a:t> </a:t>
            </a:r>
            <a:r>
              <a:rPr sz="1050" spc="-5" dirty="0">
                <a:latin typeface="Times New Roman"/>
                <a:cs typeface="Times New Roman"/>
              </a:rPr>
              <a:t>DAEP.</a:t>
            </a:r>
            <a:endParaRPr sz="1050">
              <a:latin typeface="Times New Roman"/>
              <a:cs typeface="Times New Roman"/>
            </a:endParaRPr>
          </a:p>
          <a:p>
            <a:pPr marL="226060">
              <a:lnSpc>
                <a:spcPts val="1230"/>
              </a:lnSpc>
            </a:pPr>
            <a:r>
              <a:rPr sz="1050" i="1" spc="-5" dirty="0">
                <a:latin typeface="Times New Roman"/>
                <a:cs typeface="Times New Roman"/>
              </a:rPr>
              <a:t>Note: </a:t>
            </a:r>
            <a:r>
              <a:rPr sz="1050" i="1" dirty="0">
                <a:latin typeface="Times New Roman"/>
                <a:cs typeface="Times New Roman"/>
              </a:rPr>
              <a:t>A </a:t>
            </a:r>
            <a:r>
              <a:rPr sz="1050" i="1" spc="-5" dirty="0">
                <a:latin typeface="Times New Roman"/>
                <a:cs typeface="Times New Roman"/>
              </a:rPr>
              <a:t>principal </a:t>
            </a:r>
            <a:r>
              <a:rPr sz="1050" i="1" dirty="0">
                <a:latin typeface="Times New Roman"/>
                <a:cs typeface="Times New Roman"/>
              </a:rPr>
              <a:t>or </a:t>
            </a:r>
            <a:r>
              <a:rPr sz="1050" i="1" spc="-5" dirty="0">
                <a:latin typeface="Times New Roman"/>
                <a:cs typeface="Times New Roman"/>
              </a:rPr>
              <a:t>principal’s designee </a:t>
            </a:r>
            <a:r>
              <a:rPr sz="1050" i="1" dirty="0">
                <a:latin typeface="Times New Roman"/>
                <a:cs typeface="Times New Roman"/>
              </a:rPr>
              <a:t>can order an </a:t>
            </a:r>
            <a:r>
              <a:rPr sz="1050" i="1" spc="-5" dirty="0">
                <a:latin typeface="Times New Roman"/>
                <a:cs typeface="Times New Roman"/>
              </a:rPr>
              <a:t>immediate </a:t>
            </a:r>
            <a:r>
              <a:rPr sz="1050" i="1" dirty="0">
                <a:latin typeface="Times New Roman"/>
                <a:cs typeface="Times New Roman"/>
              </a:rPr>
              <a:t>DAEP </a:t>
            </a:r>
            <a:r>
              <a:rPr sz="1050" i="1" spc="-5" dirty="0">
                <a:latin typeface="Times New Roman"/>
                <a:cs typeface="Times New Roman"/>
              </a:rPr>
              <a:t>removal </a:t>
            </a:r>
            <a:r>
              <a:rPr sz="1050" i="1" dirty="0">
                <a:latin typeface="Times New Roman"/>
                <a:cs typeface="Times New Roman"/>
              </a:rPr>
              <a:t>of a </a:t>
            </a:r>
            <a:r>
              <a:rPr sz="1050" i="1" spc="-5" dirty="0">
                <a:latin typeface="Times New Roman"/>
                <a:cs typeface="Times New Roman"/>
              </a:rPr>
              <a:t>student in accordance with</a:t>
            </a:r>
            <a:r>
              <a:rPr sz="1050" i="1" spc="30" dirty="0">
                <a:latin typeface="Times New Roman"/>
                <a:cs typeface="Times New Roman"/>
              </a:rPr>
              <a:t> </a:t>
            </a:r>
            <a:r>
              <a:rPr sz="1050" i="1" spc="-5" dirty="0">
                <a:latin typeface="Times New Roman"/>
                <a:cs typeface="Times New Roman"/>
              </a:rPr>
              <a:t>Section</a:t>
            </a:r>
            <a:endParaRPr sz="1050">
              <a:latin typeface="Times New Roman"/>
              <a:cs typeface="Times New Roman"/>
            </a:endParaRPr>
          </a:p>
          <a:p>
            <a:pPr marL="226060">
              <a:lnSpc>
                <a:spcPts val="1230"/>
              </a:lnSpc>
            </a:pPr>
            <a:r>
              <a:rPr sz="1050" i="1" dirty="0">
                <a:latin typeface="Times New Roman"/>
                <a:cs typeface="Times New Roman"/>
              </a:rPr>
              <a:t>37.019 Of </a:t>
            </a:r>
            <a:r>
              <a:rPr sz="1050" i="1" spc="-5" dirty="0">
                <a:latin typeface="Times New Roman"/>
                <a:cs typeface="Times New Roman"/>
              </a:rPr>
              <a:t>the Education</a:t>
            </a:r>
            <a:r>
              <a:rPr sz="1050" i="1" spc="-35" dirty="0">
                <a:latin typeface="Times New Roman"/>
                <a:cs typeface="Times New Roman"/>
              </a:rPr>
              <a:t> </a:t>
            </a:r>
            <a:r>
              <a:rPr sz="1050" i="1" spc="-5" dirty="0">
                <a:latin typeface="Times New Roman"/>
                <a:cs typeface="Times New Roman"/>
              </a:rPr>
              <a:t>Code.</a:t>
            </a:r>
            <a:endParaRPr sz="1050">
              <a:latin typeface="Times New Roman"/>
              <a:cs typeface="Times New Roman"/>
            </a:endParaRPr>
          </a:p>
        </p:txBody>
      </p:sp>
      <p:sp>
        <p:nvSpPr>
          <p:cNvPr id="5" name="object 5"/>
          <p:cNvSpPr txBox="1"/>
          <p:nvPr/>
        </p:nvSpPr>
        <p:spPr>
          <a:xfrm>
            <a:off x="329184" y="6755892"/>
            <a:ext cx="1165225" cy="160020"/>
          </a:xfrm>
          <a:prstGeom prst="rect">
            <a:avLst/>
          </a:prstGeom>
          <a:solidFill>
            <a:srgbClr val="FFFF00"/>
          </a:solidFill>
        </p:spPr>
        <p:txBody>
          <a:bodyPr vert="horz" wrap="square" lIns="0" tIns="0" rIns="0" bIns="0" rtlCol="0">
            <a:spAutoFit/>
          </a:bodyPr>
          <a:lstStyle/>
          <a:p>
            <a:pPr>
              <a:lnSpc>
                <a:spcPts val="1240"/>
              </a:lnSpc>
            </a:pPr>
            <a:r>
              <a:rPr sz="1100" b="1" spc="-5" dirty="0">
                <a:latin typeface="Times New Roman"/>
                <a:cs typeface="Times New Roman"/>
              </a:rPr>
              <a:t>Transition</a:t>
            </a:r>
            <a:r>
              <a:rPr sz="1100" b="1" spc="-30" dirty="0">
                <a:latin typeface="Times New Roman"/>
                <a:cs typeface="Times New Roman"/>
              </a:rPr>
              <a:t> </a:t>
            </a:r>
            <a:r>
              <a:rPr sz="1100" b="1" spc="-5" dirty="0">
                <a:latin typeface="Times New Roman"/>
                <a:cs typeface="Times New Roman"/>
              </a:rPr>
              <a:t>Services</a:t>
            </a:r>
            <a:endParaRPr sz="1100">
              <a:latin typeface="Times New Roman"/>
              <a:cs typeface="Times New Roman"/>
            </a:endParaRPr>
          </a:p>
        </p:txBody>
      </p:sp>
      <p:sp>
        <p:nvSpPr>
          <p:cNvPr id="6" name="object 6"/>
          <p:cNvSpPr txBox="1"/>
          <p:nvPr/>
        </p:nvSpPr>
        <p:spPr>
          <a:xfrm>
            <a:off x="329184" y="6915911"/>
            <a:ext cx="7189470" cy="154305"/>
          </a:xfrm>
          <a:prstGeom prst="rect">
            <a:avLst/>
          </a:prstGeom>
          <a:solidFill>
            <a:srgbClr val="FFFF00"/>
          </a:solidFill>
        </p:spPr>
        <p:txBody>
          <a:bodyPr vert="horz" wrap="square" lIns="0" tIns="0" rIns="0" bIns="0" rtlCol="0">
            <a:spAutoFit/>
          </a:bodyPr>
          <a:lstStyle/>
          <a:p>
            <a:pPr marL="139700">
              <a:lnSpc>
                <a:spcPts val="1160"/>
              </a:lnSpc>
            </a:pPr>
            <a:r>
              <a:rPr sz="1050" spc="-10" dirty="0">
                <a:latin typeface="Times New Roman"/>
                <a:cs typeface="Times New Roman"/>
              </a:rPr>
              <a:t>In</a:t>
            </a:r>
            <a:r>
              <a:rPr sz="1050" spc="75" dirty="0">
                <a:latin typeface="Times New Roman"/>
                <a:cs typeface="Times New Roman"/>
              </a:rPr>
              <a:t> </a:t>
            </a:r>
            <a:r>
              <a:rPr sz="1050" spc="-5" dirty="0">
                <a:latin typeface="Times New Roman"/>
                <a:cs typeface="Times New Roman"/>
              </a:rPr>
              <a:t>accordance</a:t>
            </a:r>
            <a:r>
              <a:rPr sz="1050" spc="60" dirty="0">
                <a:latin typeface="Times New Roman"/>
                <a:cs typeface="Times New Roman"/>
              </a:rPr>
              <a:t> </a:t>
            </a:r>
            <a:r>
              <a:rPr sz="1050" spc="-5" dirty="0">
                <a:latin typeface="Times New Roman"/>
                <a:cs typeface="Times New Roman"/>
              </a:rPr>
              <a:t>with</a:t>
            </a:r>
            <a:r>
              <a:rPr sz="1050" spc="75" dirty="0">
                <a:latin typeface="Times New Roman"/>
                <a:cs typeface="Times New Roman"/>
              </a:rPr>
              <a:t> </a:t>
            </a:r>
            <a:r>
              <a:rPr sz="1050" spc="-5" dirty="0">
                <a:latin typeface="Times New Roman"/>
                <a:cs typeface="Times New Roman"/>
              </a:rPr>
              <a:t>law</a:t>
            </a:r>
            <a:r>
              <a:rPr sz="1050" spc="65" dirty="0">
                <a:latin typeface="Times New Roman"/>
                <a:cs typeface="Times New Roman"/>
              </a:rPr>
              <a:t> </a:t>
            </a:r>
            <a:r>
              <a:rPr sz="1050" dirty="0">
                <a:latin typeface="Times New Roman"/>
                <a:cs typeface="Times New Roman"/>
              </a:rPr>
              <a:t>and</a:t>
            </a:r>
            <a:r>
              <a:rPr sz="1050" spc="50" dirty="0">
                <a:latin typeface="Times New Roman"/>
                <a:cs typeface="Times New Roman"/>
              </a:rPr>
              <a:t> </a:t>
            </a:r>
            <a:r>
              <a:rPr sz="1050" spc="-5" dirty="0">
                <a:latin typeface="Times New Roman"/>
                <a:cs typeface="Times New Roman"/>
              </a:rPr>
              <a:t>district</a:t>
            </a:r>
            <a:r>
              <a:rPr sz="1050" spc="65" dirty="0">
                <a:latin typeface="Times New Roman"/>
                <a:cs typeface="Times New Roman"/>
              </a:rPr>
              <a:t> </a:t>
            </a:r>
            <a:r>
              <a:rPr sz="1050" spc="-5" dirty="0">
                <a:latin typeface="Times New Roman"/>
                <a:cs typeface="Times New Roman"/>
              </a:rPr>
              <a:t>procedures,</a:t>
            </a:r>
            <a:r>
              <a:rPr sz="1050" spc="75" dirty="0">
                <a:latin typeface="Times New Roman"/>
                <a:cs typeface="Times New Roman"/>
              </a:rPr>
              <a:t> </a:t>
            </a:r>
            <a:r>
              <a:rPr sz="1050" spc="-5" dirty="0">
                <a:latin typeface="Times New Roman"/>
                <a:cs typeface="Times New Roman"/>
              </a:rPr>
              <a:t>campus</a:t>
            </a:r>
            <a:r>
              <a:rPr sz="1050" spc="75" dirty="0">
                <a:latin typeface="Times New Roman"/>
                <a:cs typeface="Times New Roman"/>
              </a:rPr>
              <a:t> </a:t>
            </a:r>
            <a:r>
              <a:rPr sz="1050" spc="-5" dirty="0">
                <a:latin typeface="Times New Roman"/>
                <a:cs typeface="Times New Roman"/>
              </a:rPr>
              <a:t>staff</a:t>
            </a:r>
            <a:r>
              <a:rPr sz="1050" spc="65" dirty="0">
                <a:latin typeface="Times New Roman"/>
                <a:cs typeface="Times New Roman"/>
              </a:rPr>
              <a:t> </a:t>
            </a:r>
            <a:r>
              <a:rPr sz="1050" spc="-5" dirty="0">
                <a:latin typeface="Times New Roman"/>
                <a:cs typeface="Times New Roman"/>
              </a:rPr>
              <a:t>shall</a:t>
            </a:r>
            <a:r>
              <a:rPr sz="1050" spc="65" dirty="0">
                <a:latin typeface="Times New Roman"/>
                <a:cs typeface="Times New Roman"/>
              </a:rPr>
              <a:t> </a:t>
            </a:r>
            <a:r>
              <a:rPr sz="1050" spc="-5" dirty="0">
                <a:latin typeface="Times New Roman"/>
                <a:cs typeface="Times New Roman"/>
              </a:rPr>
              <a:t>provide</a:t>
            </a:r>
            <a:r>
              <a:rPr sz="1050" spc="75" dirty="0">
                <a:latin typeface="Times New Roman"/>
                <a:cs typeface="Times New Roman"/>
              </a:rPr>
              <a:t> </a:t>
            </a:r>
            <a:r>
              <a:rPr sz="1050" spc="-5" dirty="0">
                <a:latin typeface="Times New Roman"/>
                <a:cs typeface="Times New Roman"/>
              </a:rPr>
              <a:t>transition</a:t>
            </a:r>
            <a:r>
              <a:rPr sz="1050" spc="75" dirty="0">
                <a:latin typeface="Times New Roman"/>
                <a:cs typeface="Times New Roman"/>
              </a:rPr>
              <a:t> </a:t>
            </a:r>
            <a:r>
              <a:rPr sz="1050" spc="-5" dirty="0">
                <a:latin typeface="Times New Roman"/>
                <a:cs typeface="Times New Roman"/>
              </a:rPr>
              <a:t>services</a:t>
            </a:r>
            <a:r>
              <a:rPr sz="1050" spc="75" dirty="0">
                <a:latin typeface="Times New Roman"/>
                <a:cs typeface="Times New Roman"/>
              </a:rPr>
              <a:t> </a:t>
            </a:r>
            <a:r>
              <a:rPr sz="1050" spc="-5" dirty="0">
                <a:latin typeface="Times New Roman"/>
                <a:cs typeface="Times New Roman"/>
              </a:rPr>
              <a:t>to</a:t>
            </a:r>
            <a:r>
              <a:rPr sz="1050" spc="75" dirty="0">
                <a:latin typeface="Times New Roman"/>
                <a:cs typeface="Times New Roman"/>
              </a:rPr>
              <a:t> </a:t>
            </a:r>
            <a:r>
              <a:rPr sz="1050" dirty="0">
                <a:latin typeface="Times New Roman"/>
                <a:cs typeface="Times New Roman"/>
              </a:rPr>
              <a:t>a</a:t>
            </a:r>
            <a:r>
              <a:rPr sz="1050" spc="75" dirty="0">
                <a:latin typeface="Times New Roman"/>
                <a:cs typeface="Times New Roman"/>
              </a:rPr>
              <a:t> </a:t>
            </a:r>
            <a:r>
              <a:rPr sz="1050" spc="-5" dirty="0">
                <a:latin typeface="Times New Roman"/>
                <a:cs typeface="Times New Roman"/>
              </a:rPr>
              <a:t>student</a:t>
            </a:r>
            <a:r>
              <a:rPr sz="1050" spc="65" dirty="0">
                <a:latin typeface="Times New Roman"/>
                <a:cs typeface="Times New Roman"/>
              </a:rPr>
              <a:t> </a:t>
            </a:r>
            <a:r>
              <a:rPr sz="1050" spc="-5" dirty="0">
                <a:latin typeface="Times New Roman"/>
                <a:cs typeface="Times New Roman"/>
              </a:rPr>
              <a:t>returning</a:t>
            </a:r>
            <a:r>
              <a:rPr sz="1050" spc="75" dirty="0">
                <a:latin typeface="Times New Roman"/>
                <a:cs typeface="Times New Roman"/>
              </a:rPr>
              <a:t> </a:t>
            </a:r>
            <a:r>
              <a:rPr sz="1050" spc="-5" dirty="0">
                <a:latin typeface="Times New Roman"/>
                <a:cs typeface="Times New Roman"/>
              </a:rPr>
              <a:t>to</a:t>
            </a:r>
            <a:r>
              <a:rPr sz="1050" spc="75" dirty="0">
                <a:latin typeface="Times New Roman"/>
                <a:cs typeface="Times New Roman"/>
              </a:rPr>
              <a:t> </a:t>
            </a:r>
            <a:r>
              <a:rPr sz="1050" spc="-10" dirty="0">
                <a:latin typeface="Times New Roman"/>
                <a:cs typeface="Times New Roman"/>
              </a:rPr>
              <a:t>the</a:t>
            </a:r>
            <a:r>
              <a:rPr sz="1050" spc="75" dirty="0">
                <a:latin typeface="Times New Roman"/>
                <a:cs typeface="Times New Roman"/>
              </a:rPr>
              <a:t> </a:t>
            </a:r>
            <a:r>
              <a:rPr sz="1050" spc="-5" dirty="0">
                <a:latin typeface="Times New Roman"/>
                <a:cs typeface="Times New Roman"/>
              </a:rPr>
              <a:t>regular</a:t>
            </a:r>
            <a:endParaRPr sz="1050">
              <a:latin typeface="Times New Roman"/>
              <a:cs typeface="Times New Roman"/>
            </a:endParaRPr>
          </a:p>
        </p:txBody>
      </p:sp>
      <p:sp>
        <p:nvSpPr>
          <p:cNvPr id="7" name="object 7"/>
          <p:cNvSpPr txBox="1"/>
          <p:nvPr/>
        </p:nvSpPr>
        <p:spPr>
          <a:xfrm>
            <a:off x="329184" y="7069835"/>
            <a:ext cx="6835140" cy="152400"/>
          </a:xfrm>
          <a:prstGeom prst="rect">
            <a:avLst/>
          </a:prstGeom>
          <a:solidFill>
            <a:srgbClr val="FFFF00"/>
          </a:solidFill>
        </p:spPr>
        <p:txBody>
          <a:bodyPr vert="horz" wrap="square" lIns="0" tIns="0" rIns="0" bIns="0" rtlCol="0">
            <a:spAutoFit/>
          </a:bodyPr>
          <a:lstStyle/>
          <a:p>
            <a:pPr>
              <a:lnSpc>
                <a:spcPts val="1160"/>
              </a:lnSpc>
            </a:pPr>
            <a:r>
              <a:rPr sz="1050" spc="-5" dirty="0">
                <a:latin typeface="Times New Roman"/>
                <a:cs typeface="Times New Roman"/>
              </a:rPr>
              <a:t>classroom </a:t>
            </a:r>
            <a:r>
              <a:rPr sz="1050" dirty="0">
                <a:latin typeface="Times New Roman"/>
                <a:cs typeface="Times New Roman"/>
              </a:rPr>
              <a:t>from an </a:t>
            </a:r>
            <a:r>
              <a:rPr sz="1050" spc="-5" dirty="0">
                <a:latin typeface="Times New Roman"/>
                <a:cs typeface="Times New Roman"/>
              </a:rPr>
              <a:t>alternative education program, including </a:t>
            </a:r>
            <a:r>
              <a:rPr sz="1050" dirty="0">
                <a:latin typeface="Times New Roman"/>
                <a:cs typeface="Times New Roman"/>
              </a:rPr>
              <a:t>a </a:t>
            </a:r>
            <a:r>
              <a:rPr sz="1050" spc="-5" dirty="0">
                <a:latin typeface="Times New Roman"/>
                <a:cs typeface="Times New Roman"/>
              </a:rPr>
              <a:t>DAEP (BAC). </a:t>
            </a:r>
            <a:r>
              <a:rPr sz="1050" dirty="0">
                <a:latin typeface="Times New Roman"/>
                <a:cs typeface="Times New Roman"/>
              </a:rPr>
              <a:t>See policy </a:t>
            </a:r>
            <a:r>
              <a:rPr sz="1050" spc="-5" dirty="0">
                <a:latin typeface="Times New Roman"/>
                <a:cs typeface="Times New Roman"/>
              </a:rPr>
              <a:t>FOCA </a:t>
            </a:r>
            <a:r>
              <a:rPr sz="1050" spc="-10" dirty="0">
                <a:latin typeface="Times New Roman"/>
                <a:cs typeface="Times New Roman"/>
              </a:rPr>
              <a:t>(LEGAL) </a:t>
            </a:r>
            <a:r>
              <a:rPr sz="1050" dirty="0">
                <a:latin typeface="Times New Roman"/>
                <a:cs typeface="Times New Roman"/>
              </a:rPr>
              <a:t>for </a:t>
            </a:r>
            <a:r>
              <a:rPr sz="1050" spc="-5" dirty="0">
                <a:latin typeface="Times New Roman"/>
                <a:cs typeface="Times New Roman"/>
              </a:rPr>
              <a:t>more</a:t>
            </a:r>
            <a:r>
              <a:rPr sz="1050" spc="160" dirty="0">
                <a:latin typeface="Times New Roman"/>
                <a:cs typeface="Times New Roman"/>
              </a:rPr>
              <a:t> </a:t>
            </a:r>
            <a:r>
              <a:rPr sz="1050" spc="-5" dirty="0">
                <a:latin typeface="Times New Roman"/>
                <a:cs typeface="Times New Roman"/>
              </a:rPr>
              <a:t>information.</a:t>
            </a:r>
            <a:endParaRPr sz="1050">
              <a:latin typeface="Times New Roman"/>
              <a:cs typeface="Times New Roman"/>
            </a:endParaRPr>
          </a:p>
        </p:txBody>
      </p:sp>
      <p:sp>
        <p:nvSpPr>
          <p:cNvPr id="8" name="object 8"/>
          <p:cNvSpPr/>
          <p:nvPr/>
        </p:nvSpPr>
        <p:spPr>
          <a:xfrm>
            <a:off x="6783323" y="8215883"/>
            <a:ext cx="368935" cy="154305"/>
          </a:xfrm>
          <a:custGeom>
            <a:avLst/>
            <a:gdLst/>
            <a:ahLst/>
            <a:cxnLst/>
            <a:rect l="l" t="t" r="r" b="b"/>
            <a:pathLst>
              <a:path w="368934" h="154304">
                <a:moveTo>
                  <a:pt x="0" y="153923"/>
                </a:moveTo>
                <a:lnTo>
                  <a:pt x="368807" y="153923"/>
                </a:lnTo>
                <a:lnTo>
                  <a:pt x="368807" y="0"/>
                </a:lnTo>
                <a:lnTo>
                  <a:pt x="0" y="0"/>
                </a:lnTo>
                <a:lnTo>
                  <a:pt x="0" y="153923"/>
                </a:lnTo>
                <a:close/>
              </a:path>
            </a:pathLst>
          </a:custGeom>
          <a:solidFill>
            <a:srgbClr val="FFFF00"/>
          </a:solidFill>
        </p:spPr>
        <p:txBody>
          <a:bodyPr wrap="square" lIns="0" tIns="0" rIns="0" bIns="0" rtlCol="0"/>
          <a:lstStyle/>
          <a:p>
            <a:endParaRPr/>
          </a:p>
        </p:txBody>
      </p:sp>
      <p:sp>
        <p:nvSpPr>
          <p:cNvPr id="9" name="object 9"/>
          <p:cNvSpPr txBox="1"/>
          <p:nvPr/>
        </p:nvSpPr>
        <p:spPr>
          <a:xfrm>
            <a:off x="304157" y="7360411"/>
            <a:ext cx="7215505" cy="2400935"/>
          </a:xfrm>
          <a:prstGeom prst="rect">
            <a:avLst/>
          </a:prstGeom>
        </p:spPr>
        <p:txBody>
          <a:bodyPr vert="horz" wrap="square" lIns="0" tIns="12700" rIns="0" bIns="0" rtlCol="0">
            <a:spAutoFit/>
          </a:bodyPr>
          <a:lstStyle/>
          <a:p>
            <a:pPr marL="1750060">
              <a:lnSpc>
                <a:spcPct val="100000"/>
              </a:lnSpc>
              <a:spcBef>
                <a:spcPts val="100"/>
              </a:spcBef>
            </a:pPr>
            <a:r>
              <a:rPr sz="1100" b="1" u="heavy" spc="-5" dirty="0">
                <a:uFill>
                  <a:solidFill>
                    <a:srgbClr val="000000"/>
                  </a:solidFill>
                </a:uFill>
                <a:latin typeface="Times New Roman"/>
                <a:cs typeface="Times New Roman"/>
              </a:rPr>
              <a:t>PLACEMENT </a:t>
            </a:r>
            <a:r>
              <a:rPr sz="1100" b="1" u="heavy" dirty="0">
                <a:uFill>
                  <a:solidFill>
                    <a:srgbClr val="000000"/>
                  </a:solidFill>
                </a:uFill>
                <a:latin typeface="Times New Roman"/>
                <a:cs typeface="Times New Roman"/>
              </a:rPr>
              <a:t>FOR </a:t>
            </a:r>
            <a:r>
              <a:rPr sz="1100" b="1" u="heavy" spc="-5" dirty="0">
                <a:uFill>
                  <a:solidFill>
                    <a:srgbClr val="000000"/>
                  </a:solidFill>
                </a:uFill>
                <a:latin typeface="Times New Roman"/>
                <a:cs typeface="Times New Roman"/>
              </a:rPr>
              <a:t>CERTAIN OFFENSES AT DAEP</a:t>
            </a:r>
            <a:r>
              <a:rPr sz="1100" b="1" u="heavy" spc="5" dirty="0">
                <a:uFill>
                  <a:solidFill>
                    <a:srgbClr val="000000"/>
                  </a:solidFill>
                </a:uFill>
                <a:latin typeface="Times New Roman"/>
                <a:cs typeface="Times New Roman"/>
              </a:rPr>
              <a:t> </a:t>
            </a:r>
            <a:r>
              <a:rPr sz="1100" b="1" u="heavy" spc="-10" dirty="0">
                <a:uFill>
                  <a:solidFill>
                    <a:srgbClr val="000000"/>
                  </a:solidFill>
                </a:uFill>
                <a:latin typeface="Times New Roman"/>
                <a:cs typeface="Times New Roman"/>
              </a:rPr>
              <a:t>(BAC)</a:t>
            </a:r>
            <a:endParaRPr sz="1100">
              <a:latin typeface="Times New Roman"/>
              <a:cs typeface="Times New Roman"/>
            </a:endParaRPr>
          </a:p>
          <a:p>
            <a:pPr>
              <a:lnSpc>
                <a:spcPct val="100000"/>
              </a:lnSpc>
            </a:pPr>
            <a:endParaRPr sz="1400">
              <a:latin typeface="Times New Roman"/>
              <a:cs typeface="Times New Roman"/>
            </a:endParaRPr>
          </a:p>
          <a:p>
            <a:pPr marL="12700" marR="5080" indent="194945">
              <a:lnSpc>
                <a:spcPts val="1210"/>
              </a:lnSpc>
            </a:pPr>
            <a:r>
              <a:rPr sz="1050" dirty="0">
                <a:latin typeface="Times New Roman"/>
                <a:cs typeface="Times New Roman"/>
              </a:rPr>
              <a:t>This </a:t>
            </a:r>
            <a:r>
              <a:rPr sz="1050" spc="-5" dirty="0">
                <a:latin typeface="Times New Roman"/>
                <a:cs typeface="Times New Roman"/>
              </a:rPr>
              <a:t>section includes two categories </a:t>
            </a:r>
            <a:r>
              <a:rPr sz="1050" dirty="0">
                <a:latin typeface="Times New Roman"/>
                <a:cs typeface="Times New Roman"/>
              </a:rPr>
              <a:t>of </a:t>
            </a:r>
            <a:r>
              <a:rPr sz="1050" spc="-5" dirty="0">
                <a:latin typeface="Times New Roman"/>
                <a:cs typeface="Times New Roman"/>
              </a:rPr>
              <a:t>offenses </a:t>
            </a:r>
            <a:r>
              <a:rPr sz="1050" dirty="0">
                <a:latin typeface="Times New Roman"/>
                <a:cs typeface="Times New Roman"/>
              </a:rPr>
              <a:t>for </a:t>
            </a:r>
            <a:r>
              <a:rPr sz="1050" spc="-5" dirty="0">
                <a:latin typeface="Times New Roman"/>
                <a:cs typeface="Times New Roman"/>
              </a:rPr>
              <a:t>which the Education </a:t>
            </a:r>
            <a:r>
              <a:rPr sz="1050" dirty="0">
                <a:latin typeface="Times New Roman"/>
                <a:cs typeface="Times New Roman"/>
              </a:rPr>
              <a:t>Code </a:t>
            </a:r>
            <a:r>
              <a:rPr sz="1050" spc="-5" dirty="0">
                <a:latin typeface="Times New Roman"/>
                <a:cs typeface="Times New Roman"/>
              </a:rPr>
              <a:t>provides unique procedures </a:t>
            </a:r>
            <a:r>
              <a:rPr sz="1050" dirty="0">
                <a:latin typeface="Times New Roman"/>
                <a:cs typeface="Times New Roman"/>
              </a:rPr>
              <a:t>and </a:t>
            </a:r>
            <a:r>
              <a:rPr sz="1050" spc="-5" dirty="0">
                <a:latin typeface="Times New Roman"/>
                <a:cs typeface="Times New Roman"/>
              </a:rPr>
              <a:t>specific  consequences.</a:t>
            </a:r>
            <a:endParaRPr sz="1050">
              <a:latin typeface="Times New Roman"/>
              <a:cs typeface="Times New Roman"/>
            </a:endParaRPr>
          </a:p>
          <a:p>
            <a:pPr marL="24765">
              <a:lnSpc>
                <a:spcPts val="1225"/>
              </a:lnSpc>
            </a:pPr>
            <a:r>
              <a:rPr sz="1100" b="1" spc="-5" dirty="0">
                <a:latin typeface="Times New Roman"/>
                <a:cs typeface="Times New Roman"/>
              </a:rPr>
              <a:t>Registered </a:t>
            </a:r>
            <a:r>
              <a:rPr sz="1100" b="1" dirty="0">
                <a:latin typeface="Times New Roman"/>
                <a:cs typeface="Times New Roman"/>
              </a:rPr>
              <a:t>Sex</a:t>
            </a:r>
            <a:r>
              <a:rPr sz="1100" b="1" spc="10" dirty="0">
                <a:latin typeface="Times New Roman"/>
                <a:cs typeface="Times New Roman"/>
              </a:rPr>
              <a:t> </a:t>
            </a:r>
            <a:r>
              <a:rPr sz="1100" b="1" spc="-5" dirty="0">
                <a:latin typeface="Times New Roman"/>
                <a:cs typeface="Times New Roman"/>
              </a:rPr>
              <a:t>Offender</a:t>
            </a:r>
            <a:endParaRPr sz="1100">
              <a:latin typeface="Times New Roman"/>
              <a:cs typeface="Times New Roman"/>
            </a:endParaRPr>
          </a:p>
          <a:p>
            <a:pPr marL="12700" marR="71120" indent="167640">
              <a:lnSpc>
                <a:spcPts val="1210"/>
              </a:lnSpc>
              <a:spcBef>
                <a:spcPts val="40"/>
              </a:spcBef>
            </a:pPr>
            <a:r>
              <a:rPr sz="1050" spc="-5" dirty="0">
                <a:latin typeface="Times New Roman"/>
                <a:cs typeface="Times New Roman"/>
              </a:rPr>
              <a:t>Upon</a:t>
            </a:r>
            <a:r>
              <a:rPr sz="1050" spc="-20" dirty="0">
                <a:latin typeface="Times New Roman"/>
                <a:cs typeface="Times New Roman"/>
              </a:rPr>
              <a:t> </a:t>
            </a:r>
            <a:r>
              <a:rPr sz="1050" spc="-5" dirty="0">
                <a:latin typeface="Times New Roman"/>
                <a:cs typeface="Times New Roman"/>
              </a:rPr>
              <a:t>receiving</a:t>
            </a:r>
            <a:r>
              <a:rPr sz="1050" spc="-20" dirty="0">
                <a:latin typeface="Times New Roman"/>
                <a:cs typeface="Times New Roman"/>
              </a:rPr>
              <a:t> </a:t>
            </a:r>
            <a:r>
              <a:rPr sz="1050" spc="-5" dirty="0">
                <a:latin typeface="Times New Roman"/>
                <a:cs typeface="Times New Roman"/>
              </a:rPr>
              <a:t>notification</a:t>
            </a:r>
            <a:r>
              <a:rPr sz="1050" spc="-20" dirty="0">
                <a:latin typeface="Times New Roman"/>
                <a:cs typeface="Times New Roman"/>
              </a:rPr>
              <a:t> </a:t>
            </a:r>
            <a:r>
              <a:rPr sz="1050" spc="-5" dirty="0">
                <a:latin typeface="Times New Roman"/>
                <a:cs typeface="Times New Roman"/>
              </a:rPr>
              <a:t>in</a:t>
            </a:r>
            <a:r>
              <a:rPr sz="1050" spc="-20" dirty="0">
                <a:latin typeface="Times New Roman"/>
                <a:cs typeface="Times New Roman"/>
              </a:rPr>
              <a:t> </a:t>
            </a:r>
            <a:r>
              <a:rPr sz="1050" spc="-5" dirty="0">
                <a:latin typeface="Times New Roman"/>
                <a:cs typeface="Times New Roman"/>
              </a:rPr>
              <a:t>accordance</a:t>
            </a:r>
            <a:r>
              <a:rPr sz="1050" spc="-20" dirty="0">
                <a:latin typeface="Times New Roman"/>
                <a:cs typeface="Times New Roman"/>
              </a:rPr>
              <a:t> </a:t>
            </a:r>
            <a:r>
              <a:rPr sz="1050" spc="-5" dirty="0">
                <a:latin typeface="Times New Roman"/>
                <a:cs typeface="Times New Roman"/>
              </a:rPr>
              <a:t>with</a:t>
            </a:r>
            <a:r>
              <a:rPr sz="1050" spc="-20" dirty="0">
                <a:latin typeface="Times New Roman"/>
                <a:cs typeface="Times New Roman"/>
              </a:rPr>
              <a:t> </a:t>
            </a:r>
            <a:r>
              <a:rPr sz="1050" spc="-5" dirty="0">
                <a:latin typeface="Times New Roman"/>
                <a:cs typeface="Times New Roman"/>
              </a:rPr>
              <a:t>law</a:t>
            </a:r>
            <a:r>
              <a:rPr sz="1050" spc="-25" dirty="0">
                <a:latin typeface="Times New Roman"/>
                <a:cs typeface="Times New Roman"/>
              </a:rPr>
              <a:t> </a:t>
            </a:r>
            <a:r>
              <a:rPr sz="1050" spc="-5" dirty="0">
                <a:latin typeface="Times New Roman"/>
                <a:cs typeface="Times New Roman"/>
              </a:rPr>
              <a:t>that</a:t>
            </a:r>
            <a:r>
              <a:rPr sz="1050" spc="-40" dirty="0">
                <a:latin typeface="Times New Roman"/>
                <a:cs typeface="Times New Roman"/>
              </a:rPr>
              <a:t> </a:t>
            </a:r>
            <a:r>
              <a:rPr sz="1050" dirty="0">
                <a:latin typeface="Times New Roman"/>
                <a:cs typeface="Times New Roman"/>
              </a:rPr>
              <a:t>a</a:t>
            </a:r>
            <a:r>
              <a:rPr sz="1050" spc="-35" dirty="0">
                <a:latin typeface="Times New Roman"/>
                <a:cs typeface="Times New Roman"/>
              </a:rPr>
              <a:t> </a:t>
            </a:r>
            <a:r>
              <a:rPr sz="1050" spc="-5" dirty="0">
                <a:latin typeface="Times New Roman"/>
                <a:cs typeface="Times New Roman"/>
              </a:rPr>
              <a:t>student</a:t>
            </a:r>
            <a:r>
              <a:rPr sz="1050" spc="-25" dirty="0">
                <a:latin typeface="Times New Roman"/>
                <a:cs typeface="Times New Roman"/>
              </a:rPr>
              <a:t> </a:t>
            </a:r>
            <a:r>
              <a:rPr sz="1050" spc="-5" dirty="0">
                <a:latin typeface="Times New Roman"/>
                <a:cs typeface="Times New Roman"/>
              </a:rPr>
              <a:t>is</a:t>
            </a:r>
            <a:r>
              <a:rPr sz="1050" spc="-25" dirty="0">
                <a:latin typeface="Times New Roman"/>
                <a:cs typeface="Times New Roman"/>
              </a:rPr>
              <a:t> </a:t>
            </a:r>
            <a:r>
              <a:rPr sz="1050" spc="-5" dirty="0">
                <a:latin typeface="Times New Roman"/>
                <a:cs typeface="Times New Roman"/>
              </a:rPr>
              <a:t>currently</a:t>
            </a:r>
            <a:r>
              <a:rPr sz="1050" spc="-45" dirty="0">
                <a:latin typeface="Times New Roman"/>
                <a:cs typeface="Times New Roman"/>
              </a:rPr>
              <a:t> </a:t>
            </a:r>
            <a:r>
              <a:rPr sz="1050" spc="-5" dirty="0">
                <a:latin typeface="Times New Roman"/>
                <a:cs typeface="Times New Roman"/>
              </a:rPr>
              <a:t>required</a:t>
            </a:r>
            <a:r>
              <a:rPr sz="1050" spc="-20" dirty="0">
                <a:latin typeface="Times New Roman"/>
                <a:cs typeface="Times New Roman"/>
              </a:rPr>
              <a:t> </a:t>
            </a:r>
            <a:r>
              <a:rPr sz="1050" spc="-5" dirty="0">
                <a:latin typeface="Times New Roman"/>
                <a:cs typeface="Times New Roman"/>
              </a:rPr>
              <a:t>to</a:t>
            </a:r>
            <a:r>
              <a:rPr sz="1050" spc="-20" dirty="0">
                <a:latin typeface="Times New Roman"/>
                <a:cs typeface="Times New Roman"/>
              </a:rPr>
              <a:t> </a:t>
            </a:r>
            <a:r>
              <a:rPr sz="1050" spc="-5" dirty="0">
                <a:latin typeface="Times New Roman"/>
                <a:cs typeface="Times New Roman"/>
              </a:rPr>
              <a:t>register</a:t>
            </a:r>
            <a:r>
              <a:rPr sz="1050" spc="-25" dirty="0">
                <a:latin typeface="Times New Roman"/>
                <a:cs typeface="Times New Roman"/>
              </a:rPr>
              <a:t> </a:t>
            </a:r>
            <a:r>
              <a:rPr sz="1050" spc="-5" dirty="0">
                <a:latin typeface="Times New Roman"/>
                <a:cs typeface="Times New Roman"/>
              </a:rPr>
              <a:t>as</a:t>
            </a:r>
            <a:r>
              <a:rPr sz="1050" spc="-25" dirty="0">
                <a:latin typeface="Times New Roman"/>
                <a:cs typeface="Times New Roman"/>
              </a:rPr>
              <a:t> </a:t>
            </a:r>
            <a:r>
              <a:rPr sz="1050" dirty="0">
                <a:latin typeface="Times New Roman"/>
                <a:cs typeface="Times New Roman"/>
              </a:rPr>
              <a:t>a</a:t>
            </a:r>
            <a:r>
              <a:rPr sz="1050" spc="-35" dirty="0">
                <a:latin typeface="Times New Roman"/>
                <a:cs typeface="Times New Roman"/>
              </a:rPr>
              <a:t> </a:t>
            </a:r>
            <a:r>
              <a:rPr sz="1050" spc="-5" dirty="0">
                <a:latin typeface="Times New Roman"/>
                <a:cs typeface="Times New Roman"/>
              </a:rPr>
              <a:t>sex</a:t>
            </a:r>
            <a:r>
              <a:rPr sz="1050" spc="-20" dirty="0">
                <a:latin typeface="Times New Roman"/>
                <a:cs typeface="Times New Roman"/>
              </a:rPr>
              <a:t> </a:t>
            </a:r>
            <a:r>
              <a:rPr sz="1050" spc="-5" dirty="0">
                <a:latin typeface="Times New Roman"/>
                <a:cs typeface="Times New Roman"/>
              </a:rPr>
              <a:t>offender,</a:t>
            </a:r>
            <a:r>
              <a:rPr sz="1050" spc="-20" dirty="0">
                <a:latin typeface="Times New Roman"/>
                <a:cs typeface="Times New Roman"/>
              </a:rPr>
              <a:t> </a:t>
            </a:r>
            <a:r>
              <a:rPr sz="1050" spc="-5" dirty="0">
                <a:latin typeface="Times New Roman"/>
                <a:cs typeface="Times New Roman"/>
              </a:rPr>
              <a:t>the</a:t>
            </a:r>
            <a:r>
              <a:rPr sz="1050" spc="-20" dirty="0">
                <a:latin typeface="Times New Roman"/>
                <a:cs typeface="Times New Roman"/>
              </a:rPr>
              <a:t> </a:t>
            </a:r>
            <a:r>
              <a:rPr sz="1050" spc="-5" dirty="0">
                <a:latin typeface="Times New Roman"/>
                <a:cs typeface="Times New Roman"/>
              </a:rPr>
              <a:t>district</a:t>
            </a:r>
            <a:r>
              <a:rPr sz="1050" spc="-10" dirty="0">
                <a:latin typeface="Times New Roman"/>
                <a:cs typeface="Times New Roman"/>
              </a:rPr>
              <a:t> </a:t>
            </a:r>
            <a:r>
              <a:rPr sz="1050" spc="-5" dirty="0">
                <a:latin typeface="Times New Roman"/>
                <a:cs typeface="Times New Roman"/>
              </a:rPr>
              <a:t>must  remove the student </a:t>
            </a:r>
            <a:r>
              <a:rPr sz="1050" dirty="0">
                <a:latin typeface="Times New Roman"/>
                <a:cs typeface="Times New Roman"/>
              </a:rPr>
              <a:t>from </a:t>
            </a:r>
            <a:r>
              <a:rPr sz="1050" spc="-5" dirty="0">
                <a:latin typeface="Times New Roman"/>
                <a:cs typeface="Times New Roman"/>
              </a:rPr>
              <a:t>the regular classroom </a:t>
            </a:r>
            <a:r>
              <a:rPr sz="1050" dirty="0">
                <a:latin typeface="Times New Roman"/>
                <a:cs typeface="Times New Roman"/>
              </a:rPr>
              <a:t>and </a:t>
            </a:r>
            <a:r>
              <a:rPr sz="1050" spc="-10" dirty="0">
                <a:latin typeface="Times New Roman"/>
                <a:cs typeface="Times New Roman"/>
              </a:rPr>
              <a:t>determine </a:t>
            </a:r>
            <a:r>
              <a:rPr sz="1050" spc="-5" dirty="0">
                <a:latin typeface="Times New Roman"/>
                <a:cs typeface="Times New Roman"/>
              </a:rPr>
              <a:t>appropriate placement unless the </a:t>
            </a:r>
            <a:r>
              <a:rPr sz="1050" dirty="0">
                <a:latin typeface="Times New Roman"/>
                <a:cs typeface="Times New Roman"/>
              </a:rPr>
              <a:t>court </a:t>
            </a:r>
            <a:r>
              <a:rPr sz="1050" spc="-5" dirty="0">
                <a:latin typeface="Times New Roman"/>
                <a:cs typeface="Times New Roman"/>
              </a:rPr>
              <a:t>orders DAEP</a:t>
            </a:r>
            <a:r>
              <a:rPr sz="1050" spc="125" dirty="0">
                <a:latin typeface="Times New Roman"/>
                <a:cs typeface="Times New Roman"/>
              </a:rPr>
              <a:t> </a:t>
            </a:r>
            <a:r>
              <a:rPr sz="1050" spc="-5" dirty="0">
                <a:latin typeface="Times New Roman"/>
                <a:cs typeface="Times New Roman"/>
              </a:rPr>
              <a:t>placement.</a:t>
            </a:r>
            <a:endParaRPr sz="1050">
              <a:latin typeface="Times New Roman"/>
              <a:cs typeface="Times New Roman"/>
            </a:endParaRPr>
          </a:p>
          <a:p>
            <a:pPr marL="12700" marR="75565" indent="167640">
              <a:lnSpc>
                <a:spcPts val="1200"/>
              </a:lnSpc>
              <a:spcBef>
                <a:spcPts val="25"/>
              </a:spcBef>
            </a:pPr>
            <a:r>
              <a:rPr sz="1050" spc="-10" dirty="0">
                <a:latin typeface="Times New Roman"/>
                <a:cs typeface="Times New Roman"/>
              </a:rPr>
              <a:t>If </a:t>
            </a:r>
            <a:r>
              <a:rPr sz="1050" spc="-5" dirty="0">
                <a:latin typeface="Times New Roman"/>
                <a:cs typeface="Times New Roman"/>
              </a:rPr>
              <a:t>the student is </a:t>
            </a:r>
            <a:r>
              <a:rPr sz="1050" spc="-15" dirty="0">
                <a:latin typeface="Times New Roman"/>
                <a:cs typeface="Times New Roman"/>
              </a:rPr>
              <a:t>under </a:t>
            </a:r>
            <a:r>
              <a:rPr sz="1050" dirty="0">
                <a:latin typeface="Times New Roman"/>
                <a:cs typeface="Times New Roman"/>
              </a:rPr>
              <a:t>any form of court </a:t>
            </a:r>
            <a:r>
              <a:rPr sz="1050" spc="-20" dirty="0">
                <a:latin typeface="Times New Roman"/>
                <a:cs typeface="Times New Roman"/>
              </a:rPr>
              <a:t>supervision, </a:t>
            </a:r>
            <a:r>
              <a:rPr sz="1050" spc="-5" dirty="0">
                <a:latin typeface="Times New Roman"/>
                <a:cs typeface="Times New Roman"/>
              </a:rPr>
              <a:t>including probation, </a:t>
            </a:r>
            <a:r>
              <a:rPr sz="1050" spc="-25" dirty="0">
                <a:latin typeface="Times New Roman"/>
                <a:cs typeface="Times New Roman"/>
              </a:rPr>
              <a:t>community </a:t>
            </a:r>
            <a:r>
              <a:rPr sz="1050" spc="-5" dirty="0">
                <a:latin typeface="Times New Roman"/>
                <a:cs typeface="Times New Roman"/>
              </a:rPr>
              <a:t>supervision, </a:t>
            </a:r>
            <a:r>
              <a:rPr sz="1050" dirty="0">
                <a:latin typeface="Times New Roman"/>
                <a:cs typeface="Times New Roman"/>
              </a:rPr>
              <a:t>or </a:t>
            </a:r>
            <a:r>
              <a:rPr sz="1050" spc="-5" dirty="0">
                <a:latin typeface="Times New Roman"/>
                <a:cs typeface="Times New Roman"/>
              </a:rPr>
              <a:t>parole, </a:t>
            </a:r>
            <a:r>
              <a:rPr sz="1050" spc="-15" dirty="0">
                <a:latin typeface="Times New Roman"/>
                <a:cs typeface="Times New Roman"/>
              </a:rPr>
              <a:t>the placement </a:t>
            </a:r>
            <a:r>
              <a:rPr sz="1050" spc="-5" dirty="0">
                <a:latin typeface="Times New Roman"/>
                <a:cs typeface="Times New Roman"/>
              </a:rPr>
              <a:t>shall be  in DAEP (BAC) </a:t>
            </a:r>
            <a:r>
              <a:rPr sz="1050" dirty="0">
                <a:latin typeface="Times New Roman"/>
                <a:cs typeface="Times New Roman"/>
              </a:rPr>
              <a:t>for </a:t>
            </a:r>
            <a:r>
              <a:rPr sz="1050" spc="-5" dirty="0">
                <a:latin typeface="Times New Roman"/>
                <a:cs typeface="Times New Roman"/>
              </a:rPr>
              <a:t>at least </a:t>
            </a:r>
            <a:r>
              <a:rPr sz="1050" dirty="0">
                <a:latin typeface="Times New Roman"/>
                <a:cs typeface="Times New Roman"/>
              </a:rPr>
              <a:t>one</a:t>
            </a:r>
            <a:r>
              <a:rPr sz="1050" spc="-160" dirty="0">
                <a:latin typeface="Times New Roman"/>
                <a:cs typeface="Times New Roman"/>
              </a:rPr>
              <a:t> </a:t>
            </a:r>
            <a:r>
              <a:rPr sz="1050" spc="-15" dirty="0">
                <a:latin typeface="Times New Roman"/>
                <a:cs typeface="Times New Roman"/>
              </a:rPr>
              <a:t>semester.</a:t>
            </a:r>
            <a:endParaRPr sz="1050">
              <a:latin typeface="Times New Roman"/>
              <a:cs typeface="Times New Roman"/>
            </a:endParaRPr>
          </a:p>
          <a:p>
            <a:pPr marL="12700" marR="72390" indent="167640">
              <a:lnSpc>
                <a:spcPts val="1200"/>
              </a:lnSpc>
              <a:spcBef>
                <a:spcPts val="25"/>
              </a:spcBef>
            </a:pPr>
            <a:r>
              <a:rPr sz="1050" spc="-10" dirty="0">
                <a:latin typeface="Times New Roman"/>
                <a:cs typeface="Times New Roman"/>
              </a:rPr>
              <a:t>If </a:t>
            </a:r>
            <a:r>
              <a:rPr sz="1050" spc="-5" dirty="0">
                <a:latin typeface="Times New Roman"/>
                <a:cs typeface="Times New Roman"/>
              </a:rPr>
              <a:t>the student is </a:t>
            </a:r>
            <a:r>
              <a:rPr sz="1050" dirty="0">
                <a:latin typeface="Times New Roman"/>
                <a:cs typeface="Times New Roman"/>
              </a:rPr>
              <a:t>not under </a:t>
            </a:r>
            <a:r>
              <a:rPr sz="1050" spc="-5" dirty="0">
                <a:latin typeface="Times New Roman"/>
                <a:cs typeface="Times New Roman"/>
              </a:rPr>
              <a:t>any </a:t>
            </a:r>
            <a:r>
              <a:rPr sz="1050" dirty="0">
                <a:latin typeface="Times New Roman"/>
                <a:cs typeface="Times New Roman"/>
              </a:rPr>
              <a:t>form of court </a:t>
            </a:r>
            <a:r>
              <a:rPr sz="1050" spc="-15" dirty="0">
                <a:latin typeface="Times New Roman"/>
                <a:cs typeface="Times New Roman"/>
              </a:rPr>
              <a:t>supervision, </a:t>
            </a:r>
            <a:r>
              <a:rPr sz="1050" spc="-5" dirty="0">
                <a:latin typeface="Times New Roman"/>
                <a:cs typeface="Times New Roman"/>
              </a:rPr>
              <a:t>the </a:t>
            </a:r>
            <a:r>
              <a:rPr sz="1050" spc="-20" dirty="0">
                <a:latin typeface="Times New Roman"/>
                <a:cs typeface="Times New Roman"/>
              </a:rPr>
              <a:t>placement </a:t>
            </a:r>
            <a:r>
              <a:rPr sz="1050" spc="-5" dirty="0">
                <a:latin typeface="Times New Roman"/>
                <a:cs typeface="Times New Roman"/>
              </a:rPr>
              <a:t>may </a:t>
            </a:r>
            <a:r>
              <a:rPr sz="1050" dirty="0">
                <a:latin typeface="Times New Roman"/>
                <a:cs typeface="Times New Roman"/>
              </a:rPr>
              <a:t>be </a:t>
            </a:r>
            <a:r>
              <a:rPr sz="1050" spc="-5" dirty="0">
                <a:latin typeface="Times New Roman"/>
                <a:cs typeface="Times New Roman"/>
              </a:rPr>
              <a:t>in </a:t>
            </a:r>
            <a:r>
              <a:rPr sz="1050" spc="-10" dirty="0">
                <a:latin typeface="Times New Roman"/>
                <a:cs typeface="Times New Roman"/>
              </a:rPr>
              <a:t>DAEP </a:t>
            </a:r>
            <a:r>
              <a:rPr sz="1050" spc="-15" dirty="0">
                <a:latin typeface="Times New Roman"/>
                <a:cs typeface="Times New Roman"/>
              </a:rPr>
              <a:t>(BAC) for </a:t>
            </a:r>
            <a:r>
              <a:rPr sz="1050" dirty="0">
                <a:latin typeface="Times New Roman"/>
                <a:cs typeface="Times New Roman"/>
              </a:rPr>
              <a:t>one </a:t>
            </a:r>
            <a:r>
              <a:rPr sz="1050" spc="-25" dirty="0">
                <a:latin typeface="Times New Roman"/>
                <a:cs typeface="Times New Roman"/>
              </a:rPr>
              <a:t>semester </a:t>
            </a:r>
            <a:r>
              <a:rPr sz="1050" spc="0" dirty="0">
                <a:latin typeface="Times New Roman"/>
                <a:cs typeface="Times New Roman"/>
              </a:rPr>
              <a:t>or </a:t>
            </a:r>
            <a:r>
              <a:rPr sz="1050" spc="-10" dirty="0">
                <a:latin typeface="Times New Roman"/>
                <a:cs typeface="Times New Roman"/>
              </a:rPr>
              <a:t>the </a:t>
            </a:r>
            <a:r>
              <a:rPr sz="1050" spc="-20" dirty="0">
                <a:latin typeface="Times New Roman"/>
                <a:cs typeface="Times New Roman"/>
              </a:rPr>
              <a:t>placement  </a:t>
            </a:r>
            <a:r>
              <a:rPr sz="1050" spc="-5" dirty="0">
                <a:latin typeface="Times New Roman"/>
                <a:cs typeface="Times New Roman"/>
              </a:rPr>
              <a:t>may</a:t>
            </a:r>
            <a:r>
              <a:rPr sz="1050" spc="100" dirty="0">
                <a:latin typeface="Times New Roman"/>
                <a:cs typeface="Times New Roman"/>
              </a:rPr>
              <a:t> </a:t>
            </a:r>
            <a:r>
              <a:rPr sz="1050" dirty="0">
                <a:latin typeface="Times New Roman"/>
                <a:cs typeface="Times New Roman"/>
              </a:rPr>
              <a:t>be</a:t>
            </a:r>
            <a:r>
              <a:rPr sz="1050" spc="125" dirty="0">
                <a:latin typeface="Times New Roman"/>
                <a:cs typeface="Times New Roman"/>
              </a:rPr>
              <a:t> </a:t>
            </a:r>
            <a:r>
              <a:rPr sz="1050" spc="-5" dirty="0">
                <a:latin typeface="Times New Roman"/>
                <a:cs typeface="Times New Roman"/>
              </a:rPr>
              <a:t>in</a:t>
            </a:r>
            <a:r>
              <a:rPr sz="1050" spc="125" dirty="0">
                <a:latin typeface="Times New Roman"/>
                <a:cs typeface="Times New Roman"/>
              </a:rPr>
              <a:t> </a:t>
            </a:r>
            <a:r>
              <a:rPr sz="1050" dirty="0">
                <a:latin typeface="Times New Roman"/>
                <a:cs typeface="Times New Roman"/>
              </a:rPr>
              <a:t>a</a:t>
            </a:r>
            <a:r>
              <a:rPr sz="1050" spc="125" dirty="0">
                <a:latin typeface="Times New Roman"/>
                <a:cs typeface="Times New Roman"/>
              </a:rPr>
              <a:t> </a:t>
            </a:r>
            <a:r>
              <a:rPr sz="1050" spc="-5" dirty="0">
                <a:latin typeface="Times New Roman"/>
                <a:cs typeface="Times New Roman"/>
              </a:rPr>
              <a:t>regular</a:t>
            </a:r>
            <a:r>
              <a:rPr sz="1050" spc="114" dirty="0">
                <a:latin typeface="Times New Roman"/>
                <a:cs typeface="Times New Roman"/>
              </a:rPr>
              <a:t> </a:t>
            </a:r>
            <a:r>
              <a:rPr sz="1050" spc="-20" dirty="0">
                <a:latin typeface="Times New Roman"/>
                <a:cs typeface="Times New Roman"/>
              </a:rPr>
              <a:t>classroom.</a:t>
            </a:r>
            <a:r>
              <a:rPr sz="1050" spc="60" dirty="0">
                <a:latin typeface="Times New Roman"/>
                <a:cs typeface="Times New Roman"/>
              </a:rPr>
              <a:t> </a:t>
            </a:r>
            <a:r>
              <a:rPr sz="1050" dirty="0">
                <a:latin typeface="Times New Roman"/>
                <a:cs typeface="Times New Roman"/>
              </a:rPr>
              <a:t>The</a:t>
            </a:r>
            <a:r>
              <a:rPr sz="1050" spc="125" dirty="0">
                <a:latin typeface="Times New Roman"/>
                <a:cs typeface="Times New Roman"/>
              </a:rPr>
              <a:t> </a:t>
            </a:r>
            <a:r>
              <a:rPr sz="1050" spc="-25" dirty="0">
                <a:latin typeface="Times New Roman"/>
                <a:cs typeface="Times New Roman"/>
              </a:rPr>
              <a:t>placement</a:t>
            </a:r>
            <a:r>
              <a:rPr sz="1050" spc="80" dirty="0">
                <a:latin typeface="Times New Roman"/>
                <a:cs typeface="Times New Roman"/>
              </a:rPr>
              <a:t> </a:t>
            </a:r>
            <a:r>
              <a:rPr sz="1050" spc="-5" dirty="0">
                <a:latin typeface="Times New Roman"/>
                <a:cs typeface="Times New Roman"/>
              </a:rPr>
              <a:t>may</a:t>
            </a:r>
            <a:r>
              <a:rPr sz="1050" spc="100" dirty="0">
                <a:latin typeface="Times New Roman"/>
                <a:cs typeface="Times New Roman"/>
              </a:rPr>
              <a:t> </a:t>
            </a:r>
            <a:r>
              <a:rPr sz="1050" dirty="0">
                <a:latin typeface="Times New Roman"/>
                <a:cs typeface="Times New Roman"/>
              </a:rPr>
              <a:t>not</a:t>
            </a:r>
            <a:r>
              <a:rPr sz="1050" spc="114" dirty="0">
                <a:latin typeface="Times New Roman"/>
                <a:cs typeface="Times New Roman"/>
              </a:rPr>
              <a:t> </a:t>
            </a:r>
            <a:r>
              <a:rPr sz="1050" dirty="0">
                <a:latin typeface="Times New Roman"/>
                <a:cs typeface="Times New Roman"/>
              </a:rPr>
              <a:t>be</a:t>
            </a:r>
            <a:r>
              <a:rPr sz="1050" spc="125" dirty="0">
                <a:latin typeface="Times New Roman"/>
                <a:cs typeface="Times New Roman"/>
              </a:rPr>
              <a:t> </a:t>
            </a:r>
            <a:r>
              <a:rPr sz="1050" spc="-15" dirty="0">
                <a:latin typeface="Times New Roman"/>
                <a:cs typeface="Times New Roman"/>
              </a:rPr>
              <a:t>the</a:t>
            </a:r>
            <a:r>
              <a:rPr sz="1050" spc="80" dirty="0">
                <a:latin typeface="Times New Roman"/>
                <a:cs typeface="Times New Roman"/>
              </a:rPr>
              <a:t> </a:t>
            </a:r>
            <a:r>
              <a:rPr sz="1050" spc="-5" dirty="0">
                <a:latin typeface="Times New Roman"/>
                <a:cs typeface="Times New Roman"/>
              </a:rPr>
              <a:t>regular</a:t>
            </a:r>
            <a:r>
              <a:rPr sz="1050" spc="114" dirty="0">
                <a:latin typeface="Times New Roman"/>
                <a:cs typeface="Times New Roman"/>
              </a:rPr>
              <a:t> </a:t>
            </a:r>
            <a:r>
              <a:rPr sz="1050" spc="-5" dirty="0">
                <a:latin typeface="Times New Roman"/>
                <a:cs typeface="Times New Roman"/>
              </a:rPr>
              <a:t>classroom</a:t>
            </a:r>
            <a:r>
              <a:rPr sz="1050" spc="100" dirty="0">
                <a:latin typeface="Times New Roman"/>
                <a:cs typeface="Times New Roman"/>
              </a:rPr>
              <a:t> </a:t>
            </a:r>
            <a:r>
              <a:rPr sz="1050" spc="-5" dirty="0">
                <a:latin typeface="Times New Roman"/>
                <a:cs typeface="Times New Roman"/>
              </a:rPr>
              <a:t>if</a:t>
            </a:r>
            <a:r>
              <a:rPr sz="1050" spc="114" dirty="0">
                <a:latin typeface="Times New Roman"/>
                <a:cs typeface="Times New Roman"/>
              </a:rPr>
              <a:t> </a:t>
            </a:r>
            <a:r>
              <a:rPr sz="1050" spc="-5" dirty="0">
                <a:latin typeface="Times New Roman"/>
                <a:cs typeface="Times New Roman"/>
              </a:rPr>
              <a:t>the</a:t>
            </a:r>
            <a:r>
              <a:rPr sz="1050" spc="125" dirty="0">
                <a:latin typeface="Times New Roman"/>
                <a:cs typeface="Times New Roman"/>
              </a:rPr>
              <a:t> </a:t>
            </a:r>
            <a:r>
              <a:rPr sz="1050" spc="-15" dirty="0">
                <a:latin typeface="Times New Roman"/>
                <a:cs typeface="Times New Roman"/>
              </a:rPr>
              <a:t>campus</a:t>
            </a:r>
            <a:r>
              <a:rPr sz="1050" spc="80" dirty="0">
                <a:latin typeface="Times New Roman"/>
                <a:cs typeface="Times New Roman"/>
              </a:rPr>
              <a:t> </a:t>
            </a:r>
            <a:r>
              <a:rPr sz="1050" spc="-15" dirty="0">
                <a:latin typeface="Times New Roman"/>
                <a:cs typeface="Times New Roman"/>
              </a:rPr>
              <a:t>behavior</a:t>
            </a:r>
            <a:r>
              <a:rPr sz="1050" spc="80" dirty="0">
                <a:latin typeface="Times New Roman"/>
                <a:cs typeface="Times New Roman"/>
              </a:rPr>
              <a:t> </a:t>
            </a:r>
            <a:r>
              <a:rPr sz="1050" spc="-5" dirty="0">
                <a:latin typeface="Times New Roman"/>
                <a:cs typeface="Times New Roman"/>
              </a:rPr>
              <a:t>coordinator</a:t>
            </a:r>
            <a:r>
              <a:rPr sz="1050" spc="114" dirty="0">
                <a:latin typeface="Times New Roman"/>
                <a:cs typeface="Times New Roman"/>
              </a:rPr>
              <a:t> </a:t>
            </a:r>
            <a:r>
              <a:rPr sz="1050" spc="-5" dirty="0">
                <a:latin typeface="Times New Roman"/>
                <a:cs typeface="Times New Roman"/>
              </a:rPr>
              <a:t>or</a:t>
            </a:r>
            <a:r>
              <a:rPr sz="1050" spc="80" dirty="0">
                <a:latin typeface="Times New Roman"/>
                <a:cs typeface="Times New Roman"/>
              </a:rPr>
              <a:t> </a:t>
            </a:r>
            <a:r>
              <a:rPr sz="1050" spc="-25" dirty="0">
                <a:latin typeface="Times New Roman"/>
                <a:cs typeface="Times New Roman"/>
              </a:rPr>
              <a:t>appropriate</a:t>
            </a:r>
            <a:endParaRPr sz="1050">
              <a:latin typeface="Times New Roman"/>
              <a:cs typeface="Times New Roman"/>
            </a:endParaRPr>
          </a:p>
          <a:p>
            <a:pPr marL="12700">
              <a:lnSpc>
                <a:spcPts val="1160"/>
              </a:lnSpc>
            </a:pPr>
            <a:r>
              <a:rPr sz="1050" spc="-20" dirty="0">
                <a:latin typeface="Times New Roman"/>
                <a:cs typeface="Times New Roman"/>
              </a:rPr>
              <a:t>administrator </a:t>
            </a:r>
            <a:r>
              <a:rPr sz="1050" spc="-15" dirty="0">
                <a:latin typeface="Times New Roman"/>
                <a:cs typeface="Times New Roman"/>
              </a:rPr>
              <a:t>determines </a:t>
            </a:r>
            <a:r>
              <a:rPr sz="1050" spc="-5" dirty="0">
                <a:latin typeface="Times New Roman"/>
                <a:cs typeface="Times New Roman"/>
              </a:rPr>
              <a:t>that the student’s presence in </a:t>
            </a:r>
            <a:r>
              <a:rPr sz="1050" spc="-15" dirty="0">
                <a:latin typeface="Times New Roman"/>
                <a:cs typeface="Times New Roman"/>
              </a:rPr>
              <a:t>the regular</a:t>
            </a:r>
            <a:r>
              <a:rPr sz="1050" spc="15" dirty="0">
                <a:latin typeface="Times New Roman"/>
                <a:cs typeface="Times New Roman"/>
              </a:rPr>
              <a:t> </a:t>
            </a:r>
            <a:r>
              <a:rPr sz="1050" spc="-20" dirty="0">
                <a:latin typeface="Times New Roman"/>
                <a:cs typeface="Times New Roman"/>
              </a:rPr>
              <a:t>classroom:</a:t>
            </a:r>
            <a:endParaRPr sz="1050">
              <a:latin typeface="Times New Roman"/>
              <a:cs typeface="Times New Roman"/>
            </a:endParaRPr>
          </a:p>
          <a:p>
            <a:pPr marL="241300" indent="-228600">
              <a:lnSpc>
                <a:spcPts val="1210"/>
              </a:lnSpc>
              <a:buAutoNum type="arabicPeriod"/>
              <a:tabLst>
                <a:tab pos="240665" algn="l"/>
                <a:tab pos="241935" algn="l"/>
              </a:tabLst>
            </a:pPr>
            <a:r>
              <a:rPr sz="1050" spc="-5" dirty="0">
                <a:latin typeface="Times New Roman"/>
                <a:cs typeface="Times New Roman"/>
              </a:rPr>
              <a:t>Threatens</a:t>
            </a:r>
            <a:r>
              <a:rPr sz="1050" spc="-35" dirty="0">
                <a:latin typeface="Times New Roman"/>
                <a:cs typeface="Times New Roman"/>
              </a:rPr>
              <a:t> </a:t>
            </a:r>
            <a:r>
              <a:rPr sz="1050" spc="-15" dirty="0">
                <a:latin typeface="Times New Roman"/>
                <a:cs typeface="Times New Roman"/>
              </a:rPr>
              <a:t>the</a:t>
            </a:r>
            <a:r>
              <a:rPr sz="1050" spc="-55" dirty="0">
                <a:latin typeface="Times New Roman"/>
                <a:cs typeface="Times New Roman"/>
              </a:rPr>
              <a:t> </a:t>
            </a:r>
            <a:r>
              <a:rPr sz="1050" spc="-5" dirty="0">
                <a:latin typeface="Times New Roman"/>
                <a:cs typeface="Times New Roman"/>
              </a:rPr>
              <a:t>safety</a:t>
            </a:r>
            <a:r>
              <a:rPr sz="1050" spc="-90" dirty="0">
                <a:latin typeface="Times New Roman"/>
                <a:cs typeface="Times New Roman"/>
              </a:rPr>
              <a:t> </a:t>
            </a:r>
            <a:r>
              <a:rPr sz="1050" dirty="0">
                <a:latin typeface="Times New Roman"/>
                <a:cs typeface="Times New Roman"/>
              </a:rPr>
              <a:t>of</a:t>
            </a:r>
            <a:r>
              <a:rPr sz="1050" spc="-60" dirty="0">
                <a:latin typeface="Times New Roman"/>
                <a:cs typeface="Times New Roman"/>
              </a:rPr>
              <a:t> </a:t>
            </a:r>
            <a:r>
              <a:rPr sz="1050" spc="-5" dirty="0">
                <a:latin typeface="Times New Roman"/>
                <a:cs typeface="Times New Roman"/>
              </a:rPr>
              <a:t>other</a:t>
            </a:r>
            <a:r>
              <a:rPr sz="1050" spc="-60" dirty="0">
                <a:latin typeface="Times New Roman"/>
                <a:cs typeface="Times New Roman"/>
              </a:rPr>
              <a:t> </a:t>
            </a:r>
            <a:r>
              <a:rPr sz="1050" spc="-5" dirty="0">
                <a:latin typeface="Times New Roman"/>
                <a:cs typeface="Times New Roman"/>
              </a:rPr>
              <a:t>students</a:t>
            </a:r>
            <a:r>
              <a:rPr sz="1050" spc="-35" dirty="0">
                <a:latin typeface="Times New Roman"/>
                <a:cs typeface="Times New Roman"/>
              </a:rPr>
              <a:t> </a:t>
            </a:r>
            <a:r>
              <a:rPr sz="1050" dirty="0">
                <a:latin typeface="Times New Roman"/>
                <a:cs typeface="Times New Roman"/>
              </a:rPr>
              <a:t>or</a:t>
            </a:r>
            <a:r>
              <a:rPr sz="1050" spc="-35" dirty="0">
                <a:latin typeface="Times New Roman"/>
                <a:cs typeface="Times New Roman"/>
              </a:rPr>
              <a:t> </a:t>
            </a:r>
            <a:r>
              <a:rPr sz="1050" spc="-5" dirty="0">
                <a:latin typeface="Times New Roman"/>
                <a:cs typeface="Times New Roman"/>
              </a:rPr>
              <a:t>teachers;</a:t>
            </a:r>
            <a:endParaRPr sz="1050">
              <a:latin typeface="Times New Roman"/>
              <a:cs typeface="Times New Roman"/>
            </a:endParaRPr>
          </a:p>
          <a:p>
            <a:pPr marL="241300" indent="-228600">
              <a:lnSpc>
                <a:spcPts val="1210"/>
              </a:lnSpc>
              <a:buAutoNum type="arabicPeriod"/>
              <a:tabLst>
                <a:tab pos="240665" algn="l"/>
                <a:tab pos="241935" algn="l"/>
              </a:tabLst>
            </a:pPr>
            <a:r>
              <a:rPr sz="1050" spc="-5" dirty="0">
                <a:latin typeface="Times New Roman"/>
                <a:cs typeface="Times New Roman"/>
              </a:rPr>
              <a:t>Will</a:t>
            </a:r>
            <a:r>
              <a:rPr sz="1050" spc="-40" dirty="0">
                <a:latin typeface="Times New Roman"/>
                <a:cs typeface="Times New Roman"/>
              </a:rPr>
              <a:t> </a:t>
            </a:r>
            <a:r>
              <a:rPr sz="1050" dirty="0">
                <a:latin typeface="Times New Roman"/>
                <a:cs typeface="Times New Roman"/>
              </a:rPr>
              <a:t>be</a:t>
            </a:r>
            <a:r>
              <a:rPr sz="1050" spc="-35" dirty="0">
                <a:latin typeface="Times New Roman"/>
                <a:cs typeface="Times New Roman"/>
              </a:rPr>
              <a:t> </a:t>
            </a:r>
            <a:r>
              <a:rPr sz="1050" spc="-20" dirty="0">
                <a:latin typeface="Times New Roman"/>
                <a:cs typeface="Times New Roman"/>
              </a:rPr>
              <a:t>detrimental</a:t>
            </a:r>
            <a:r>
              <a:rPr sz="1050" spc="-40" dirty="0">
                <a:latin typeface="Times New Roman"/>
                <a:cs typeface="Times New Roman"/>
              </a:rPr>
              <a:t> </a:t>
            </a:r>
            <a:r>
              <a:rPr sz="1050" spc="-5" dirty="0">
                <a:latin typeface="Times New Roman"/>
                <a:cs typeface="Times New Roman"/>
              </a:rPr>
              <a:t>to</a:t>
            </a:r>
            <a:r>
              <a:rPr sz="1050" spc="-20" dirty="0">
                <a:latin typeface="Times New Roman"/>
                <a:cs typeface="Times New Roman"/>
              </a:rPr>
              <a:t> </a:t>
            </a:r>
            <a:r>
              <a:rPr sz="1050" spc="-5" dirty="0">
                <a:latin typeface="Times New Roman"/>
                <a:cs typeface="Times New Roman"/>
              </a:rPr>
              <a:t>the</a:t>
            </a:r>
            <a:r>
              <a:rPr sz="1050" spc="-35" dirty="0">
                <a:latin typeface="Times New Roman"/>
                <a:cs typeface="Times New Roman"/>
              </a:rPr>
              <a:t> </a:t>
            </a:r>
            <a:r>
              <a:rPr sz="1050" spc="-5" dirty="0">
                <a:latin typeface="Times New Roman"/>
                <a:cs typeface="Times New Roman"/>
              </a:rPr>
              <a:t>educational</a:t>
            </a:r>
            <a:r>
              <a:rPr sz="1050" spc="-35" dirty="0">
                <a:latin typeface="Times New Roman"/>
                <a:cs typeface="Times New Roman"/>
              </a:rPr>
              <a:t> </a:t>
            </a:r>
            <a:r>
              <a:rPr sz="1050" spc="-5" dirty="0">
                <a:latin typeface="Times New Roman"/>
                <a:cs typeface="Times New Roman"/>
              </a:rPr>
              <a:t>process;</a:t>
            </a:r>
            <a:r>
              <a:rPr sz="1050" spc="-50" dirty="0">
                <a:latin typeface="Times New Roman"/>
                <a:cs typeface="Times New Roman"/>
              </a:rPr>
              <a:t> </a:t>
            </a:r>
            <a:r>
              <a:rPr sz="1050" spc="-15" dirty="0">
                <a:latin typeface="Times New Roman"/>
                <a:cs typeface="Times New Roman"/>
              </a:rPr>
              <a:t>or</a:t>
            </a:r>
            <a:endParaRPr sz="1050">
              <a:latin typeface="Times New Roman"/>
              <a:cs typeface="Times New Roman"/>
            </a:endParaRPr>
          </a:p>
          <a:p>
            <a:pPr marL="241300" indent="-228600">
              <a:lnSpc>
                <a:spcPts val="1235"/>
              </a:lnSpc>
              <a:buAutoNum type="arabicPeriod"/>
              <a:tabLst>
                <a:tab pos="240665" algn="l"/>
                <a:tab pos="241935" algn="l"/>
              </a:tabLst>
            </a:pPr>
            <a:r>
              <a:rPr sz="1050" spc="-10" dirty="0">
                <a:latin typeface="Times New Roman"/>
                <a:cs typeface="Times New Roman"/>
              </a:rPr>
              <a:t>Is</a:t>
            </a:r>
            <a:r>
              <a:rPr sz="1050" spc="-40" dirty="0">
                <a:latin typeface="Times New Roman"/>
                <a:cs typeface="Times New Roman"/>
              </a:rPr>
              <a:t> </a:t>
            </a:r>
            <a:r>
              <a:rPr sz="1050" dirty="0">
                <a:latin typeface="Times New Roman"/>
                <a:cs typeface="Times New Roman"/>
              </a:rPr>
              <a:t>not</a:t>
            </a:r>
            <a:r>
              <a:rPr sz="1050" spc="-55" dirty="0">
                <a:latin typeface="Times New Roman"/>
                <a:cs typeface="Times New Roman"/>
              </a:rPr>
              <a:t> </a:t>
            </a:r>
            <a:r>
              <a:rPr sz="1050" spc="-5" dirty="0">
                <a:latin typeface="Times New Roman"/>
                <a:cs typeface="Times New Roman"/>
              </a:rPr>
              <a:t>in</a:t>
            </a:r>
            <a:r>
              <a:rPr sz="1050" spc="-35" dirty="0">
                <a:latin typeface="Times New Roman"/>
                <a:cs typeface="Times New Roman"/>
              </a:rPr>
              <a:t> </a:t>
            </a:r>
            <a:r>
              <a:rPr sz="1050" spc="-5" dirty="0">
                <a:latin typeface="Times New Roman"/>
                <a:cs typeface="Times New Roman"/>
              </a:rPr>
              <a:t>the</a:t>
            </a:r>
            <a:r>
              <a:rPr sz="1050" spc="-40" dirty="0">
                <a:latin typeface="Times New Roman"/>
                <a:cs typeface="Times New Roman"/>
              </a:rPr>
              <a:t> </a:t>
            </a:r>
            <a:r>
              <a:rPr sz="1050" spc="-5" dirty="0">
                <a:latin typeface="Times New Roman"/>
                <a:cs typeface="Times New Roman"/>
              </a:rPr>
              <a:t>best</a:t>
            </a:r>
            <a:r>
              <a:rPr sz="1050" spc="-55" dirty="0">
                <a:latin typeface="Times New Roman"/>
                <a:cs typeface="Times New Roman"/>
              </a:rPr>
              <a:t> </a:t>
            </a:r>
            <a:r>
              <a:rPr sz="1050" spc="-5" dirty="0">
                <a:latin typeface="Times New Roman"/>
                <a:cs typeface="Times New Roman"/>
              </a:rPr>
              <a:t>interest</a:t>
            </a:r>
            <a:r>
              <a:rPr sz="1050" spc="-65" dirty="0">
                <a:latin typeface="Times New Roman"/>
                <a:cs typeface="Times New Roman"/>
              </a:rPr>
              <a:t> </a:t>
            </a:r>
            <a:r>
              <a:rPr sz="1050" dirty="0">
                <a:latin typeface="Times New Roman"/>
                <a:cs typeface="Times New Roman"/>
              </a:rPr>
              <a:t>of</a:t>
            </a:r>
            <a:r>
              <a:rPr sz="1050" spc="-40" dirty="0">
                <a:latin typeface="Times New Roman"/>
                <a:cs typeface="Times New Roman"/>
              </a:rPr>
              <a:t> </a:t>
            </a:r>
            <a:r>
              <a:rPr sz="1050" dirty="0">
                <a:latin typeface="Times New Roman"/>
                <a:cs typeface="Times New Roman"/>
              </a:rPr>
              <a:t>the</a:t>
            </a:r>
            <a:r>
              <a:rPr sz="1050" spc="-40" dirty="0">
                <a:latin typeface="Times New Roman"/>
                <a:cs typeface="Times New Roman"/>
              </a:rPr>
              <a:t> </a:t>
            </a:r>
            <a:r>
              <a:rPr sz="1050" spc="-5" dirty="0">
                <a:latin typeface="Times New Roman"/>
                <a:cs typeface="Times New Roman"/>
              </a:rPr>
              <a:t>District’s</a:t>
            </a:r>
            <a:r>
              <a:rPr sz="1050" spc="-40" dirty="0">
                <a:latin typeface="Times New Roman"/>
                <a:cs typeface="Times New Roman"/>
              </a:rPr>
              <a:t> </a:t>
            </a:r>
            <a:r>
              <a:rPr sz="1050" spc="-5" dirty="0">
                <a:latin typeface="Times New Roman"/>
                <a:cs typeface="Times New Roman"/>
              </a:rPr>
              <a:t>students.</a:t>
            </a:r>
            <a:endParaRPr sz="1050">
              <a:latin typeface="Times New Roman"/>
              <a:cs typeface="Times New Roman"/>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25400">
              <a:lnSpc>
                <a:spcPts val="1305"/>
              </a:lnSpc>
            </a:pPr>
            <a:r>
              <a:rPr dirty="0"/>
              <a:t>12</a:t>
            </a:r>
          </a:p>
        </p:txBody>
      </p:sp>
      <p:sp>
        <p:nvSpPr>
          <p:cNvPr id="11" name="TextBox 10"/>
          <p:cNvSpPr txBox="1"/>
          <p:nvPr/>
        </p:nvSpPr>
        <p:spPr>
          <a:xfrm>
            <a:off x="1451863" y="6708944"/>
            <a:ext cx="1814445" cy="253916"/>
          </a:xfrm>
          <a:prstGeom prst="rect">
            <a:avLst/>
          </a:prstGeom>
          <a:noFill/>
        </p:spPr>
        <p:txBody>
          <a:bodyPr wrap="square" rtlCol="0">
            <a:spAutoFit/>
          </a:bodyPr>
          <a:lstStyle/>
          <a:p>
            <a:r>
              <a:rPr lang="en-US" sz="1050" b="1" dirty="0"/>
              <a:t>(Virtually when Applicable)</a:t>
            </a:r>
          </a:p>
        </p:txBody>
      </p:sp>
      <p:sp>
        <p:nvSpPr>
          <p:cNvPr id="12" name="Left Arrow 11"/>
          <p:cNvSpPr/>
          <p:nvPr/>
        </p:nvSpPr>
        <p:spPr>
          <a:xfrm>
            <a:off x="3146091" y="6755892"/>
            <a:ext cx="762000" cy="1664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2682" y="430783"/>
            <a:ext cx="7213600" cy="6329680"/>
          </a:xfrm>
          <a:prstGeom prst="rect">
            <a:avLst/>
          </a:prstGeom>
        </p:spPr>
        <p:txBody>
          <a:bodyPr vert="horz" wrap="square" lIns="0" tIns="13335" rIns="0" bIns="0" rtlCol="0">
            <a:spAutoFit/>
          </a:bodyPr>
          <a:lstStyle/>
          <a:p>
            <a:pPr marL="13970">
              <a:lnSpc>
                <a:spcPts val="1225"/>
              </a:lnSpc>
              <a:spcBef>
                <a:spcPts val="105"/>
              </a:spcBef>
            </a:pPr>
            <a:r>
              <a:rPr sz="1050" b="1" spc="-5" dirty="0">
                <a:latin typeface="Times New Roman"/>
                <a:cs typeface="Times New Roman"/>
              </a:rPr>
              <a:t>Placement </a:t>
            </a:r>
            <a:r>
              <a:rPr sz="1050" b="1" dirty="0">
                <a:latin typeface="Times New Roman"/>
                <a:cs typeface="Times New Roman"/>
              </a:rPr>
              <a:t>of </a:t>
            </a:r>
            <a:r>
              <a:rPr sz="1050" b="1" spc="-5" dirty="0">
                <a:latin typeface="Times New Roman"/>
                <a:cs typeface="Times New Roman"/>
              </a:rPr>
              <a:t>Newly Enrolled </a:t>
            </a:r>
            <a:r>
              <a:rPr sz="1050" b="1" dirty="0">
                <a:latin typeface="Times New Roman"/>
                <a:cs typeface="Times New Roman"/>
              </a:rPr>
              <a:t>Sex </a:t>
            </a:r>
            <a:r>
              <a:rPr sz="1050" b="1" spc="-5" dirty="0">
                <a:latin typeface="Times New Roman"/>
                <a:cs typeface="Times New Roman"/>
              </a:rPr>
              <a:t>Offender</a:t>
            </a:r>
            <a:r>
              <a:rPr sz="1050" b="1" spc="-25" dirty="0">
                <a:latin typeface="Times New Roman"/>
                <a:cs typeface="Times New Roman"/>
              </a:rPr>
              <a:t> </a:t>
            </a:r>
            <a:r>
              <a:rPr sz="1050" b="1" spc="-5" dirty="0">
                <a:latin typeface="Times New Roman"/>
                <a:cs typeface="Times New Roman"/>
              </a:rPr>
              <a:t>Student</a:t>
            </a:r>
            <a:endParaRPr sz="1050" dirty="0">
              <a:latin typeface="Times New Roman"/>
              <a:cs typeface="Times New Roman"/>
            </a:endParaRPr>
          </a:p>
          <a:p>
            <a:pPr marL="12700" marR="69215" indent="167640" algn="just">
              <a:lnSpc>
                <a:spcPct val="95700"/>
              </a:lnSpc>
              <a:spcBef>
                <a:spcPts val="20"/>
              </a:spcBef>
            </a:pPr>
            <a:r>
              <a:rPr sz="1050" spc="-10" dirty="0">
                <a:latin typeface="Times New Roman"/>
                <a:cs typeface="Times New Roman"/>
              </a:rPr>
              <a:t>If </a:t>
            </a:r>
            <a:r>
              <a:rPr sz="1050" dirty="0">
                <a:latin typeface="Times New Roman"/>
                <a:cs typeface="Times New Roman"/>
              </a:rPr>
              <a:t>a </a:t>
            </a:r>
            <a:r>
              <a:rPr sz="1050" spc="-5" dirty="0">
                <a:latin typeface="Times New Roman"/>
                <a:cs typeface="Times New Roman"/>
              </a:rPr>
              <a:t>student enrolls in the district </a:t>
            </a:r>
            <a:r>
              <a:rPr sz="1050" dirty="0">
                <a:latin typeface="Times New Roman"/>
                <a:cs typeface="Times New Roman"/>
              </a:rPr>
              <a:t>during a </a:t>
            </a:r>
            <a:r>
              <a:rPr sz="1050" spc="-5" dirty="0">
                <a:latin typeface="Times New Roman"/>
                <a:cs typeface="Times New Roman"/>
              </a:rPr>
              <a:t>mandatory placement as </a:t>
            </a:r>
            <a:r>
              <a:rPr sz="1050" dirty="0">
                <a:latin typeface="Times New Roman"/>
                <a:cs typeface="Times New Roman"/>
              </a:rPr>
              <a:t>a </a:t>
            </a:r>
            <a:r>
              <a:rPr sz="1050" spc="-5" dirty="0">
                <a:latin typeface="Times New Roman"/>
                <a:cs typeface="Times New Roman"/>
              </a:rPr>
              <a:t>registered sex offender, the campus behavior </a:t>
            </a:r>
            <a:r>
              <a:rPr sz="1050" dirty="0">
                <a:latin typeface="Times New Roman"/>
                <a:cs typeface="Times New Roman"/>
              </a:rPr>
              <a:t>coordinator </a:t>
            </a:r>
            <a:r>
              <a:rPr sz="1050" spc="-5" dirty="0">
                <a:latin typeface="Times New Roman"/>
                <a:cs typeface="Times New Roman"/>
              </a:rPr>
              <a:t>or  appropriate administrator may </a:t>
            </a:r>
            <a:r>
              <a:rPr sz="1050" dirty="0">
                <a:latin typeface="Times New Roman"/>
                <a:cs typeface="Times New Roman"/>
              </a:rPr>
              <a:t>count any </a:t>
            </a:r>
            <a:r>
              <a:rPr sz="1050" spc="-5" dirty="0">
                <a:latin typeface="Times New Roman"/>
                <a:cs typeface="Times New Roman"/>
              </a:rPr>
              <a:t>time already </a:t>
            </a:r>
            <a:r>
              <a:rPr sz="1050" dirty="0">
                <a:latin typeface="Times New Roman"/>
                <a:cs typeface="Times New Roman"/>
              </a:rPr>
              <a:t>spent </a:t>
            </a:r>
            <a:r>
              <a:rPr sz="1050" spc="0" dirty="0">
                <a:latin typeface="Times New Roman"/>
                <a:cs typeface="Times New Roman"/>
              </a:rPr>
              <a:t>by </a:t>
            </a:r>
            <a:r>
              <a:rPr sz="1050" spc="-5" dirty="0">
                <a:latin typeface="Times New Roman"/>
                <a:cs typeface="Times New Roman"/>
              </a:rPr>
              <a:t>the student in </a:t>
            </a:r>
            <a:r>
              <a:rPr sz="1050" dirty="0">
                <a:latin typeface="Times New Roman"/>
                <a:cs typeface="Times New Roman"/>
              </a:rPr>
              <a:t>a </a:t>
            </a:r>
            <a:r>
              <a:rPr sz="1050" spc="-5" dirty="0">
                <a:latin typeface="Times New Roman"/>
                <a:cs typeface="Times New Roman"/>
              </a:rPr>
              <a:t>placement </a:t>
            </a:r>
            <a:r>
              <a:rPr sz="1050" dirty="0">
                <a:latin typeface="Times New Roman"/>
                <a:cs typeface="Times New Roman"/>
              </a:rPr>
              <a:t>or </a:t>
            </a:r>
            <a:r>
              <a:rPr sz="1050" spc="-5" dirty="0">
                <a:latin typeface="Times New Roman"/>
                <a:cs typeface="Times New Roman"/>
              </a:rPr>
              <a:t>may require </a:t>
            </a:r>
            <a:r>
              <a:rPr sz="1050" dirty="0">
                <a:latin typeface="Times New Roman"/>
                <a:cs typeface="Times New Roman"/>
              </a:rPr>
              <a:t>an </a:t>
            </a:r>
            <a:r>
              <a:rPr sz="1050" spc="-5" dirty="0">
                <a:latin typeface="Times New Roman"/>
                <a:cs typeface="Times New Roman"/>
              </a:rPr>
              <a:t>additional semester in </a:t>
            </a:r>
            <a:r>
              <a:rPr sz="1050" dirty="0">
                <a:latin typeface="Times New Roman"/>
                <a:cs typeface="Times New Roman"/>
              </a:rPr>
              <a:t>an  </a:t>
            </a:r>
            <a:r>
              <a:rPr sz="1050" spc="-5" dirty="0">
                <a:latin typeface="Times New Roman"/>
                <a:cs typeface="Times New Roman"/>
              </a:rPr>
              <a:t>alternative placement without conducting </a:t>
            </a:r>
            <a:r>
              <a:rPr sz="1050" dirty="0">
                <a:latin typeface="Times New Roman"/>
                <a:cs typeface="Times New Roman"/>
              </a:rPr>
              <a:t>a </a:t>
            </a:r>
            <a:r>
              <a:rPr sz="1050" spc="-5" dirty="0">
                <a:latin typeface="Times New Roman"/>
                <a:cs typeface="Times New Roman"/>
              </a:rPr>
              <a:t>review </a:t>
            </a:r>
            <a:r>
              <a:rPr sz="1050" dirty="0">
                <a:latin typeface="Times New Roman"/>
                <a:cs typeface="Times New Roman"/>
              </a:rPr>
              <a:t>of </a:t>
            </a:r>
            <a:r>
              <a:rPr sz="1050" spc="-5" dirty="0">
                <a:latin typeface="Times New Roman"/>
                <a:cs typeface="Times New Roman"/>
              </a:rPr>
              <a:t>the</a:t>
            </a:r>
            <a:r>
              <a:rPr sz="1050" spc="-10" dirty="0">
                <a:latin typeface="Times New Roman"/>
                <a:cs typeface="Times New Roman"/>
              </a:rPr>
              <a:t> </a:t>
            </a:r>
            <a:r>
              <a:rPr sz="1050" spc="-5" dirty="0">
                <a:latin typeface="Times New Roman"/>
                <a:cs typeface="Times New Roman"/>
              </a:rPr>
              <a:t>placement.</a:t>
            </a:r>
            <a:endParaRPr sz="1050" dirty="0">
              <a:latin typeface="Times New Roman"/>
              <a:cs typeface="Times New Roman"/>
            </a:endParaRPr>
          </a:p>
          <a:p>
            <a:pPr marL="13970">
              <a:lnSpc>
                <a:spcPts val="1220"/>
              </a:lnSpc>
            </a:pPr>
            <a:r>
              <a:rPr sz="1050" b="1" spc="-5" dirty="0">
                <a:latin typeface="Times New Roman"/>
                <a:cs typeface="Times New Roman"/>
              </a:rPr>
              <a:t>Placement </a:t>
            </a:r>
            <a:r>
              <a:rPr sz="1050" b="1" dirty="0">
                <a:latin typeface="Times New Roman"/>
                <a:cs typeface="Times New Roman"/>
              </a:rPr>
              <a:t>Appeal for Sex</a:t>
            </a:r>
            <a:r>
              <a:rPr sz="1050" b="1" spc="-55" dirty="0">
                <a:latin typeface="Times New Roman"/>
                <a:cs typeface="Times New Roman"/>
              </a:rPr>
              <a:t> </a:t>
            </a:r>
            <a:r>
              <a:rPr sz="1050" b="1" spc="-5" dirty="0">
                <a:latin typeface="Times New Roman"/>
                <a:cs typeface="Times New Roman"/>
              </a:rPr>
              <a:t>Offender</a:t>
            </a:r>
            <a:endParaRPr sz="1050" dirty="0">
              <a:latin typeface="Times New Roman"/>
              <a:cs typeface="Times New Roman"/>
            </a:endParaRPr>
          </a:p>
          <a:p>
            <a:pPr marL="13970" marR="69215" indent="165735" algn="just">
              <a:lnSpc>
                <a:spcPct val="95500"/>
              </a:lnSpc>
              <a:spcBef>
                <a:spcPts val="25"/>
              </a:spcBef>
            </a:pPr>
            <a:r>
              <a:rPr sz="1050" dirty="0">
                <a:latin typeface="Times New Roman"/>
                <a:cs typeface="Times New Roman"/>
              </a:rPr>
              <a:t>A </a:t>
            </a:r>
            <a:r>
              <a:rPr sz="1050" spc="-5" dirty="0">
                <a:latin typeface="Times New Roman"/>
                <a:cs typeface="Times New Roman"/>
              </a:rPr>
              <a:t>student </a:t>
            </a:r>
            <a:r>
              <a:rPr sz="1050" dirty="0">
                <a:latin typeface="Times New Roman"/>
                <a:cs typeface="Times New Roman"/>
              </a:rPr>
              <a:t>or </a:t>
            </a:r>
            <a:r>
              <a:rPr sz="1050" spc="-5" dirty="0">
                <a:latin typeface="Times New Roman"/>
                <a:cs typeface="Times New Roman"/>
              </a:rPr>
              <a:t>the student’s parent may </a:t>
            </a:r>
            <a:r>
              <a:rPr sz="1050" dirty="0">
                <a:latin typeface="Times New Roman"/>
                <a:cs typeface="Times New Roman"/>
              </a:rPr>
              <a:t>appeal </a:t>
            </a:r>
            <a:r>
              <a:rPr sz="1050" spc="-5" dirty="0">
                <a:latin typeface="Times New Roman"/>
                <a:cs typeface="Times New Roman"/>
              </a:rPr>
              <a:t>the placement </a:t>
            </a:r>
            <a:r>
              <a:rPr sz="1050" dirty="0">
                <a:latin typeface="Times New Roman"/>
                <a:cs typeface="Times New Roman"/>
              </a:rPr>
              <a:t>by </a:t>
            </a:r>
            <a:r>
              <a:rPr sz="1050" spc="-5" dirty="0">
                <a:latin typeface="Times New Roman"/>
                <a:cs typeface="Times New Roman"/>
              </a:rPr>
              <a:t>requesting </a:t>
            </a:r>
            <a:r>
              <a:rPr sz="1050" dirty="0">
                <a:latin typeface="Times New Roman"/>
                <a:cs typeface="Times New Roman"/>
              </a:rPr>
              <a:t>a </a:t>
            </a:r>
            <a:r>
              <a:rPr sz="1050" spc="-5" dirty="0">
                <a:latin typeface="Times New Roman"/>
                <a:cs typeface="Times New Roman"/>
              </a:rPr>
              <a:t>conference between the District Hearing Officer, the  student, the student’s parent, </a:t>
            </a:r>
            <a:r>
              <a:rPr sz="1050" dirty="0">
                <a:latin typeface="Times New Roman"/>
                <a:cs typeface="Times New Roman"/>
              </a:rPr>
              <a:t>and </a:t>
            </a:r>
            <a:r>
              <a:rPr sz="1050" spc="-5" dirty="0">
                <a:latin typeface="Times New Roman"/>
                <a:cs typeface="Times New Roman"/>
              </a:rPr>
              <a:t>campus behavior coordinator </a:t>
            </a:r>
            <a:r>
              <a:rPr sz="1050" dirty="0">
                <a:latin typeface="Times New Roman"/>
                <a:cs typeface="Times New Roman"/>
              </a:rPr>
              <a:t>or </a:t>
            </a:r>
            <a:r>
              <a:rPr sz="1050" spc="-5" dirty="0">
                <a:latin typeface="Times New Roman"/>
                <a:cs typeface="Times New Roman"/>
              </a:rPr>
              <a:t>appropriate administrator. </a:t>
            </a:r>
            <a:r>
              <a:rPr sz="1050" dirty="0">
                <a:latin typeface="Times New Roman"/>
                <a:cs typeface="Times New Roman"/>
              </a:rPr>
              <a:t>The </a:t>
            </a:r>
            <a:r>
              <a:rPr sz="1050" spc="-5" dirty="0">
                <a:latin typeface="Times New Roman"/>
                <a:cs typeface="Times New Roman"/>
              </a:rPr>
              <a:t>conference is </a:t>
            </a:r>
            <a:r>
              <a:rPr sz="1050" spc="-10" dirty="0">
                <a:latin typeface="Times New Roman"/>
                <a:cs typeface="Times New Roman"/>
              </a:rPr>
              <a:t>limited </a:t>
            </a:r>
            <a:r>
              <a:rPr sz="1050" spc="-5" dirty="0">
                <a:latin typeface="Times New Roman"/>
                <a:cs typeface="Times New Roman"/>
              </a:rPr>
              <a:t>to the factual  question </a:t>
            </a:r>
            <a:r>
              <a:rPr sz="1050" dirty="0">
                <a:latin typeface="Times New Roman"/>
                <a:cs typeface="Times New Roman"/>
              </a:rPr>
              <a:t>of </a:t>
            </a:r>
            <a:r>
              <a:rPr sz="1050" spc="-5" dirty="0">
                <a:latin typeface="Times New Roman"/>
                <a:cs typeface="Times New Roman"/>
              </a:rPr>
              <a:t>whether the student is required to register as </a:t>
            </a:r>
            <a:r>
              <a:rPr sz="1050" dirty="0">
                <a:latin typeface="Times New Roman"/>
                <a:cs typeface="Times New Roman"/>
              </a:rPr>
              <a:t>a </a:t>
            </a:r>
            <a:r>
              <a:rPr sz="1050" spc="-5" dirty="0">
                <a:latin typeface="Times New Roman"/>
                <a:cs typeface="Times New Roman"/>
              </a:rPr>
              <a:t>sex offender. </a:t>
            </a:r>
            <a:r>
              <a:rPr sz="1050" dirty="0">
                <a:latin typeface="Times New Roman"/>
                <a:cs typeface="Times New Roman"/>
              </a:rPr>
              <a:t>Any </a:t>
            </a:r>
            <a:r>
              <a:rPr sz="1050" spc="-5" dirty="0">
                <a:latin typeface="Times New Roman"/>
                <a:cs typeface="Times New Roman"/>
              </a:rPr>
              <a:t>decision </a:t>
            </a:r>
            <a:r>
              <a:rPr sz="1050" dirty="0">
                <a:latin typeface="Times New Roman"/>
                <a:cs typeface="Times New Roman"/>
              </a:rPr>
              <a:t>of </a:t>
            </a:r>
            <a:r>
              <a:rPr sz="1050" spc="-5" dirty="0">
                <a:latin typeface="Times New Roman"/>
                <a:cs typeface="Times New Roman"/>
              </a:rPr>
              <a:t>the District Hearing Officer </a:t>
            </a:r>
            <a:r>
              <a:rPr sz="1050" dirty="0">
                <a:latin typeface="Times New Roman"/>
                <a:cs typeface="Times New Roman"/>
              </a:rPr>
              <a:t>under </a:t>
            </a:r>
            <a:r>
              <a:rPr sz="1050" spc="-5" dirty="0">
                <a:latin typeface="Times New Roman"/>
                <a:cs typeface="Times New Roman"/>
              </a:rPr>
              <a:t>this section  is final </a:t>
            </a:r>
            <a:r>
              <a:rPr sz="1050" dirty="0">
                <a:latin typeface="Times New Roman"/>
                <a:cs typeface="Times New Roman"/>
              </a:rPr>
              <a:t>and </a:t>
            </a:r>
            <a:r>
              <a:rPr sz="1050" spc="-5" dirty="0">
                <a:latin typeface="Times New Roman"/>
                <a:cs typeface="Times New Roman"/>
              </a:rPr>
              <a:t>may </a:t>
            </a:r>
            <a:r>
              <a:rPr sz="1050" dirty="0">
                <a:latin typeface="Times New Roman"/>
                <a:cs typeface="Times New Roman"/>
              </a:rPr>
              <a:t>not be</a:t>
            </a:r>
            <a:r>
              <a:rPr sz="1050" spc="-30" dirty="0">
                <a:latin typeface="Times New Roman"/>
                <a:cs typeface="Times New Roman"/>
              </a:rPr>
              <a:t> </a:t>
            </a:r>
            <a:r>
              <a:rPr sz="1050" spc="-5" dirty="0">
                <a:latin typeface="Times New Roman"/>
                <a:cs typeface="Times New Roman"/>
              </a:rPr>
              <a:t>appealed.</a:t>
            </a:r>
            <a:endParaRPr sz="1050" dirty="0">
              <a:latin typeface="Times New Roman"/>
              <a:cs typeface="Times New Roman"/>
            </a:endParaRPr>
          </a:p>
          <a:p>
            <a:pPr marL="158750" indent="-144780">
              <a:lnSpc>
                <a:spcPts val="1220"/>
              </a:lnSpc>
              <a:buFont typeface="Times New Roman"/>
              <a:buAutoNum type="arabicParenR"/>
              <a:tabLst>
                <a:tab pos="159385" algn="l"/>
              </a:tabLst>
            </a:pPr>
            <a:r>
              <a:rPr sz="1050" b="1" spc="-15" dirty="0">
                <a:latin typeface="Times New Roman"/>
                <a:cs typeface="Times New Roman"/>
              </a:rPr>
              <a:t>Placement </a:t>
            </a:r>
            <a:r>
              <a:rPr sz="1050" b="1" dirty="0">
                <a:latin typeface="Times New Roman"/>
                <a:cs typeface="Times New Roman"/>
              </a:rPr>
              <a:t>for </a:t>
            </a:r>
            <a:r>
              <a:rPr sz="1050" b="1" spc="-5" dirty="0">
                <a:latin typeface="Times New Roman"/>
                <a:cs typeface="Times New Roman"/>
              </a:rPr>
              <a:t>Certain</a:t>
            </a:r>
            <a:r>
              <a:rPr sz="1050" b="1" spc="-90" dirty="0">
                <a:latin typeface="Times New Roman"/>
                <a:cs typeface="Times New Roman"/>
              </a:rPr>
              <a:t> </a:t>
            </a:r>
            <a:r>
              <a:rPr sz="1050" b="1" spc="-15" dirty="0">
                <a:latin typeface="Times New Roman"/>
                <a:cs typeface="Times New Roman"/>
              </a:rPr>
              <a:t>Felonies</a:t>
            </a:r>
            <a:endParaRPr sz="1050" dirty="0">
              <a:latin typeface="Times New Roman"/>
              <a:cs typeface="Times New Roman"/>
            </a:endParaRPr>
          </a:p>
          <a:p>
            <a:pPr marL="12700" marR="67945" indent="167640" algn="just">
              <a:lnSpc>
                <a:spcPct val="95900"/>
              </a:lnSpc>
              <a:spcBef>
                <a:spcPts val="20"/>
              </a:spcBef>
            </a:pPr>
            <a:r>
              <a:rPr sz="1050" spc="-5" dirty="0">
                <a:latin typeface="Times New Roman"/>
                <a:cs typeface="Times New Roman"/>
              </a:rPr>
              <a:t>Regardless </a:t>
            </a:r>
            <a:r>
              <a:rPr sz="1050" dirty="0">
                <a:latin typeface="Times New Roman"/>
                <a:cs typeface="Times New Roman"/>
              </a:rPr>
              <a:t>of </a:t>
            </a:r>
            <a:r>
              <a:rPr sz="1050" spc="-5" dirty="0">
                <a:latin typeface="Times New Roman"/>
                <a:cs typeface="Times New Roman"/>
              </a:rPr>
              <a:t>whether placement is required </a:t>
            </a:r>
            <a:r>
              <a:rPr sz="1050" dirty="0">
                <a:latin typeface="Times New Roman"/>
                <a:cs typeface="Times New Roman"/>
              </a:rPr>
              <a:t>or </a:t>
            </a:r>
            <a:r>
              <a:rPr sz="1050" spc="-5" dirty="0">
                <a:latin typeface="Times New Roman"/>
                <a:cs typeface="Times New Roman"/>
              </a:rPr>
              <a:t>permitted </a:t>
            </a:r>
            <a:r>
              <a:rPr sz="1050" spc="0" dirty="0">
                <a:latin typeface="Times New Roman"/>
                <a:cs typeface="Times New Roman"/>
              </a:rPr>
              <a:t>by </a:t>
            </a:r>
            <a:r>
              <a:rPr sz="1050" dirty="0">
                <a:latin typeface="Times New Roman"/>
                <a:cs typeface="Times New Roman"/>
              </a:rPr>
              <a:t>one of </a:t>
            </a:r>
            <a:r>
              <a:rPr sz="1050" spc="-5" dirty="0">
                <a:latin typeface="Times New Roman"/>
                <a:cs typeface="Times New Roman"/>
              </a:rPr>
              <a:t>the reasons in the DAEP (BAC/ JJAEP Placement sections, in  accordance with Education </a:t>
            </a:r>
            <a:r>
              <a:rPr sz="1050" dirty="0">
                <a:latin typeface="Times New Roman"/>
                <a:cs typeface="Times New Roman"/>
              </a:rPr>
              <a:t>Code 37.0081, a </a:t>
            </a:r>
            <a:r>
              <a:rPr sz="1050" spc="-5" dirty="0">
                <a:latin typeface="Times New Roman"/>
                <a:cs typeface="Times New Roman"/>
              </a:rPr>
              <a:t>student </a:t>
            </a:r>
            <a:r>
              <a:rPr sz="1050" b="1" spc="-5" dirty="0">
                <a:latin typeface="Times New Roman"/>
                <a:cs typeface="Times New Roman"/>
              </a:rPr>
              <a:t>may </a:t>
            </a:r>
            <a:r>
              <a:rPr sz="1050" spc="-10" dirty="0">
                <a:latin typeface="Times New Roman"/>
                <a:cs typeface="Times New Roman"/>
              </a:rPr>
              <a:t>still </a:t>
            </a:r>
            <a:r>
              <a:rPr sz="1050" dirty="0">
                <a:latin typeface="Times New Roman"/>
                <a:cs typeface="Times New Roman"/>
              </a:rPr>
              <a:t>be </a:t>
            </a:r>
            <a:r>
              <a:rPr sz="1050" spc="-5" dirty="0">
                <a:latin typeface="Times New Roman"/>
                <a:cs typeface="Times New Roman"/>
              </a:rPr>
              <a:t>placed in either DAEP (BAC/ JJAEP) if </a:t>
            </a:r>
            <a:r>
              <a:rPr sz="1050" spc="-10" dirty="0">
                <a:latin typeface="Times New Roman"/>
                <a:cs typeface="Times New Roman"/>
              </a:rPr>
              <a:t>the </a:t>
            </a:r>
            <a:r>
              <a:rPr sz="1050" spc="-5" dirty="0">
                <a:latin typeface="Times New Roman"/>
                <a:cs typeface="Times New Roman"/>
              </a:rPr>
              <a:t>campus behavior  coordinator</a:t>
            </a:r>
            <a:r>
              <a:rPr sz="1050" spc="-40" dirty="0">
                <a:latin typeface="Times New Roman"/>
                <a:cs typeface="Times New Roman"/>
              </a:rPr>
              <a:t> </a:t>
            </a:r>
            <a:r>
              <a:rPr sz="1050" dirty="0">
                <a:latin typeface="Times New Roman"/>
                <a:cs typeface="Times New Roman"/>
              </a:rPr>
              <a:t>or</a:t>
            </a:r>
            <a:r>
              <a:rPr sz="1050" spc="-45" dirty="0">
                <a:latin typeface="Times New Roman"/>
                <a:cs typeface="Times New Roman"/>
              </a:rPr>
              <a:t> </a:t>
            </a:r>
            <a:r>
              <a:rPr sz="1050" spc="-5" dirty="0">
                <a:latin typeface="Times New Roman"/>
                <a:cs typeface="Times New Roman"/>
              </a:rPr>
              <a:t>appropriate</a:t>
            </a:r>
            <a:r>
              <a:rPr sz="1050" spc="-40" dirty="0">
                <a:latin typeface="Times New Roman"/>
                <a:cs typeface="Times New Roman"/>
              </a:rPr>
              <a:t> </a:t>
            </a:r>
            <a:r>
              <a:rPr sz="1050" spc="-5" dirty="0">
                <a:latin typeface="Times New Roman"/>
                <a:cs typeface="Times New Roman"/>
              </a:rPr>
              <a:t>administrator</a:t>
            </a:r>
            <a:r>
              <a:rPr sz="1050" spc="-30" dirty="0">
                <a:latin typeface="Times New Roman"/>
                <a:cs typeface="Times New Roman"/>
              </a:rPr>
              <a:t> </a:t>
            </a:r>
            <a:r>
              <a:rPr sz="1050" spc="-5" dirty="0">
                <a:latin typeface="Times New Roman"/>
                <a:cs typeface="Times New Roman"/>
              </a:rPr>
              <a:t>makes</a:t>
            </a:r>
            <a:r>
              <a:rPr sz="1050" spc="-40" dirty="0">
                <a:latin typeface="Times New Roman"/>
                <a:cs typeface="Times New Roman"/>
              </a:rPr>
              <a:t> </a:t>
            </a:r>
            <a:r>
              <a:rPr sz="1050" spc="-5" dirty="0">
                <a:latin typeface="Times New Roman"/>
                <a:cs typeface="Times New Roman"/>
              </a:rPr>
              <a:t>certain</a:t>
            </a:r>
            <a:r>
              <a:rPr sz="1050" spc="-40" dirty="0">
                <a:latin typeface="Times New Roman"/>
                <a:cs typeface="Times New Roman"/>
              </a:rPr>
              <a:t> </a:t>
            </a:r>
            <a:r>
              <a:rPr sz="1050" spc="-5" dirty="0">
                <a:latin typeface="Times New Roman"/>
                <a:cs typeface="Times New Roman"/>
              </a:rPr>
              <a:t>findings</a:t>
            </a:r>
            <a:r>
              <a:rPr sz="1050" spc="-40" dirty="0">
                <a:latin typeface="Times New Roman"/>
                <a:cs typeface="Times New Roman"/>
              </a:rPr>
              <a:t> </a:t>
            </a:r>
            <a:r>
              <a:rPr sz="1050" dirty="0">
                <a:latin typeface="Times New Roman"/>
                <a:cs typeface="Times New Roman"/>
              </a:rPr>
              <a:t>and</a:t>
            </a:r>
            <a:r>
              <a:rPr sz="1050" spc="-40" dirty="0">
                <a:latin typeface="Times New Roman"/>
                <a:cs typeface="Times New Roman"/>
              </a:rPr>
              <a:t> </a:t>
            </a:r>
            <a:r>
              <a:rPr sz="1050" spc="-5" dirty="0">
                <a:latin typeface="Times New Roman"/>
                <a:cs typeface="Times New Roman"/>
              </a:rPr>
              <a:t>the</a:t>
            </a:r>
            <a:r>
              <a:rPr sz="1050" spc="-40" dirty="0">
                <a:latin typeface="Times New Roman"/>
                <a:cs typeface="Times New Roman"/>
              </a:rPr>
              <a:t> </a:t>
            </a:r>
            <a:r>
              <a:rPr sz="1050" spc="-5" dirty="0">
                <a:latin typeface="Times New Roman"/>
                <a:cs typeface="Times New Roman"/>
              </a:rPr>
              <a:t>following</a:t>
            </a:r>
            <a:r>
              <a:rPr sz="1050" spc="-40" dirty="0">
                <a:latin typeface="Times New Roman"/>
                <a:cs typeface="Times New Roman"/>
              </a:rPr>
              <a:t> </a:t>
            </a:r>
            <a:r>
              <a:rPr sz="1050" spc="-5" dirty="0">
                <a:latin typeface="Times New Roman"/>
                <a:cs typeface="Times New Roman"/>
              </a:rPr>
              <a:t>circumstances</a:t>
            </a:r>
            <a:r>
              <a:rPr sz="1050" spc="-40" dirty="0">
                <a:latin typeface="Times New Roman"/>
                <a:cs typeface="Times New Roman"/>
              </a:rPr>
              <a:t> </a:t>
            </a:r>
            <a:r>
              <a:rPr sz="1050" spc="-5" dirty="0">
                <a:latin typeface="Times New Roman"/>
                <a:cs typeface="Times New Roman"/>
              </a:rPr>
              <a:t>exist</a:t>
            </a:r>
            <a:r>
              <a:rPr sz="1050" spc="-30" dirty="0">
                <a:latin typeface="Times New Roman"/>
                <a:cs typeface="Times New Roman"/>
              </a:rPr>
              <a:t> </a:t>
            </a:r>
            <a:r>
              <a:rPr sz="1050" spc="-5" dirty="0">
                <a:latin typeface="Times New Roman"/>
                <a:cs typeface="Times New Roman"/>
              </a:rPr>
              <a:t>in</a:t>
            </a:r>
            <a:r>
              <a:rPr sz="1050" spc="-40" dirty="0">
                <a:latin typeface="Times New Roman"/>
                <a:cs typeface="Times New Roman"/>
              </a:rPr>
              <a:t> </a:t>
            </a:r>
            <a:r>
              <a:rPr sz="1050" spc="-5" dirty="0">
                <a:latin typeface="Times New Roman"/>
                <a:cs typeface="Times New Roman"/>
              </a:rPr>
              <a:t>relation</a:t>
            </a:r>
            <a:r>
              <a:rPr sz="1050" spc="-40" dirty="0">
                <a:latin typeface="Times New Roman"/>
                <a:cs typeface="Times New Roman"/>
              </a:rPr>
              <a:t> </a:t>
            </a:r>
            <a:r>
              <a:rPr sz="1050" spc="-5" dirty="0">
                <a:latin typeface="Times New Roman"/>
                <a:cs typeface="Times New Roman"/>
              </a:rPr>
              <a:t>to</a:t>
            </a:r>
            <a:r>
              <a:rPr sz="1050" spc="-40" dirty="0">
                <a:latin typeface="Times New Roman"/>
                <a:cs typeface="Times New Roman"/>
              </a:rPr>
              <a:t> </a:t>
            </a:r>
            <a:r>
              <a:rPr sz="1050" spc="-5" dirty="0">
                <a:latin typeface="Times New Roman"/>
                <a:cs typeface="Times New Roman"/>
              </a:rPr>
              <a:t>aggravated</a:t>
            </a:r>
            <a:r>
              <a:rPr sz="1050" spc="-40" dirty="0">
                <a:latin typeface="Times New Roman"/>
                <a:cs typeface="Times New Roman"/>
              </a:rPr>
              <a:t> </a:t>
            </a:r>
            <a:r>
              <a:rPr sz="1050" dirty="0">
                <a:latin typeface="Times New Roman"/>
                <a:cs typeface="Times New Roman"/>
              </a:rPr>
              <a:t>robbery  or a </a:t>
            </a:r>
            <a:r>
              <a:rPr sz="1050" spc="-5" dirty="0">
                <a:latin typeface="Times New Roman"/>
                <a:cs typeface="Times New Roman"/>
              </a:rPr>
              <a:t>felony offense </a:t>
            </a:r>
            <a:r>
              <a:rPr sz="1050" dirty="0">
                <a:latin typeface="Times New Roman"/>
                <a:cs typeface="Times New Roman"/>
              </a:rPr>
              <a:t>under </a:t>
            </a:r>
            <a:r>
              <a:rPr sz="1050" spc="-5" dirty="0">
                <a:latin typeface="Times New Roman"/>
                <a:cs typeface="Times New Roman"/>
              </a:rPr>
              <a:t>Title </a:t>
            </a:r>
            <a:r>
              <a:rPr sz="1050" dirty="0">
                <a:latin typeface="Times New Roman"/>
                <a:cs typeface="Times New Roman"/>
              </a:rPr>
              <a:t>5 (See </a:t>
            </a:r>
            <a:r>
              <a:rPr sz="1050" spc="-5" dirty="0">
                <a:latin typeface="Times New Roman"/>
                <a:cs typeface="Times New Roman"/>
              </a:rPr>
              <a:t>Glossary) </a:t>
            </a:r>
            <a:r>
              <a:rPr sz="1050" dirty="0">
                <a:latin typeface="Times New Roman"/>
                <a:cs typeface="Times New Roman"/>
              </a:rPr>
              <a:t>of </a:t>
            </a:r>
            <a:r>
              <a:rPr sz="1050" spc="-5" dirty="0">
                <a:latin typeface="Times New Roman"/>
                <a:cs typeface="Times New Roman"/>
              </a:rPr>
              <a:t>the Penal</a:t>
            </a:r>
            <a:r>
              <a:rPr sz="1050" spc="-35" dirty="0">
                <a:latin typeface="Times New Roman"/>
                <a:cs typeface="Times New Roman"/>
              </a:rPr>
              <a:t> </a:t>
            </a:r>
            <a:r>
              <a:rPr sz="1050" spc="-5" dirty="0">
                <a:latin typeface="Times New Roman"/>
                <a:cs typeface="Times New Roman"/>
              </a:rPr>
              <a:t>Code.</a:t>
            </a:r>
            <a:endParaRPr sz="1050" dirty="0">
              <a:latin typeface="Times New Roman"/>
              <a:cs typeface="Times New Roman"/>
            </a:endParaRPr>
          </a:p>
          <a:p>
            <a:pPr marL="213995">
              <a:lnSpc>
                <a:spcPts val="1210"/>
              </a:lnSpc>
            </a:pPr>
            <a:r>
              <a:rPr sz="1050" dirty="0">
                <a:latin typeface="Times New Roman"/>
                <a:cs typeface="Times New Roman"/>
              </a:rPr>
              <a:t>The </a:t>
            </a:r>
            <a:r>
              <a:rPr sz="1050" spc="-5" dirty="0">
                <a:latin typeface="Times New Roman"/>
                <a:cs typeface="Times New Roman"/>
              </a:rPr>
              <a:t>student</a:t>
            </a:r>
            <a:r>
              <a:rPr sz="1050" spc="-10" dirty="0">
                <a:latin typeface="Times New Roman"/>
                <a:cs typeface="Times New Roman"/>
              </a:rPr>
              <a:t> </a:t>
            </a:r>
            <a:r>
              <a:rPr sz="1050" spc="-5" dirty="0">
                <a:latin typeface="Times New Roman"/>
                <a:cs typeface="Times New Roman"/>
              </a:rPr>
              <a:t>must:</a:t>
            </a:r>
            <a:endParaRPr sz="1050" dirty="0">
              <a:latin typeface="Times New Roman"/>
              <a:cs typeface="Times New Roman"/>
            </a:endParaRPr>
          </a:p>
          <a:p>
            <a:pPr marL="245745">
              <a:lnSpc>
                <a:spcPts val="1215"/>
              </a:lnSpc>
            </a:pPr>
            <a:r>
              <a:rPr sz="1050" spc="-5" dirty="0">
                <a:latin typeface="Times New Roman"/>
                <a:cs typeface="Times New Roman"/>
              </a:rPr>
              <a:t>Have </a:t>
            </a:r>
            <a:r>
              <a:rPr sz="1050" spc="-25" dirty="0">
                <a:latin typeface="Times New Roman"/>
                <a:cs typeface="Times New Roman"/>
              </a:rPr>
              <a:t>received </a:t>
            </a:r>
            <a:r>
              <a:rPr sz="1050" spc="-5" dirty="0">
                <a:latin typeface="Times New Roman"/>
                <a:cs typeface="Times New Roman"/>
              </a:rPr>
              <a:t>deferred </a:t>
            </a:r>
            <a:r>
              <a:rPr sz="1050" spc="-25" dirty="0">
                <a:latin typeface="Times New Roman"/>
                <a:cs typeface="Times New Roman"/>
              </a:rPr>
              <a:t>prosecution </a:t>
            </a:r>
            <a:r>
              <a:rPr sz="1050" dirty="0">
                <a:latin typeface="Times New Roman"/>
                <a:cs typeface="Times New Roman"/>
              </a:rPr>
              <a:t>for </a:t>
            </a:r>
            <a:r>
              <a:rPr sz="1050" spc="-15" dirty="0">
                <a:latin typeface="Times New Roman"/>
                <a:cs typeface="Times New Roman"/>
              </a:rPr>
              <a:t>conduct </a:t>
            </a:r>
            <a:r>
              <a:rPr sz="1050" spc="-5" dirty="0">
                <a:latin typeface="Times New Roman"/>
                <a:cs typeface="Times New Roman"/>
              </a:rPr>
              <a:t>defined as </a:t>
            </a:r>
            <a:r>
              <a:rPr sz="1050" spc="-25" dirty="0">
                <a:latin typeface="Times New Roman"/>
                <a:cs typeface="Times New Roman"/>
              </a:rPr>
              <a:t>aggravated </a:t>
            </a:r>
            <a:r>
              <a:rPr sz="1050" dirty="0">
                <a:latin typeface="Times New Roman"/>
                <a:cs typeface="Times New Roman"/>
              </a:rPr>
              <a:t>robbery or a </a:t>
            </a:r>
            <a:r>
              <a:rPr sz="1050" spc="-5" dirty="0">
                <a:latin typeface="Times New Roman"/>
                <a:cs typeface="Times New Roman"/>
              </a:rPr>
              <a:t>Title </a:t>
            </a:r>
            <a:r>
              <a:rPr sz="1050" dirty="0">
                <a:latin typeface="Times New Roman"/>
                <a:cs typeface="Times New Roman"/>
              </a:rPr>
              <a:t>5</a:t>
            </a:r>
            <a:r>
              <a:rPr sz="1050" spc="-65" dirty="0">
                <a:latin typeface="Times New Roman"/>
                <a:cs typeface="Times New Roman"/>
              </a:rPr>
              <a:t> </a:t>
            </a:r>
            <a:r>
              <a:rPr sz="1050" dirty="0">
                <a:latin typeface="Times New Roman"/>
                <a:cs typeface="Times New Roman"/>
              </a:rPr>
              <a:t>felonyoffense;</a:t>
            </a:r>
          </a:p>
          <a:p>
            <a:pPr marL="242570" marR="502284" indent="14604">
              <a:lnSpc>
                <a:spcPts val="1200"/>
              </a:lnSpc>
              <a:spcBef>
                <a:spcPts val="65"/>
              </a:spcBef>
            </a:pPr>
            <a:r>
              <a:rPr sz="1050" spc="-5" dirty="0">
                <a:latin typeface="Times New Roman"/>
                <a:cs typeface="Times New Roman"/>
              </a:rPr>
              <a:t>Have </a:t>
            </a:r>
            <a:r>
              <a:rPr sz="1050" spc="-10" dirty="0">
                <a:latin typeface="Times New Roman"/>
                <a:cs typeface="Times New Roman"/>
              </a:rPr>
              <a:t>been </a:t>
            </a:r>
            <a:r>
              <a:rPr sz="1050" spc="-15" dirty="0">
                <a:latin typeface="Times New Roman"/>
                <a:cs typeface="Times New Roman"/>
              </a:rPr>
              <a:t>found </a:t>
            </a:r>
            <a:r>
              <a:rPr sz="1050" dirty="0">
                <a:latin typeface="Times New Roman"/>
                <a:cs typeface="Times New Roman"/>
              </a:rPr>
              <a:t>by a court or </a:t>
            </a:r>
            <a:r>
              <a:rPr sz="1050" spc="-5" dirty="0">
                <a:latin typeface="Times New Roman"/>
                <a:cs typeface="Times New Roman"/>
              </a:rPr>
              <a:t>jury to </a:t>
            </a:r>
            <a:r>
              <a:rPr sz="1050" spc="-15" dirty="0">
                <a:latin typeface="Times New Roman"/>
                <a:cs typeface="Times New Roman"/>
              </a:rPr>
              <a:t>have </a:t>
            </a:r>
            <a:r>
              <a:rPr sz="1050" spc="-5" dirty="0">
                <a:latin typeface="Times New Roman"/>
                <a:cs typeface="Times New Roman"/>
              </a:rPr>
              <a:t>engaged in </a:t>
            </a:r>
            <a:r>
              <a:rPr sz="1050" spc="-15" dirty="0">
                <a:latin typeface="Times New Roman"/>
                <a:cs typeface="Times New Roman"/>
              </a:rPr>
              <a:t>delinquent conduct </a:t>
            </a:r>
            <a:r>
              <a:rPr sz="1050" spc="-10" dirty="0">
                <a:latin typeface="Times New Roman"/>
                <a:cs typeface="Times New Roman"/>
              </a:rPr>
              <a:t>for </a:t>
            </a:r>
            <a:r>
              <a:rPr sz="1050" spc="-15" dirty="0">
                <a:latin typeface="Times New Roman"/>
                <a:cs typeface="Times New Roman"/>
              </a:rPr>
              <a:t>conduct </a:t>
            </a:r>
            <a:r>
              <a:rPr sz="1050" spc="-5" dirty="0">
                <a:latin typeface="Times New Roman"/>
                <a:cs typeface="Times New Roman"/>
              </a:rPr>
              <a:t>defined as </a:t>
            </a:r>
            <a:r>
              <a:rPr sz="1050" spc="-25" dirty="0">
                <a:latin typeface="Times New Roman"/>
                <a:cs typeface="Times New Roman"/>
              </a:rPr>
              <a:t>aggravated </a:t>
            </a:r>
            <a:r>
              <a:rPr sz="1050" dirty="0">
                <a:latin typeface="Times New Roman"/>
                <a:cs typeface="Times New Roman"/>
              </a:rPr>
              <a:t>robbery or a  </a:t>
            </a:r>
            <a:r>
              <a:rPr sz="1050" spc="-5" dirty="0">
                <a:latin typeface="Times New Roman"/>
                <a:cs typeface="Times New Roman"/>
              </a:rPr>
              <a:t>Title </a:t>
            </a:r>
            <a:r>
              <a:rPr sz="1050" dirty="0">
                <a:latin typeface="Times New Roman"/>
                <a:cs typeface="Times New Roman"/>
              </a:rPr>
              <a:t>felonyoffense;</a:t>
            </a:r>
          </a:p>
          <a:p>
            <a:pPr marL="245745">
              <a:lnSpc>
                <a:spcPts val="1145"/>
              </a:lnSpc>
            </a:pPr>
            <a:r>
              <a:rPr sz="1050" spc="-5" dirty="0">
                <a:latin typeface="Times New Roman"/>
                <a:cs typeface="Times New Roman"/>
              </a:rPr>
              <a:t>Have</a:t>
            </a:r>
            <a:r>
              <a:rPr sz="1050" spc="-15" dirty="0">
                <a:latin typeface="Times New Roman"/>
                <a:cs typeface="Times New Roman"/>
              </a:rPr>
              <a:t> </a:t>
            </a:r>
            <a:r>
              <a:rPr sz="1050" dirty="0">
                <a:latin typeface="Times New Roman"/>
                <a:cs typeface="Times New Roman"/>
              </a:rPr>
              <a:t>been</a:t>
            </a:r>
            <a:r>
              <a:rPr sz="1050" spc="-35" dirty="0">
                <a:latin typeface="Times New Roman"/>
                <a:cs typeface="Times New Roman"/>
              </a:rPr>
              <a:t> </a:t>
            </a:r>
            <a:r>
              <a:rPr sz="1050" spc="-20" dirty="0">
                <a:latin typeface="Times New Roman"/>
                <a:cs typeface="Times New Roman"/>
              </a:rPr>
              <a:t>charged</a:t>
            </a:r>
            <a:r>
              <a:rPr sz="1050" spc="-35" dirty="0">
                <a:latin typeface="Times New Roman"/>
                <a:cs typeface="Times New Roman"/>
              </a:rPr>
              <a:t> </a:t>
            </a:r>
            <a:r>
              <a:rPr sz="1050" spc="-15" dirty="0">
                <a:latin typeface="Times New Roman"/>
                <a:cs typeface="Times New Roman"/>
              </a:rPr>
              <a:t>with</a:t>
            </a:r>
            <a:r>
              <a:rPr sz="1050" spc="-35" dirty="0">
                <a:latin typeface="Times New Roman"/>
                <a:cs typeface="Times New Roman"/>
              </a:rPr>
              <a:t> </a:t>
            </a:r>
            <a:r>
              <a:rPr sz="1050" spc="-15" dirty="0">
                <a:latin typeface="Times New Roman"/>
                <a:cs typeface="Times New Roman"/>
              </a:rPr>
              <a:t>engaging</a:t>
            </a:r>
            <a:r>
              <a:rPr sz="1050" spc="-40" dirty="0">
                <a:latin typeface="Times New Roman"/>
                <a:cs typeface="Times New Roman"/>
              </a:rPr>
              <a:t> </a:t>
            </a:r>
            <a:r>
              <a:rPr sz="1050" spc="-5" dirty="0">
                <a:latin typeface="Times New Roman"/>
                <a:cs typeface="Times New Roman"/>
              </a:rPr>
              <a:t>in</a:t>
            </a:r>
            <a:r>
              <a:rPr sz="1050" spc="-15" dirty="0">
                <a:latin typeface="Times New Roman"/>
                <a:cs typeface="Times New Roman"/>
              </a:rPr>
              <a:t> conduct</a:t>
            </a:r>
            <a:r>
              <a:rPr sz="1050" spc="-55" dirty="0">
                <a:latin typeface="Times New Roman"/>
                <a:cs typeface="Times New Roman"/>
              </a:rPr>
              <a:t> </a:t>
            </a:r>
            <a:r>
              <a:rPr sz="1050" spc="-5" dirty="0">
                <a:latin typeface="Times New Roman"/>
                <a:cs typeface="Times New Roman"/>
              </a:rPr>
              <a:t>defined</a:t>
            </a:r>
            <a:r>
              <a:rPr sz="1050" spc="-35" dirty="0">
                <a:latin typeface="Times New Roman"/>
                <a:cs typeface="Times New Roman"/>
              </a:rPr>
              <a:t> </a:t>
            </a:r>
            <a:r>
              <a:rPr sz="1050" spc="-5" dirty="0">
                <a:latin typeface="Times New Roman"/>
                <a:cs typeface="Times New Roman"/>
              </a:rPr>
              <a:t>as</a:t>
            </a:r>
            <a:r>
              <a:rPr sz="1050" spc="-50" dirty="0">
                <a:latin typeface="Times New Roman"/>
                <a:cs typeface="Times New Roman"/>
              </a:rPr>
              <a:t> </a:t>
            </a:r>
            <a:r>
              <a:rPr sz="1050" spc="-15" dirty="0">
                <a:latin typeface="Times New Roman"/>
                <a:cs typeface="Times New Roman"/>
              </a:rPr>
              <a:t>aggravated</a:t>
            </a:r>
            <a:r>
              <a:rPr sz="1050" spc="-35" dirty="0">
                <a:latin typeface="Times New Roman"/>
                <a:cs typeface="Times New Roman"/>
              </a:rPr>
              <a:t> </a:t>
            </a:r>
            <a:r>
              <a:rPr sz="1050" dirty="0">
                <a:latin typeface="Times New Roman"/>
                <a:cs typeface="Times New Roman"/>
              </a:rPr>
              <a:t>robbery</a:t>
            </a:r>
            <a:r>
              <a:rPr sz="1050" spc="-85" dirty="0">
                <a:latin typeface="Times New Roman"/>
                <a:cs typeface="Times New Roman"/>
              </a:rPr>
              <a:t> </a:t>
            </a:r>
            <a:r>
              <a:rPr sz="1050" dirty="0">
                <a:latin typeface="Times New Roman"/>
                <a:cs typeface="Times New Roman"/>
              </a:rPr>
              <a:t>or</a:t>
            </a:r>
            <a:r>
              <a:rPr sz="1050" spc="-15" dirty="0">
                <a:latin typeface="Times New Roman"/>
                <a:cs typeface="Times New Roman"/>
              </a:rPr>
              <a:t> </a:t>
            </a:r>
            <a:r>
              <a:rPr sz="1050" dirty="0">
                <a:latin typeface="Times New Roman"/>
                <a:cs typeface="Times New Roman"/>
              </a:rPr>
              <a:t>a</a:t>
            </a:r>
            <a:r>
              <a:rPr sz="1050" spc="-25" dirty="0">
                <a:latin typeface="Times New Roman"/>
                <a:cs typeface="Times New Roman"/>
              </a:rPr>
              <a:t> </a:t>
            </a:r>
            <a:r>
              <a:rPr sz="1050" spc="-5" dirty="0">
                <a:latin typeface="Times New Roman"/>
                <a:cs typeface="Times New Roman"/>
              </a:rPr>
              <a:t>Title</a:t>
            </a:r>
            <a:r>
              <a:rPr sz="1050" spc="-15" dirty="0">
                <a:latin typeface="Times New Roman"/>
                <a:cs typeface="Times New Roman"/>
              </a:rPr>
              <a:t> </a:t>
            </a:r>
            <a:r>
              <a:rPr sz="1050" dirty="0">
                <a:latin typeface="Times New Roman"/>
                <a:cs typeface="Times New Roman"/>
              </a:rPr>
              <a:t>5 </a:t>
            </a:r>
            <a:r>
              <a:rPr sz="1050" spc="-5" dirty="0">
                <a:latin typeface="Times New Roman"/>
                <a:cs typeface="Times New Roman"/>
              </a:rPr>
              <a:t>felony</a:t>
            </a:r>
            <a:r>
              <a:rPr sz="1050" spc="-85" dirty="0">
                <a:latin typeface="Times New Roman"/>
                <a:cs typeface="Times New Roman"/>
              </a:rPr>
              <a:t> </a:t>
            </a:r>
            <a:r>
              <a:rPr sz="1050" spc="-5" dirty="0">
                <a:latin typeface="Times New Roman"/>
                <a:cs typeface="Times New Roman"/>
              </a:rPr>
              <a:t>offense;</a:t>
            </a:r>
            <a:endParaRPr sz="1050" dirty="0">
              <a:latin typeface="Times New Roman"/>
              <a:cs typeface="Times New Roman"/>
            </a:endParaRPr>
          </a:p>
          <a:p>
            <a:pPr marL="242570" marR="5080" indent="-15240">
              <a:lnSpc>
                <a:spcPts val="1210"/>
              </a:lnSpc>
              <a:spcBef>
                <a:spcPts val="60"/>
              </a:spcBef>
            </a:pPr>
            <a:r>
              <a:rPr sz="1050" spc="-5" dirty="0">
                <a:latin typeface="Times New Roman"/>
                <a:cs typeface="Times New Roman"/>
              </a:rPr>
              <a:t>Have</a:t>
            </a:r>
            <a:r>
              <a:rPr sz="1050" spc="-105" dirty="0">
                <a:latin typeface="Times New Roman"/>
                <a:cs typeface="Times New Roman"/>
              </a:rPr>
              <a:t> </a:t>
            </a:r>
            <a:r>
              <a:rPr sz="1050" dirty="0">
                <a:latin typeface="Times New Roman"/>
                <a:cs typeface="Times New Roman"/>
              </a:rPr>
              <a:t>been</a:t>
            </a:r>
            <a:r>
              <a:rPr sz="1050" spc="-114" dirty="0">
                <a:latin typeface="Times New Roman"/>
                <a:cs typeface="Times New Roman"/>
              </a:rPr>
              <a:t> </a:t>
            </a:r>
            <a:r>
              <a:rPr sz="1050" spc="-5" dirty="0">
                <a:latin typeface="Times New Roman"/>
                <a:cs typeface="Times New Roman"/>
              </a:rPr>
              <a:t>referred</a:t>
            </a:r>
            <a:r>
              <a:rPr sz="1050" spc="-105" dirty="0">
                <a:latin typeface="Times New Roman"/>
                <a:cs typeface="Times New Roman"/>
              </a:rPr>
              <a:t> </a:t>
            </a:r>
            <a:r>
              <a:rPr sz="1050" spc="-5" dirty="0">
                <a:latin typeface="Times New Roman"/>
                <a:cs typeface="Times New Roman"/>
              </a:rPr>
              <a:t>to</a:t>
            </a:r>
            <a:r>
              <a:rPr sz="1050" spc="-105" dirty="0">
                <a:latin typeface="Times New Roman"/>
                <a:cs typeface="Times New Roman"/>
              </a:rPr>
              <a:t> </a:t>
            </a:r>
            <a:r>
              <a:rPr sz="1050" dirty="0">
                <a:latin typeface="Times New Roman"/>
                <a:cs typeface="Times New Roman"/>
              </a:rPr>
              <a:t>a</a:t>
            </a:r>
            <a:r>
              <a:rPr sz="1050" spc="-105" dirty="0">
                <a:latin typeface="Times New Roman"/>
                <a:cs typeface="Times New Roman"/>
              </a:rPr>
              <a:t> </a:t>
            </a:r>
            <a:r>
              <a:rPr sz="1050" spc="-5" dirty="0">
                <a:latin typeface="Times New Roman"/>
                <a:cs typeface="Times New Roman"/>
              </a:rPr>
              <a:t>juvenile</a:t>
            </a:r>
            <a:r>
              <a:rPr sz="1050" spc="-120" dirty="0">
                <a:latin typeface="Times New Roman"/>
                <a:cs typeface="Times New Roman"/>
              </a:rPr>
              <a:t> </a:t>
            </a:r>
            <a:r>
              <a:rPr sz="1050" dirty="0">
                <a:latin typeface="Times New Roman"/>
                <a:cs typeface="Times New Roman"/>
              </a:rPr>
              <a:t>court</a:t>
            </a:r>
            <a:r>
              <a:rPr sz="1050" spc="-120" dirty="0">
                <a:latin typeface="Times New Roman"/>
                <a:cs typeface="Times New Roman"/>
              </a:rPr>
              <a:t> </a:t>
            </a:r>
            <a:r>
              <a:rPr sz="1050" dirty="0">
                <a:latin typeface="Times New Roman"/>
                <a:cs typeface="Times New Roman"/>
              </a:rPr>
              <a:t>for</a:t>
            </a:r>
            <a:r>
              <a:rPr sz="1050" spc="-120" dirty="0">
                <a:latin typeface="Times New Roman"/>
                <a:cs typeface="Times New Roman"/>
              </a:rPr>
              <a:t> </a:t>
            </a:r>
            <a:r>
              <a:rPr sz="1050" spc="-5" dirty="0">
                <a:latin typeface="Times New Roman"/>
                <a:cs typeface="Times New Roman"/>
              </a:rPr>
              <a:t>allegedly</a:t>
            </a:r>
            <a:r>
              <a:rPr sz="1050" spc="-165" dirty="0">
                <a:latin typeface="Times New Roman"/>
                <a:cs typeface="Times New Roman"/>
              </a:rPr>
              <a:t> </a:t>
            </a:r>
            <a:r>
              <a:rPr sz="1050" dirty="0">
                <a:latin typeface="Times New Roman"/>
                <a:cs typeface="Times New Roman"/>
              </a:rPr>
              <a:t>engaging</a:t>
            </a:r>
            <a:r>
              <a:rPr sz="1050" spc="-105" dirty="0">
                <a:latin typeface="Times New Roman"/>
                <a:cs typeface="Times New Roman"/>
              </a:rPr>
              <a:t> </a:t>
            </a:r>
            <a:r>
              <a:rPr sz="1050" spc="-5" dirty="0">
                <a:latin typeface="Times New Roman"/>
                <a:cs typeface="Times New Roman"/>
              </a:rPr>
              <a:t>in</a:t>
            </a:r>
            <a:r>
              <a:rPr sz="1050" spc="-114" dirty="0">
                <a:latin typeface="Times New Roman"/>
                <a:cs typeface="Times New Roman"/>
              </a:rPr>
              <a:t> </a:t>
            </a:r>
            <a:r>
              <a:rPr sz="1050" spc="-5" dirty="0">
                <a:latin typeface="Times New Roman"/>
                <a:cs typeface="Times New Roman"/>
              </a:rPr>
              <a:t>delinquent</a:t>
            </a:r>
            <a:r>
              <a:rPr sz="1050" spc="-120" dirty="0">
                <a:latin typeface="Times New Roman"/>
                <a:cs typeface="Times New Roman"/>
              </a:rPr>
              <a:t> </a:t>
            </a:r>
            <a:r>
              <a:rPr sz="1050" spc="-5" dirty="0">
                <a:latin typeface="Times New Roman"/>
                <a:cs typeface="Times New Roman"/>
              </a:rPr>
              <a:t>conduct</a:t>
            </a:r>
            <a:r>
              <a:rPr sz="1050" spc="-120" dirty="0">
                <a:latin typeface="Times New Roman"/>
                <a:cs typeface="Times New Roman"/>
              </a:rPr>
              <a:t> </a:t>
            </a:r>
            <a:r>
              <a:rPr sz="1050" dirty="0">
                <a:latin typeface="Times New Roman"/>
                <a:cs typeface="Times New Roman"/>
              </a:rPr>
              <a:t>for</a:t>
            </a:r>
            <a:r>
              <a:rPr sz="1050" spc="-120" dirty="0">
                <a:latin typeface="Times New Roman"/>
                <a:cs typeface="Times New Roman"/>
              </a:rPr>
              <a:t> </a:t>
            </a:r>
            <a:r>
              <a:rPr sz="1050" spc="0" dirty="0">
                <a:latin typeface="Times New Roman"/>
                <a:cs typeface="Times New Roman"/>
              </a:rPr>
              <a:t>conductdefined</a:t>
            </a:r>
            <a:r>
              <a:rPr sz="1050" spc="-114" dirty="0">
                <a:latin typeface="Times New Roman"/>
                <a:cs typeface="Times New Roman"/>
              </a:rPr>
              <a:t> </a:t>
            </a:r>
            <a:r>
              <a:rPr sz="1050" spc="-5" dirty="0">
                <a:latin typeface="Times New Roman"/>
                <a:cs typeface="Times New Roman"/>
              </a:rPr>
              <a:t>as</a:t>
            </a:r>
            <a:r>
              <a:rPr sz="1050" spc="-120" dirty="0">
                <a:latin typeface="Times New Roman"/>
                <a:cs typeface="Times New Roman"/>
              </a:rPr>
              <a:t> </a:t>
            </a:r>
            <a:r>
              <a:rPr sz="1050" spc="-20" dirty="0">
                <a:latin typeface="Times New Roman"/>
                <a:cs typeface="Times New Roman"/>
              </a:rPr>
              <a:t>aggravated</a:t>
            </a:r>
            <a:r>
              <a:rPr sz="1050" spc="-125" dirty="0">
                <a:latin typeface="Times New Roman"/>
                <a:cs typeface="Times New Roman"/>
              </a:rPr>
              <a:t> </a:t>
            </a:r>
            <a:r>
              <a:rPr sz="1050" dirty="0">
                <a:latin typeface="Times New Roman"/>
                <a:cs typeface="Times New Roman"/>
              </a:rPr>
              <a:t>robbery</a:t>
            </a:r>
            <a:r>
              <a:rPr sz="1050" spc="125" dirty="0">
                <a:latin typeface="Times New Roman"/>
                <a:cs typeface="Times New Roman"/>
              </a:rPr>
              <a:t> </a:t>
            </a:r>
            <a:r>
              <a:rPr sz="1050" dirty="0">
                <a:latin typeface="Times New Roman"/>
                <a:cs typeface="Times New Roman"/>
              </a:rPr>
              <a:t>or</a:t>
            </a:r>
            <a:r>
              <a:rPr sz="1050" spc="-55" dirty="0">
                <a:latin typeface="Times New Roman"/>
                <a:cs typeface="Times New Roman"/>
              </a:rPr>
              <a:t> </a:t>
            </a:r>
            <a:r>
              <a:rPr sz="1050" dirty="0">
                <a:latin typeface="Times New Roman"/>
                <a:cs typeface="Times New Roman"/>
              </a:rPr>
              <a:t>a</a:t>
            </a:r>
            <a:r>
              <a:rPr sz="1050" spc="-30" dirty="0">
                <a:latin typeface="Times New Roman"/>
                <a:cs typeface="Times New Roman"/>
              </a:rPr>
              <a:t> </a:t>
            </a:r>
            <a:r>
              <a:rPr sz="1050" spc="-10" dirty="0">
                <a:latin typeface="Times New Roman"/>
                <a:cs typeface="Times New Roman"/>
              </a:rPr>
              <a:t>Title  </a:t>
            </a:r>
            <a:r>
              <a:rPr sz="1050" dirty="0">
                <a:latin typeface="Times New Roman"/>
                <a:cs typeface="Times New Roman"/>
              </a:rPr>
              <a:t>5 </a:t>
            </a:r>
            <a:r>
              <a:rPr sz="1050" spc="-5" dirty="0">
                <a:latin typeface="Times New Roman"/>
                <a:cs typeface="Times New Roman"/>
              </a:rPr>
              <a:t>felony</a:t>
            </a:r>
            <a:r>
              <a:rPr sz="1050" spc="-30" dirty="0">
                <a:latin typeface="Times New Roman"/>
                <a:cs typeface="Times New Roman"/>
              </a:rPr>
              <a:t> </a:t>
            </a:r>
            <a:r>
              <a:rPr sz="1050" spc="0" dirty="0">
                <a:latin typeface="Times New Roman"/>
                <a:cs typeface="Times New Roman"/>
              </a:rPr>
              <a:t>offense;or</a:t>
            </a:r>
            <a:endParaRPr sz="1050" dirty="0">
              <a:latin typeface="Times New Roman"/>
              <a:cs typeface="Times New Roman"/>
            </a:endParaRPr>
          </a:p>
          <a:p>
            <a:pPr marL="233679">
              <a:lnSpc>
                <a:spcPts val="1145"/>
              </a:lnSpc>
            </a:pPr>
            <a:r>
              <a:rPr sz="1050" spc="-5" dirty="0">
                <a:latin typeface="Times New Roman"/>
                <a:cs typeface="Times New Roman"/>
              </a:rPr>
              <a:t>Have</a:t>
            </a:r>
            <a:r>
              <a:rPr sz="1050" spc="-20" dirty="0">
                <a:latin typeface="Times New Roman"/>
                <a:cs typeface="Times New Roman"/>
              </a:rPr>
              <a:t> </a:t>
            </a:r>
            <a:r>
              <a:rPr sz="1050" spc="-25" dirty="0">
                <a:latin typeface="Times New Roman"/>
                <a:cs typeface="Times New Roman"/>
              </a:rPr>
              <a:t>received</a:t>
            </a:r>
            <a:r>
              <a:rPr sz="1050" spc="-65" dirty="0">
                <a:latin typeface="Times New Roman"/>
                <a:cs typeface="Times New Roman"/>
              </a:rPr>
              <a:t> </a:t>
            </a:r>
            <a:r>
              <a:rPr sz="1050" spc="-5" dirty="0">
                <a:latin typeface="Times New Roman"/>
                <a:cs typeface="Times New Roman"/>
              </a:rPr>
              <a:t>probation</a:t>
            </a:r>
            <a:r>
              <a:rPr sz="1050" spc="-20" dirty="0">
                <a:latin typeface="Times New Roman"/>
                <a:cs typeface="Times New Roman"/>
              </a:rPr>
              <a:t> </a:t>
            </a:r>
            <a:r>
              <a:rPr sz="1050" dirty="0">
                <a:latin typeface="Times New Roman"/>
                <a:cs typeface="Times New Roman"/>
              </a:rPr>
              <a:t>or</a:t>
            </a:r>
            <a:r>
              <a:rPr sz="1050" spc="-10" dirty="0">
                <a:latin typeface="Times New Roman"/>
                <a:cs typeface="Times New Roman"/>
              </a:rPr>
              <a:t> </a:t>
            </a:r>
            <a:r>
              <a:rPr sz="1050" spc="-5" dirty="0">
                <a:latin typeface="Times New Roman"/>
                <a:cs typeface="Times New Roman"/>
              </a:rPr>
              <a:t>deferred</a:t>
            </a:r>
            <a:r>
              <a:rPr sz="1050" spc="-20" dirty="0">
                <a:latin typeface="Times New Roman"/>
                <a:cs typeface="Times New Roman"/>
              </a:rPr>
              <a:t> </a:t>
            </a:r>
            <a:r>
              <a:rPr sz="1050" spc="-5" dirty="0">
                <a:latin typeface="Times New Roman"/>
                <a:cs typeface="Times New Roman"/>
              </a:rPr>
              <a:t>adjudication</a:t>
            </a:r>
            <a:r>
              <a:rPr sz="1050" spc="-20" dirty="0">
                <a:latin typeface="Times New Roman"/>
                <a:cs typeface="Times New Roman"/>
              </a:rPr>
              <a:t> </a:t>
            </a:r>
            <a:r>
              <a:rPr sz="1050" dirty="0">
                <a:latin typeface="Times New Roman"/>
                <a:cs typeface="Times New Roman"/>
              </a:rPr>
              <a:t>or</a:t>
            </a:r>
            <a:r>
              <a:rPr sz="1050" spc="-25" dirty="0">
                <a:latin typeface="Times New Roman"/>
                <a:cs typeface="Times New Roman"/>
              </a:rPr>
              <a:t> </a:t>
            </a:r>
            <a:r>
              <a:rPr sz="1050" spc="-20" dirty="0">
                <a:latin typeface="Times New Roman"/>
                <a:cs typeface="Times New Roman"/>
              </a:rPr>
              <a:t>have</a:t>
            </a:r>
            <a:r>
              <a:rPr sz="1050" spc="-65" dirty="0">
                <a:latin typeface="Times New Roman"/>
                <a:cs typeface="Times New Roman"/>
              </a:rPr>
              <a:t> </a:t>
            </a:r>
            <a:r>
              <a:rPr sz="1050" dirty="0">
                <a:latin typeface="Times New Roman"/>
                <a:cs typeface="Times New Roman"/>
              </a:rPr>
              <a:t>been</a:t>
            </a:r>
            <a:r>
              <a:rPr sz="1050" spc="-20" dirty="0">
                <a:latin typeface="Times New Roman"/>
                <a:cs typeface="Times New Roman"/>
              </a:rPr>
              <a:t> </a:t>
            </a:r>
            <a:r>
              <a:rPr sz="1050" spc="-5" dirty="0">
                <a:latin typeface="Times New Roman"/>
                <a:cs typeface="Times New Roman"/>
              </a:rPr>
              <a:t>arrested</a:t>
            </a:r>
            <a:r>
              <a:rPr sz="1050" spc="-20" dirty="0">
                <a:latin typeface="Times New Roman"/>
                <a:cs typeface="Times New Roman"/>
              </a:rPr>
              <a:t> </a:t>
            </a:r>
            <a:r>
              <a:rPr sz="1050" spc="-5" dirty="0">
                <a:latin typeface="Times New Roman"/>
                <a:cs typeface="Times New Roman"/>
              </a:rPr>
              <a:t>for,</a:t>
            </a:r>
            <a:r>
              <a:rPr sz="1050" spc="-20" dirty="0">
                <a:latin typeface="Times New Roman"/>
                <a:cs typeface="Times New Roman"/>
              </a:rPr>
              <a:t> charged</a:t>
            </a:r>
            <a:r>
              <a:rPr sz="1050" spc="-55" dirty="0">
                <a:latin typeface="Times New Roman"/>
                <a:cs typeface="Times New Roman"/>
              </a:rPr>
              <a:t> </a:t>
            </a:r>
            <a:r>
              <a:rPr sz="1050" spc="-15" dirty="0">
                <a:latin typeface="Times New Roman"/>
                <a:cs typeface="Times New Roman"/>
              </a:rPr>
              <a:t>with,</a:t>
            </a:r>
            <a:r>
              <a:rPr sz="1050" spc="-45" dirty="0">
                <a:latin typeface="Times New Roman"/>
                <a:cs typeface="Times New Roman"/>
              </a:rPr>
              <a:t> </a:t>
            </a:r>
            <a:r>
              <a:rPr sz="1050" dirty="0">
                <a:latin typeface="Times New Roman"/>
                <a:cs typeface="Times New Roman"/>
              </a:rPr>
              <a:t>or</a:t>
            </a:r>
            <a:r>
              <a:rPr sz="1050" spc="-35" dirty="0">
                <a:latin typeface="Times New Roman"/>
                <a:cs typeface="Times New Roman"/>
              </a:rPr>
              <a:t> </a:t>
            </a:r>
            <a:r>
              <a:rPr sz="1050" spc="-20" dirty="0">
                <a:latin typeface="Times New Roman"/>
                <a:cs typeface="Times New Roman"/>
              </a:rPr>
              <a:t>convicted</a:t>
            </a:r>
            <a:r>
              <a:rPr sz="1050" spc="-40" dirty="0">
                <a:latin typeface="Times New Roman"/>
                <a:cs typeface="Times New Roman"/>
              </a:rPr>
              <a:t> </a:t>
            </a:r>
            <a:r>
              <a:rPr sz="1050" dirty="0">
                <a:latin typeface="Times New Roman"/>
                <a:cs typeface="Times New Roman"/>
              </a:rPr>
              <a:t>of</a:t>
            </a:r>
            <a:r>
              <a:rPr sz="1050" spc="-25" dirty="0">
                <a:latin typeface="Times New Roman"/>
                <a:cs typeface="Times New Roman"/>
              </a:rPr>
              <a:t> </a:t>
            </a:r>
            <a:r>
              <a:rPr sz="1050" spc="-5" dirty="0">
                <a:latin typeface="Times New Roman"/>
                <a:cs typeface="Times New Roman"/>
              </a:rPr>
              <a:t>an</a:t>
            </a:r>
            <a:r>
              <a:rPr sz="1050" spc="-20" dirty="0">
                <a:latin typeface="Times New Roman"/>
                <a:cs typeface="Times New Roman"/>
              </a:rPr>
              <a:t> </a:t>
            </a:r>
            <a:r>
              <a:rPr sz="1050" spc="-25" dirty="0">
                <a:latin typeface="Times New Roman"/>
                <a:cs typeface="Times New Roman"/>
              </a:rPr>
              <a:t>aggravated</a:t>
            </a:r>
            <a:r>
              <a:rPr sz="1050" spc="-55" dirty="0">
                <a:latin typeface="Times New Roman"/>
                <a:cs typeface="Times New Roman"/>
              </a:rPr>
              <a:t> </a:t>
            </a:r>
            <a:r>
              <a:rPr sz="1050" dirty="0">
                <a:latin typeface="Times New Roman"/>
                <a:cs typeface="Times New Roman"/>
              </a:rPr>
              <a:t>robbery</a:t>
            </a:r>
          </a:p>
          <a:p>
            <a:pPr marL="242570">
              <a:lnSpc>
                <a:spcPts val="1210"/>
              </a:lnSpc>
            </a:pPr>
            <a:r>
              <a:rPr sz="1050" dirty="0">
                <a:latin typeface="Times New Roman"/>
                <a:cs typeface="Times New Roman"/>
              </a:rPr>
              <a:t>or a </a:t>
            </a:r>
            <a:r>
              <a:rPr sz="1050" spc="-15" dirty="0">
                <a:latin typeface="Times New Roman"/>
                <a:cs typeface="Times New Roman"/>
              </a:rPr>
              <a:t>Title </a:t>
            </a:r>
            <a:r>
              <a:rPr sz="1050" dirty="0">
                <a:latin typeface="Times New Roman"/>
                <a:cs typeface="Times New Roman"/>
              </a:rPr>
              <a:t>5</a:t>
            </a:r>
            <a:r>
              <a:rPr sz="1050" spc="-20" dirty="0">
                <a:latin typeface="Times New Roman"/>
                <a:cs typeface="Times New Roman"/>
              </a:rPr>
              <a:t> </a:t>
            </a:r>
            <a:r>
              <a:rPr sz="1050" dirty="0">
                <a:latin typeface="Times New Roman"/>
                <a:cs typeface="Times New Roman"/>
              </a:rPr>
              <a:t>felonyoffense.</a:t>
            </a:r>
          </a:p>
          <a:p>
            <a:pPr marL="13970">
              <a:lnSpc>
                <a:spcPts val="1210"/>
              </a:lnSpc>
            </a:pPr>
            <a:r>
              <a:rPr sz="1050" dirty="0">
                <a:latin typeface="Times New Roman"/>
                <a:cs typeface="Times New Roman"/>
              </a:rPr>
              <a:t>The </a:t>
            </a:r>
            <a:r>
              <a:rPr sz="1050" spc="-5" dirty="0">
                <a:latin typeface="Times New Roman"/>
                <a:cs typeface="Times New Roman"/>
              </a:rPr>
              <a:t>campus behavior coordinator </a:t>
            </a:r>
            <a:r>
              <a:rPr sz="1050" dirty="0">
                <a:latin typeface="Times New Roman"/>
                <a:cs typeface="Times New Roman"/>
              </a:rPr>
              <a:t>or </a:t>
            </a:r>
            <a:r>
              <a:rPr sz="1050" spc="-5" dirty="0">
                <a:latin typeface="Times New Roman"/>
                <a:cs typeface="Times New Roman"/>
              </a:rPr>
              <a:t>appropriate administrator may </a:t>
            </a:r>
            <a:r>
              <a:rPr sz="1050" dirty="0">
                <a:latin typeface="Times New Roman"/>
                <a:cs typeface="Times New Roman"/>
              </a:rPr>
              <a:t>order </a:t>
            </a:r>
            <a:r>
              <a:rPr sz="1050" spc="-5" dirty="0">
                <a:latin typeface="Times New Roman"/>
                <a:cs typeface="Times New Roman"/>
              </a:rPr>
              <a:t>placement </a:t>
            </a:r>
            <a:r>
              <a:rPr sz="1050" dirty="0">
                <a:latin typeface="Times New Roman"/>
                <a:cs typeface="Times New Roman"/>
              </a:rPr>
              <a:t>under </a:t>
            </a:r>
            <a:r>
              <a:rPr sz="1050" spc="-5" dirty="0">
                <a:latin typeface="Times New Roman"/>
                <a:cs typeface="Times New Roman"/>
              </a:rPr>
              <a:t>these circumstances regardless</a:t>
            </a:r>
            <a:r>
              <a:rPr sz="1050" spc="50" dirty="0">
                <a:latin typeface="Times New Roman"/>
                <a:cs typeface="Times New Roman"/>
              </a:rPr>
              <a:t> </a:t>
            </a:r>
            <a:r>
              <a:rPr sz="1050" dirty="0">
                <a:latin typeface="Times New Roman"/>
                <a:cs typeface="Times New Roman"/>
              </a:rPr>
              <a:t>of:</a:t>
            </a:r>
          </a:p>
          <a:p>
            <a:pPr marL="574675" lvl="1" indent="-236220">
              <a:lnSpc>
                <a:spcPts val="1210"/>
              </a:lnSpc>
              <a:buAutoNum type="arabicPeriod"/>
              <a:tabLst>
                <a:tab pos="567055" algn="l"/>
                <a:tab pos="567690" algn="l"/>
              </a:tabLst>
            </a:pPr>
            <a:r>
              <a:rPr sz="1050" dirty="0">
                <a:latin typeface="Times New Roman"/>
                <a:cs typeface="Times New Roman"/>
              </a:rPr>
              <a:t>The </a:t>
            </a:r>
            <a:r>
              <a:rPr sz="1050" spc="-5" dirty="0">
                <a:latin typeface="Times New Roman"/>
                <a:cs typeface="Times New Roman"/>
              </a:rPr>
              <a:t>date </a:t>
            </a:r>
            <a:r>
              <a:rPr sz="1050" dirty="0">
                <a:latin typeface="Times New Roman"/>
                <a:cs typeface="Times New Roman"/>
              </a:rPr>
              <a:t>on </a:t>
            </a:r>
            <a:r>
              <a:rPr sz="1050" spc="-5" dirty="0">
                <a:latin typeface="Times New Roman"/>
                <a:cs typeface="Times New Roman"/>
              </a:rPr>
              <a:t>which the </a:t>
            </a:r>
            <a:r>
              <a:rPr sz="1050" spc="-20" dirty="0">
                <a:latin typeface="Times New Roman"/>
                <a:cs typeface="Times New Roman"/>
              </a:rPr>
              <a:t>student’s </a:t>
            </a:r>
            <a:r>
              <a:rPr sz="1050" dirty="0">
                <a:latin typeface="Times New Roman"/>
                <a:cs typeface="Times New Roman"/>
              </a:rPr>
              <a:t>conduct</a:t>
            </a:r>
            <a:r>
              <a:rPr sz="1050" spc="-160" dirty="0">
                <a:latin typeface="Times New Roman"/>
                <a:cs typeface="Times New Roman"/>
              </a:rPr>
              <a:t> </a:t>
            </a:r>
            <a:r>
              <a:rPr sz="1050" spc="-20" dirty="0">
                <a:latin typeface="Times New Roman"/>
                <a:cs typeface="Times New Roman"/>
              </a:rPr>
              <a:t>occurred,</a:t>
            </a:r>
            <a:endParaRPr sz="1050" dirty="0">
              <a:latin typeface="Times New Roman"/>
              <a:cs typeface="Times New Roman"/>
            </a:endParaRPr>
          </a:p>
          <a:p>
            <a:pPr marL="574675" lvl="1" indent="-236220">
              <a:lnSpc>
                <a:spcPts val="1210"/>
              </a:lnSpc>
              <a:buAutoNum type="arabicPeriod"/>
              <a:tabLst>
                <a:tab pos="567055" algn="l"/>
                <a:tab pos="567690" algn="l"/>
              </a:tabLst>
            </a:pPr>
            <a:r>
              <a:rPr sz="1050" dirty="0">
                <a:latin typeface="Times New Roman"/>
                <a:cs typeface="Times New Roman"/>
              </a:rPr>
              <a:t>The </a:t>
            </a:r>
            <a:r>
              <a:rPr sz="1050" spc="-20" dirty="0">
                <a:latin typeface="Times New Roman"/>
                <a:cs typeface="Times New Roman"/>
              </a:rPr>
              <a:t>location </a:t>
            </a:r>
            <a:r>
              <a:rPr sz="1050" spc="-5" dirty="0">
                <a:latin typeface="Times New Roman"/>
                <a:cs typeface="Times New Roman"/>
              </a:rPr>
              <a:t>at which </a:t>
            </a:r>
            <a:r>
              <a:rPr sz="1050" spc="-15" dirty="0">
                <a:latin typeface="Times New Roman"/>
                <a:cs typeface="Times New Roman"/>
              </a:rPr>
              <a:t>the conduct</a:t>
            </a:r>
            <a:r>
              <a:rPr sz="1050" spc="5" dirty="0">
                <a:latin typeface="Times New Roman"/>
                <a:cs typeface="Times New Roman"/>
              </a:rPr>
              <a:t> </a:t>
            </a:r>
            <a:r>
              <a:rPr sz="1050" spc="-20" dirty="0">
                <a:latin typeface="Times New Roman"/>
                <a:cs typeface="Times New Roman"/>
              </a:rPr>
              <a:t>occurred,</a:t>
            </a:r>
            <a:endParaRPr sz="1050" dirty="0">
              <a:latin typeface="Times New Roman"/>
              <a:cs typeface="Times New Roman"/>
            </a:endParaRPr>
          </a:p>
          <a:p>
            <a:pPr marL="567055" lvl="1" indent="-229870">
              <a:lnSpc>
                <a:spcPts val="1205"/>
              </a:lnSpc>
              <a:buAutoNum type="arabicPeriod"/>
              <a:tabLst>
                <a:tab pos="567055" algn="l"/>
                <a:tab pos="567690" algn="l"/>
              </a:tabLst>
            </a:pPr>
            <a:r>
              <a:rPr sz="1050" spc="-5" dirty="0">
                <a:latin typeface="Times New Roman"/>
                <a:cs typeface="Times New Roman"/>
              </a:rPr>
              <a:t>Whether the </a:t>
            </a:r>
            <a:r>
              <a:rPr sz="1050" spc="-15" dirty="0">
                <a:latin typeface="Times New Roman"/>
                <a:cs typeface="Times New Roman"/>
              </a:rPr>
              <a:t>conduct </a:t>
            </a:r>
            <a:r>
              <a:rPr sz="1050" spc="-20" dirty="0">
                <a:latin typeface="Times New Roman"/>
                <a:cs typeface="Times New Roman"/>
              </a:rPr>
              <a:t>occurred </a:t>
            </a:r>
            <a:r>
              <a:rPr sz="1050" spc="-15" dirty="0">
                <a:latin typeface="Times New Roman"/>
                <a:cs typeface="Times New Roman"/>
              </a:rPr>
              <a:t>while </a:t>
            </a:r>
            <a:r>
              <a:rPr sz="1050" spc="-5" dirty="0">
                <a:latin typeface="Times New Roman"/>
                <a:cs typeface="Times New Roman"/>
              </a:rPr>
              <a:t>the student was </a:t>
            </a:r>
            <a:r>
              <a:rPr sz="1050" spc="-20" dirty="0">
                <a:latin typeface="Times New Roman"/>
                <a:cs typeface="Times New Roman"/>
              </a:rPr>
              <a:t>enrolled </a:t>
            </a:r>
            <a:r>
              <a:rPr sz="1050" spc="-5" dirty="0">
                <a:latin typeface="Times New Roman"/>
                <a:cs typeface="Times New Roman"/>
              </a:rPr>
              <a:t>in the </a:t>
            </a:r>
            <a:r>
              <a:rPr sz="1050" spc="-25" dirty="0">
                <a:latin typeface="Times New Roman"/>
                <a:cs typeface="Times New Roman"/>
              </a:rPr>
              <a:t>district,</a:t>
            </a:r>
            <a:r>
              <a:rPr sz="1050" spc="-90" dirty="0">
                <a:latin typeface="Times New Roman"/>
                <a:cs typeface="Times New Roman"/>
              </a:rPr>
              <a:t> </a:t>
            </a:r>
            <a:r>
              <a:rPr sz="1050" dirty="0">
                <a:latin typeface="Times New Roman"/>
                <a:cs typeface="Times New Roman"/>
              </a:rPr>
              <a:t>or</a:t>
            </a:r>
          </a:p>
          <a:p>
            <a:pPr marL="574675" marR="1043940" lvl="1" indent="-236220">
              <a:lnSpc>
                <a:spcPts val="1200"/>
              </a:lnSpc>
              <a:spcBef>
                <a:spcPts val="60"/>
              </a:spcBef>
              <a:buAutoNum type="arabicPeriod"/>
              <a:tabLst>
                <a:tab pos="567055" algn="l"/>
                <a:tab pos="567690" algn="l"/>
              </a:tabLst>
            </a:pPr>
            <a:r>
              <a:rPr sz="1050" spc="-5" dirty="0">
                <a:latin typeface="Times New Roman"/>
                <a:cs typeface="Times New Roman"/>
              </a:rPr>
              <a:t>Whether the </a:t>
            </a:r>
            <a:r>
              <a:rPr sz="1050" spc="-15" dirty="0">
                <a:latin typeface="Times New Roman"/>
                <a:cs typeface="Times New Roman"/>
              </a:rPr>
              <a:t>student </a:t>
            </a:r>
            <a:r>
              <a:rPr sz="1050" dirty="0">
                <a:latin typeface="Times New Roman"/>
                <a:cs typeface="Times New Roman"/>
              </a:rPr>
              <a:t>has </a:t>
            </a:r>
            <a:r>
              <a:rPr sz="1050" spc="-5" dirty="0">
                <a:latin typeface="Times New Roman"/>
                <a:cs typeface="Times New Roman"/>
              </a:rPr>
              <a:t>successfully completed </a:t>
            </a:r>
            <a:r>
              <a:rPr sz="1050" dirty="0">
                <a:latin typeface="Times New Roman"/>
                <a:cs typeface="Times New Roman"/>
              </a:rPr>
              <a:t>any court </a:t>
            </a:r>
            <a:r>
              <a:rPr sz="1050" spc="-15" dirty="0">
                <a:latin typeface="Times New Roman"/>
                <a:cs typeface="Times New Roman"/>
              </a:rPr>
              <a:t>disposition </a:t>
            </a:r>
            <a:r>
              <a:rPr sz="1050" spc="-20" dirty="0">
                <a:latin typeface="Times New Roman"/>
                <a:cs typeface="Times New Roman"/>
              </a:rPr>
              <a:t>requirements </a:t>
            </a:r>
            <a:r>
              <a:rPr sz="1050" spc="-5" dirty="0">
                <a:latin typeface="Times New Roman"/>
                <a:cs typeface="Times New Roman"/>
              </a:rPr>
              <a:t>imposed in </a:t>
            </a:r>
            <a:r>
              <a:rPr sz="1050" spc="-25" dirty="0">
                <a:latin typeface="Times New Roman"/>
                <a:cs typeface="Times New Roman"/>
              </a:rPr>
              <a:t>connection  </a:t>
            </a:r>
            <a:r>
              <a:rPr sz="1050" spc="-15" dirty="0">
                <a:latin typeface="Times New Roman"/>
                <a:cs typeface="Times New Roman"/>
              </a:rPr>
              <a:t>with </a:t>
            </a:r>
            <a:r>
              <a:rPr sz="1050" spc="-5" dirty="0">
                <a:latin typeface="Times New Roman"/>
                <a:cs typeface="Times New Roman"/>
              </a:rPr>
              <a:t>the</a:t>
            </a:r>
            <a:r>
              <a:rPr sz="1050" spc="-75" dirty="0">
                <a:latin typeface="Times New Roman"/>
                <a:cs typeface="Times New Roman"/>
              </a:rPr>
              <a:t> </a:t>
            </a:r>
            <a:r>
              <a:rPr sz="1050" spc="-5" dirty="0">
                <a:latin typeface="Times New Roman"/>
                <a:cs typeface="Times New Roman"/>
              </a:rPr>
              <a:t>conduct.</a:t>
            </a:r>
            <a:endParaRPr sz="1050" dirty="0">
              <a:latin typeface="Times New Roman"/>
              <a:cs typeface="Times New Roman"/>
            </a:endParaRPr>
          </a:p>
          <a:p>
            <a:pPr marL="13970">
              <a:lnSpc>
                <a:spcPts val="1160"/>
              </a:lnSpc>
            </a:pPr>
            <a:r>
              <a:rPr sz="1050" b="1" spc="-5" dirty="0">
                <a:latin typeface="Times New Roman"/>
                <a:cs typeface="Times New Roman"/>
              </a:rPr>
              <a:t>Placement Hearing </a:t>
            </a:r>
            <a:r>
              <a:rPr sz="1050" b="1" dirty="0">
                <a:latin typeface="Times New Roman"/>
                <a:cs typeface="Times New Roman"/>
              </a:rPr>
              <a:t>and </a:t>
            </a:r>
            <a:r>
              <a:rPr sz="1050" b="1" spc="-5" dirty="0">
                <a:latin typeface="Times New Roman"/>
                <a:cs typeface="Times New Roman"/>
              </a:rPr>
              <a:t>Required </a:t>
            </a:r>
            <a:r>
              <a:rPr sz="1050" b="1" dirty="0">
                <a:latin typeface="Times New Roman"/>
                <a:cs typeface="Times New Roman"/>
              </a:rPr>
              <a:t>Findings of </a:t>
            </a:r>
            <a:r>
              <a:rPr sz="1050" b="1" spc="-5" dirty="0">
                <a:latin typeface="Times New Roman"/>
                <a:cs typeface="Times New Roman"/>
              </a:rPr>
              <a:t>Certain</a:t>
            </a:r>
            <a:r>
              <a:rPr sz="1050" b="1" spc="-55" dirty="0">
                <a:latin typeface="Times New Roman"/>
                <a:cs typeface="Times New Roman"/>
              </a:rPr>
              <a:t> </a:t>
            </a:r>
            <a:r>
              <a:rPr sz="1050" b="1" spc="-5" dirty="0">
                <a:latin typeface="Times New Roman"/>
                <a:cs typeface="Times New Roman"/>
              </a:rPr>
              <a:t>Offenses</a:t>
            </a:r>
            <a:endParaRPr sz="1050" dirty="0">
              <a:latin typeface="Times New Roman"/>
              <a:cs typeface="Times New Roman"/>
            </a:endParaRPr>
          </a:p>
          <a:p>
            <a:pPr marL="13970" marR="869315" indent="200660">
              <a:lnSpc>
                <a:spcPts val="1210"/>
              </a:lnSpc>
              <a:spcBef>
                <a:spcPts val="45"/>
              </a:spcBef>
            </a:pPr>
            <a:r>
              <a:rPr sz="1050" dirty="0">
                <a:latin typeface="Times New Roman"/>
                <a:cs typeface="Times New Roman"/>
              </a:rPr>
              <a:t>The </a:t>
            </a:r>
            <a:r>
              <a:rPr sz="1050" spc="-5" dirty="0">
                <a:latin typeface="Times New Roman"/>
                <a:cs typeface="Times New Roman"/>
              </a:rPr>
              <a:t>student </a:t>
            </a:r>
            <a:r>
              <a:rPr sz="1050" spc="-15" dirty="0">
                <a:latin typeface="Times New Roman"/>
                <a:cs typeface="Times New Roman"/>
              </a:rPr>
              <a:t>must </a:t>
            </a:r>
            <a:r>
              <a:rPr sz="1050" spc="-5" dirty="0">
                <a:latin typeface="Times New Roman"/>
                <a:cs typeface="Times New Roman"/>
              </a:rPr>
              <a:t>first </a:t>
            </a:r>
            <a:r>
              <a:rPr sz="1050" spc="-15" dirty="0">
                <a:latin typeface="Times New Roman"/>
                <a:cs typeface="Times New Roman"/>
              </a:rPr>
              <a:t>have </a:t>
            </a:r>
            <a:r>
              <a:rPr sz="1050" dirty="0">
                <a:latin typeface="Times New Roman"/>
                <a:cs typeface="Times New Roman"/>
              </a:rPr>
              <a:t>a </a:t>
            </a:r>
            <a:r>
              <a:rPr sz="1050" spc="-5" dirty="0">
                <a:latin typeface="Times New Roman"/>
                <a:cs typeface="Times New Roman"/>
              </a:rPr>
              <a:t>hearing </a:t>
            </a:r>
            <a:r>
              <a:rPr sz="1050" spc="-15" dirty="0">
                <a:latin typeface="Times New Roman"/>
                <a:cs typeface="Times New Roman"/>
              </a:rPr>
              <a:t>before </a:t>
            </a:r>
            <a:r>
              <a:rPr sz="1050" spc="-5" dirty="0">
                <a:latin typeface="Times New Roman"/>
                <a:cs typeface="Times New Roman"/>
              </a:rPr>
              <a:t>the District Hearing Officer, </a:t>
            </a:r>
            <a:r>
              <a:rPr sz="1050" spc="-10" dirty="0">
                <a:latin typeface="Times New Roman"/>
                <a:cs typeface="Times New Roman"/>
              </a:rPr>
              <a:t>who </a:t>
            </a:r>
            <a:r>
              <a:rPr sz="1050" spc="-15" dirty="0">
                <a:latin typeface="Times New Roman"/>
                <a:cs typeface="Times New Roman"/>
              </a:rPr>
              <a:t>must </a:t>
            </a:r>
            <a:r>
              <a:rPr sz="1050" spc="-20" dirty="0">
                <a:latin typeface="Times New Roman"/>
                <a:cs typeface="Times New Roman"/>
              </a:rPr>
              <a:t>determine </a:t>
            </a:r>
            <a:r>
              <a:rPr sz="1050" spc="-5" dirty="0">
                <a:latin typeface="Times New Roman"/>
                <a:cs typeface="Times New Roman"/>
              </a:rPr>
              <a:t>that in </a:t>
            </a:r>
            <a:r>
              <a:rPr sz="1050" spc="-15" dirty="0">
                <a:latin typeface="Times New Roman"/>
                <a:cs typeface="Times New Roman"/>
              </a:rPr>
              <a:t>addition </a:t>
            </a:r>
            <a:r>
              <a:rPr sz="1050" spc="-5" dirty="0">
                <a:latin typeface="Times New Roman"/>
                <a:cs typeface="Times New Roman"/>
              </a:rPr>
              <a:t>to the  </a:t>
            </a:r>
            <a:r>
              <a:rPr sz="1050" spc="-20" dirty="0">
                <a:latin typeface="Times New Roman"/>
                <a:cs typeface="Times New Roman"/>
              </a:rPr>
              <a:t>circumstances </a:t>
            </a:r>
            <a:r>
              <a:rPr sz="1050" spc="-15" dirty="0">
                <a:latin typeface="Times New Roman"/>
                <a:cs typeface="Times New Roman"/>
              </a:rPr>
              <a:t>above </a:t>
            </a:r>
            <a:r>
              <a:rPr sz="1050" spc="-5" dirty="0">
                <a:latin typeface="Times New Roman"/>
                <a:cs typeface="Times New Roman"/>
              </a:rPr>
              <a:t>that allow </a:t>
            </a:r>
            <a:r>
              <a:rPr sz="1050" dirty="0">
                <a:latin typeface="Times New Roman"/>
                <a:cs typeface="Times New Roman"/>
              </a:rPr>
              <a:t>for </a:t>
            </a:r>
            <a:r>
              <a:rPr sz="1050" spc="-5" dirty="0">
                <a:latin typeface="Times New Roman"/>
                <a:cs typeface="Times New Roman"/>
              </a:rPr>
              <a:t>the </a:t>
            </a:r>
            <a:r>
              <a:rPr sz="1050" spc="-20" dirty="0">
                <a:latin typeface="Times New Roman"/>
                <a:cs typeface="Times New Roman"/>
              </a:rPr>
              <a:t>placement, </a:t>
            </a:r>
            <a:r>
              <a:rPr sz="1050" spc="-5" dirty="0">
                <a:latin typeface="Times New Roman"/>
                <a:cs typeface="Times New Roman"/>
              </a:rPr>
              <a:t>the student’s presence in the </a:t>
            </a:r>
            <a:r>
              <a:rPr sz="1050" spc="-15" dirty="0">
                <a:latin typeface="Times New Roman"/>
                <a:cs typeface="Times New Roman"/>
              </a:rPr>
              <a:t>regular</a:t>
            </a:r>
            <a:r>
              <a:rPr sz="1050" spc="-60" dirty="0">
                <a:latin typeface="Times New Roman"/>
                <a:cs typeface="Times New Roman"/>
              </a:rPr>
              <a:t> </a:t>
            </a:r>
            <a:r>
              <a:rPr sz="1050" spc="-15" dirty="0">
                <a:latin typeface="Times New Roman"/>
                <a:cs typeface="Times New Roman"/>
              </a:rPr>
              <a:t>classroom:</a:t>
            </a:r>
            <a:endParaRPr sz="1050" dirty="0">
              <a:latin typeface="Times New Roman"/>
              <a:cs typeface="Times New Roman"/>
            </a:endParaRPr>
          </a:p>
          <a:p>
            <a:pPr marL="562610" indent="-228600">
              <a:lnSpc>
                <a:spcPts val="1170"/>
              </a:lnSpc>
              <a:buAutoNum type="arabicPeriod"/>
              <a:tabLst>
                <a:tab pos="562610" algn="l"/>
                <a:tab pos="563245" algn="l"/>
              </a:tabLst>
            </a:pPr>
            <a:r>
              <a:rPr sz="1050" spc="-5" dirty="0">
                <a:latin typeface="Times New Roman"/>
                <a:cs typeface="Times New Roman"/>
              </a:rPr>
              <a:t>Threatens </a:t>
            </a:r>
            <a:r>
              <a:rPr sz="1050" spc="-15" dirty="0">
                <a:latin typeface="Times New Roman"/>
                <a:cs typeface="Times New Roman"/>
              </a:rPr>
              <a:t>the </a:t>
            </a:r>
            <a:r>
              <a:rPr sz="1050" dirty="0">
                <a:latin typeface="Times New Roman"/>
                <a:cs typeface="Times New Roman"/>
              </a:rPr>
              <a:t>safetyof </a:t>
            </a:r>
            <a:r>
              <a:rPr sz="1050" spc="-5" dirty="0">
                <a:latin typeface="Times New Roman"/>
                <a:cs typeface="Times New Roman"/>
              </a:rPr>
              <a:t>other students </a:t>
            </a:r>
            <a:r>
              <a:rPr sz="1050" dirty="0">
                <a:latin typeface="Times New Roman"/>
                <a:cs typeface="Times New Roman"/>
              </a:rPr>
              <a:t>or</a:t>
            </a:r>
            <a:r>
              <a:rPr sz="1050" spc="5" dirty="0">
                <a:latin typeface="Times New Roman"/>
                <a:cs typeface="Times New Roman"/>
              </a:rPr>
              <a:t> </a:t>
            </a:r>
            <a:r>
              <a:rPr sz="1050" spc="-15" dirty="0">
                <a:latin typeface="Times New Roman"/>
                <a:cs typeface="Times New Roman"/>
              </a:rPr>
              <a:t>teachers,</a:t>
            </a:r>
            <a:endParaRPr sz="1050" dirty="0">
              <a:latin typeface="Times New Roman"/>
              <a:cs typeface="Times New Roman"/>
            </a:endParaRPr>
          </a:p>
          <a:p>
            <a:pPr marL="562610" indent="-228600">
              <a:lnSpc>
                <a:spcPts val="1205"/>
              </a:lnSpc>
              <a:buAutoNum type="arabicPeriod"/>
              <a:tabLst>
                <a:tab pos="562610" algn="l"/>
                <a:tab pos="563245" algn="l"/>
              </a:tabLst>
            </a:pPr>
            <a:r>
              <a:rPr sz="1050" spc="-15" dirty="0">
                <a:latin typeface="Times New Roman"/>
                <a:cs typeface="Times New Roman"/>
              </a:rPr>
              <a:t>Will </a:t>
            </a:r>
            <a:r>
              <a:rPr sz="1050" dirty="0">
                <a:latin typeface="Times New Roman"/>
                <a:cs typeface="Times New Roman"/>
              </a:rPr>
              <a:t>be </a:t>
            </a:r>
            <a:r>
              <a:rPr sz="1050" spc="-20" dirty="0">
                <a:latin typeface="Times New Roman"/>
                <a:cs typeface="Times New Roman"/>
              </a:rPr>
              <a:t>detrimental </a:t>
            </a:r>
            <a:r>
              <a:rPr sz="1050" spc="-5" dirty="0">
                <a:latin typeface="Times New Roman"/>
                <a:cs typeface="Times New Roman"/>
              </a:rPr>
              <a:t>to the </a:t>
            </a:r>
            <a:r>
              <a:rPr sz="1050" spc="-25" dirty="0">
                <a:latin typeface="Times New Roman"/>
                <a:cs typeface="Times New Roman"/>
              </a:rPr>
              <a:t>educational </a:t>
            </a:r>
            <a:r>
              <a:rPr sz="1050" spc="-5" dirty="0">
                <a:latin typeface="Times New Roman"/>
                <a:cs typeface="Times New Roman"/>
              </a:rPr>
              <a:t>process,</a:t>
            </a:r>
            <a:r>
              <a:rPr sz="1050" spc="75" dirty="0">
                <a:latin typeface="Times New Roman"/>
                <a:cs typeface="Times New Roman"/>
              </a:rPr>
              <a:t> </a:t>
            </a:r>
            <a:r>
              <a:rPr sz="1050" dirty="0">
                <a:latin typeface="Times New Roman"/>
                <a:cs typeface="Times New Roman"/>
              </a:rPr>
              <a:t>or</a:t>
            </a:r>
          </a:p>
          <a:p>
            <a:pPr marL="594995" indent="-260985">
              <a:lnSpc>
                <a:spcPts val="1200"/>
              </a:lnSpc>
              <a:buAutoNum type="arabicPeriod"/>
              <a:tabLst>
                <a:tab pos="594995" algn="l"/>
                <a:tab pos="595630" algn="l"/>
              </a:tabLst>
            </a:pPr>
            <a:r>
              <a:rPr sz="1050" spc="-10" dirty="0">
                <a:latin typeface="Times New Roman"/>
                <a:cs typeface="Times New Roman"/>
              </a:rPr>
              <a:t>Is</a:t>
            </a:r>
            <a:r>
              <a:rPr sz="1050" spc="-50" dirty="0">
                <a:latin typeface="Times New Roman"/>
                <a:cs typeface="Times New Roman"/>
              </a:rPr>
              <a:t> </a:t>
            </a:r>
            <a:r>
              <a:rPr sz="1050" dirty="0">
                <a:latin typeface="Times New Roman"/>
                <a:cs typeface="Times New Roman"/>
              </a:rPr>
              <a:t>not</a:t>
            </a:r>
            <a:r>
              <a:rPr sz="1050" spc="-55" dirty="0">
                <a:latin typeface="Times New Roman"/>
                <a:cs typeface="Times New Roman"/>
              </a:rPr>
              <a:t> </a:t>
            </a:r>
            <a:r>
              <a:rPr sz="1050" spc="-5" dirty="0">
                <a:latin typeface="Times New Roman"/>
                <a:cs typeface="Times New Roman"/>
              </a:rPr>
              <a:t>in</a:t>
            </a:r>
            <a:r>
              <a:rPr sz="1050" spc="-50" dirty="0">
                <a:latin typeface="Times New Roman"/>
                <a:cs typeface="Times New Roman"/>
              </a:rPr>
              <a:t> </a:t>
            </a:r>
            <a:r>
              <a:rPr sz="1050" spc="-5" dirty="0">
                <a:latin typeface="Times New Roman"/>
                <a:cs typeface="Times New Roman"/>
              </a:rPr>
              <a:t>the</a:t>
            </a:r>
            <a:r>
              <a:rPr sz="1050" spc="-50" dirty="0">
                <a:latin typeface="Times New Roman"/>
                <a:cs typeface="Times New Roman"/>
              </a:rPr>
              <a:t> </a:t>
            </a:r>
            <a:r>
              <a:rPr sz="1050" spc="-5" dirty="0">
                <a:latin typeface="Times New Roman"/>
                <a:cs typeface="Times New Roman"/>
              </a:rPr>
              <a:t>best</a:t>
            </a:r>
            <a:r>
              <a:rPr sz="1050" spc="-55" dirty="0">
                <a:latin typeface="Times New Roman"/>
                <a:cs typeface="Times New Roman"/>
              </a:rPr>
              <a:t> </a:t>
            </a:r>
            <a:r>
              <a:rPr sz="1050" spc="-5" dirty="0">
                <a:latin typeface="Times New Roman"/>
                <a:cs typeface="Times New Roman"/>
              </a:rPr>
              <a:t>interest</a:t>
            </a:r>
            <a:r>
              <a:rPr sz="1050" spc="-55" dirty="0">
                <a:latin typeface="Times New Roman"/>
                <a:cs typeface="Times New Roman"/>
              </a:rPr>
              <a:t> </a:t>
            </a:r>
            <a:r>
              <a:rPr sz="1050" dirty="0">
                <a:latin typeface="Times New Roman"/>
                <a:cs typeface="Times New Roman"/>
              </a:rPr>
              <a:t>of</a:t>
            </a:r>
            <a:r>
              <a:rPr sz="1050" spc="-40" dirty="0">
                <a:latin typeface="Times New Roman"/>
                <a:cs typeface="Times New Roman"/>
              </a:rPr>
              <a:t> </a:t>
            </a:r>
            <a:r>
              <a:rPr sz="1050" dirty="0">
                <a:latin typeface="Times New Roman"/>
                <a:cs typeface="Times New Roman"/>
              </a:rPr>
              <a:t>the</a:t>
            </a:r>
            <a:r>
              <a:rPr sz="1050" spc="-50" dirty="0">
                <a:latin typeface="Times New Roman"/>
                <a:cs typeface="Times New Roman"/>
              </a:rPr>
              <a:t> </a:t>
            </a:r>
            <a:r>
              <a:rPr sz="1050" spc="-5" dirty="0">
                <a:latin typeface="Times New Roman"/>
                <a:cs typeface="Times New Roman"/>
              </a:rPr>
              <a:t>district’s</a:t>
            </a:r>
            <a:r>
              <a:rPr sz="1050" spc="-40" dirty="0">
                <a:latin typeface="Times New Roman"/>
                <a:cs typeface="Times New Roman"/>
              </a:rPr>
              <a:t> </a:t>
            </a:r>
            <a:r>
              <a:rPr sz="1050" spc="-5" dirty="0">
                <a:latin typeface="Times New Roman"/>
                <a:cs typeface="Times New Roman"/>
              </a:rPr>
              <a:t>students.</a:t>
            </a:r>
            <a:endParaRPr sz="1050" dirty="0">
              <a:latin typeface="Times New Roman"/>
              <a:cs typeface="Times New Roman"/>
            </a:endParaRPr>
          </a:p>
          <a:p>
            <a:pPr marL="214629">
              <a:lnSpc>
                <a:spcPts val="1225"/>
              </a:lnSpc>
            </a:pPr>
            <a:r>
              <a:rPr sz="1050" dirty="0">
                <a:latin typeface="Times New Roman"/>
                <a:cs typeface="Times New Roman"/>
              </a:rPr>
              <a:t>Any </a:t>
            </a:r>
            <a:r>
              <a:rPr sz="1050" spc="-5" dirty="0">
                <a:latin typeface="Times New Roman"/>
                <a:cs typeface="Times New Roman"/>
              </a:rPr>
              <a:t>decision </a:t>
            </a:r>
            <a:r>
              <a:rPr sz="1050" dirty="0">
                <a:latin typeface="Times New Roman"/>
                <a:cs typeface="Times New Roman"/>
              </a:rPr>
              <a:t>of </a:t>
            </a:r>
            <a:r>
              <a:rPr sz="1050" spc="-5" dirty="0">
                <a:latin typeface="Times New Roman"/>
                <a:cs typeface="Times New Roman"/>
              </a:rPr>
              <a:t>the District Hearing Officer under this section is final </a:t>
            </a:r>
            <a:r>
              <a:rPr sz="1050" dirty="0">
                <a:latin typeface="Times New Roman"/>
                <a:cs typeface="Times New Roman"/>
              </a:rPr>
              <a:t>and </a:t>
            </a:r>
            <a:r>
              <a:rPr sz="1050" spc="-5" dirty="0">
                <a:latin typeface="Times New Roman"/>
                <a:cs typeface="Times New Roman"/>
              </a:rPr>
              <a:t>may </a:t>
            </a:r>
            <a:r>
              <a:rPr sz="1050" dirty="0">
                <a:latin typeface="Times New Roman"/>
                <a:cs typeface="Times New Roman"/>
              </a:rPr>
              <a:t>not be</a:t>
            </a:r>
            <a:r>
              <a:rPr sz="1050" spc="-15" dirty="0">
                <a:latin typeface="Times New Roman"/>
                <a:cs typeface="Times New Roman"/>
              </a:rPr>
              <a:t> </a:t>
            </a:r>
            <a:r>
              <a:rPr sz="1050" spc="-5" dirty="0">
                <a:latin typeface="Times New Roman"/>
                <a:cs typeface="Times New Roman"/>
              </a:rPr>
              <a:t>appealed.</a:t>
            </a:r>
            <a:endParaRPr sz="1050" dirty="0">
              <a:latin typeface="Times New Roman"/>
              <a:cs typeface="Times New Roman"/>
            </a:endParaRPr>
          </a:p>
          <a:p>
            <a:pPr marL="14604">
              <a:lnSpc>
                <a:spcPts val="1225"/>
              </a:lnSpc>
            </a:pPr>
            <a:r>
              <a:rPr sz="1050" b="1" spc="-5" dirty="0">
                <a:latin typeface="Times New Roman"/>
                <a:cs typeface="Times New Roman"/>
              </a:rPr>
              <a:t>Length of Placement for Certain</a:t>
            </a:r>
            <a:r>
              <a:rPr sz="1050" b="1" spc="10" dirty="0">
                <a:latin typeface="Times New Roman"/>
                <a:cs typeface="Times New Roman"/>
              </a:rPr>
              <a:t> </a:t>
            </a:r>
            <a:r>
              <a:rPr sz="1050" b="1" spc="-5" dirty="0">
                <a:latin typeface="Times New Roman"/>
                <a:cs typeface="Times New Roman"/>
              </a:rPr>
              <a:t>Offenses</a:t>
            </a:r>
            <a:endParaRPr sz="1050" dirty="0">
              <a:latin typeface="Times New Roman"/>
              <a:cs typeface="Times New Roman"/>
            </a:endParaRPr>
          </a:p>
          <a:p>
            <a:pPr marL="215900">
              <a:lnSpc>
                <a:spcPts val="1195"/>
              </a:lnSpc>
            </a:pPr>
            <a:r>
              <a:rPr sz="1050" dirty="0">
                <a:latin typeface="Times New Roman"/>
                <a:cs typeface="Times New Roman"/>
              </a:rPr>
              <a:t>The </a:t>
            </a:r>
            <a:r>
              <a:rPr sz="1050" spc="-5" dirty="0">
                <a:latin typeface="Times New Roman"/>
                <a:cs typeface="Times New Roman"/>
              </a:rPr>
              <a:t>student is subject to the placement</a:t>
            </a:r>
            <a:r>
              <a:rPr sz="1050" spc="-10" dirty="0">
                <a:latin typeface="Times New Roman"/>
                <a:cs typeface="Times New Roman"/>
              </a:rPr>
              <a:t> </a:t>
            </a:r>
            <a:r>
              <a:rPr sz="1050" spc="-5" dirty="0">
                <a:latin typeface="Times New Roman"/>
                <a:cs typeface="Times New Roman"/>
              </a:rPr>
              <a:t>until:</a:t>
            </a:r>
            <a:endParaRPr sz="1050" dirty="0">
              <a:latin typeface="Times New Roman"/>
              <a:cs typeface="Times New Roman"/>
            </a:endParaRPr>
          </a:p>
          <a:p>
            <a:pPr marL="540385" indent="-249554">
              <a:lnSpc>
                <a:spcPts val="1195"/>
              </a:lnSpc>
              <a:buAutoNum type="arabicPeriod"/>
              <a:tabLst>
                <a:tab pos="540385" algn="l"/>
                <a:tab pos="541020" algn="l"/>
              </a:tabLst>
            </a:pPr>
            <a:r>
              <a:rPr sz="1050" dirty="0">
                <a:latin typeface="Times New Roman"/>
                <a:cs typeface="Times New Roman"/>
              </a:rPr>
              <a:t>The </a:t>
            </a:r>
            <a:r>
              <a:rPr sz="1050" spc="-15" dirty="0">
                <a:latin typeface="Times New Roman"/>
                <a:cs typeface="Times New Roman"/>
              </a:rPr>
              <a:t>student </a:t>
            </a:r>
            <a:r>
              <a:rPr sz="1050" spc="-5" dirty="0">
                <a:latin typeface="Times New Roman"/>
                <a:cs typeface="Times New Roman"/>
              </a:rPr>
              <a:t>graduates </a:t>
            </a:r>
            <a:r>
              <a:rPr sz="1050" dirty="0">
                <a:latin typeface="Times New Roman"/>
                <a:cs typeface="Times New Roman"/>
              </a:rPr>
              <a:t>from</a:t>
            </a:r>
            <a:r>
              <a:rPr sz="1050" spc="-50" dirty="0">
                <a:latin typeface="Times New Roman"/>
                <a:cs typeface="Times New Roman"/>
              </a:rPr>
              <a:t> </a:t>
            </a:r>
            <a:r>
              <a:rPr sz="1050" spc="0" dirty="0">
                <a:latin typeface="Times New Roman"/>
                <a:cs typeface="Times New Roman"/>
              </a:rPr>
              <a:t>highschool;</a:t>
            </a:r>
            <a:endParaRPr sz="1050" dirty="0">
              <a:latin typeface="Times New Roman"/>
              <a:cs typeface="Times New Roman"/>
            </a:endParaRPr>
          </a:p>
          <a:p>
            <a:pPr marL="539115" indent="-248285">
              <a:lnSpc>
                <a:spcPts val="1200"/>
              </a:lnSpc>
              <a:buAutoNum type="arabicPeriod"/>
              <a:tabLst>
                <a:tab pos="539115" algn="l"/>
                <a:tab pos="539750" algn="l"/>
              </a:tabLst>
            </a:pPr>
            <a:r>
              <a:rPr sz="1050" dirty="0">
                <a:latin typeface="Times New Roman"/>
                <a:cs typeface="Times New Roman"/>
              </a:rPr>
              <a:t>The </a:t>
            </a:r>
            <a:r>
              <a:rPr sz="1050" spc="-20" dirty="0">
                <a:latin typeface="Times New Roman"/>
                <a:cs typeface="Times New Roman"/>
              </a:rPr>
              <a:t>charges </a:t>
            </a:r>
            <a:r>
              <a:rPr sz="1050" spc="-5" dirty="0">
                <a:latin typeface="Times New Roman"/>
                <a:cs typeface="Times New Roman"/>
              </a:rPr>
              <a:t>are </a:t>
            </a:r>
            <a:r>
              <a:rPr sz="1050" spc="-15" dirty="0">
                <a:latin typeface="Times New Roman"/>
                <a:cs typeface="Times New Roman"/>
              </a:rPr>
              <a:t>dismissed </a:t>
            </a:r>
            <a:r>
              <a:rPr sz="1050" dirty="0">
                <a:latin typeface="Times New Roman"/>
                <a:cs typeface="Times New Roman"/>
              </a:rPr>
              <a:t>or </a:t>
            </a:r>
            <a:r>
              <a:rPr sz="1050" spc="-5" dirty="0">
                <a:latin typeface="Times New Roman"/>
                <a:cs typeface="Times New Roman"/>
              </a:rPr>
              <a:t>reduced to </a:t>
            </a:r>
            <a:r>
              <a:rPr sz="1050" dirty="0">
                <a:latin typeface="Times New Roman"/>
                <a:cs typeface="Times New Roman"/>
              </a:rPr>
              <a:t>a </a:t>
            </a:r>
            <a:r>
              <a:rPr sz="1050" spc="-15" dirty="0">
                <a:latin typeface="Times New Roman"/>
                <a:cs typeface="Times New Roman"/>
              </a:rPr>
              <a:t>misdemeanor </a:t>
            </a:r>
            <a:r>
              <a:rPr sz="1050" spc="-5" dirty="0">
                <a:latin typeface="Times New Roman"/>
                <a:cs typeface="Times New Roman"/>
              </a:rPr>
              <a:t>offense;</a:t>
            </a:r>
            <a:r>
              <a:rPr sz="1050" spc="-170" dirty="0">
                <a:latin typeface="Times New Roman"/>
                <a:cs typeface="Times New Roman"/>
              </a:rPr>
              <a:t> </a:t>
            </a:r>
            <a:r>
              <a:rPr sz="1050" dirty="0">
                <a:latin typeface="Times New Roman"/>
                <a:cs typeface="Times New Roman"/>
              </a:rPr>
              <a:t>or</a:t>
            </a:r>
          </a:p>
          <a:p>
            <a:pPr marL="537210" indent="-248285">
              <a:lnSpc>
                <a:spcPts val="1230"/>
              </a:lnSpc>
              <a:buAutoNum type="arabicPeriod"/>
              <a:tabLst>
                <a:tab pos="537210" algn="l"/>
                <a:tab pos="537845" algn="l"/>
              </a:tabLst>
            </a:pPr>
            <a:r>
              <a:rPr sz="1050" dirty="0">
                <a:latin typeface="Times New Roman"/>
                <a:cs typeface="Times New Roman"/>
              </a:rPr>
              <a:t>The </a:t>
            </a:r>
            <a:r>
              <a:rPr sz="1050" spc="-15" dirty="0">
                <a:latin typeface="Times New Roman"/>
                <a:cs typeface="Times New Roman"/>
              </a:rPr>
              <a:t>student </a:t>
            </a:r>
            <a:r>
              <a:rPr sz="1050" spc="-25" dirty="0">
                <a:latin typeface="Times New Roman"/>
                <a:cs typeface="Times New Roman"/>
              </a:rPr>
              <a:t>completes </a:t>
            </a:r>
            <a:r>
              <a:rPr sz="1050" spc="-5" dirty="0">
                <a:latin typeface="Times New Roman"/>
                <a:cs typeface="Times New Roman"/>
              </a:rPr>
              <a:t>the term </a:t>
            </a:r>
            <a:r>
              <a:rPr sz="1050" dirty="0">
                <a:latin typeface="Times New Roman"/>
                <a:cs typeface="Times New Roman"/>
              </a:rPr>
              <a:t>of </a:t>
            </a:r>
            <a:r>
              <a:rPr sz="1050" spc="-5" dirty="0">
                <a:latin typeface="Times New Roman"/>
                <a:cs typeface="Times New Roman"/>
              </a:rPr>
              <a:t>the </a:t>
            </a:r>
            <a:r>
              <a:rPr sz="1050" spc="-15" dirty="0">
                <a:latin typeface="Times New Roman"/>
                <a:cs typeface="Times New Roman"/>
              </a:rPr>
              <a:t>placement </a:t>
            </a:r>
            <a:r>
              <a:rPr sz="1050" dirty="0">
                <a:latin typeface="Times New Roman"/>
                <a:cs typeface="Times New Roman"/>
              </a:rPr>
              <a:t>or </a:t>
            </a:r>
            <a:r>
              <a:rPr sz="1050" spc="-5" dirty="0">
                <a:latin typeface="Times New Roman"/>
                <a:cs typeface="Times New Roman"/>
              </a:rPr>
              <a:t>is assigned to </a:t>
            </a:r>
            <a:r>
              <a:rPr sz="1050" spc="-15" dirty="0">
                <a:latin typeface="Times New Roman"/>
                <a:cs typeface="Times New Roman"/>
              </a:rPr>
              <a:t>another</a:t>
            </a:r>
            <a:r>
              <a:rPr sz="1050" spc="-85" dirty="0">
                <a:latin typeface="Times New Roman"/>
                <a:cs typeface="Times New Roman"/>
              </a:rPr>
              <a:t> </a:t>
            </a:r>
            <a:r>
              <a:rPr sz="1050" spc="-25" dirty="0">
                <a:latin typeface="Times New Roman"/>
                <a:cs typeface="Times New Roman"/>
              </a:rPr>
              <a:t>program.</a:t>
            </a:r>
            <a:endParaRPr sz="1050" dirty="0">
              <a:latin typeface="Times New Roman"/>
              <a:cs typeface="Times New Roman"/>
            </a:endParaRPr>
          </a:p>
        </p:txBody>
      </p:sp>
      <p:sp>
        <p:nvSpPr>
          <p:cNvPr id="3" name="object 3"/>
          <p:cNvSpPr txBox="1"/>
          <p:nvPr/>
        </p:nvSpPr>
        <p:spPr>
          <a:xfrm>
            <a:off x="329184" y="6754368"/>
            <a:ext cx="1102360" cy="160020"/>
          </a:xfrm>
          <a:prstGeom prst="rect">
            <a:avLst/>
          </a:prstGeom>
          <a:solidFill>
            <a:srgbClr val="FFFF00"/>
          </a:solidFill>
        </p:spPr>
        <p:txBody>
          <a:bodyPr vert="horz" wrap="square" lIns="0" tIns="0" rIns="0" bIns="0" rtlCol="0">
            <a:spAutoFit/>
          </a:bodyPr>
          <a:lstStyle/>
          <a:p>
            <a:pPr>
              <a:lnSpc>
                <a:spcPts val="1240"/>
              </a:lnSpc>
            </a:pPr>
            <a:r>
              <a:rPr sz="1100" b="1" spc="-5" dirty="0">
                <a:latin typeface="Times New Roman"/>
                <a:cs typeface="Times New Roman"/>
              </a:rPr>
              <a:t>Placement</a:t>
            </a:r>
            <a:r>
              <a:rPr sz="1100" b="1" spc="-40" dirty="0">
                <a:latin typeface="Times New Roman"/>
                <a:cs typeface="Times New Roman"/>
              </a:rPr>
              <a:t> </a:t>
            </a:r>
            <a:r>
              <a:rPr sz="1100" b="1" spc="-5" dirty="0">
                <a:latin typeface="Times New Roman"/>
                <a:cs typeface="Times New Roman"/>
              </a:rPr>
              <a:t>Review</a:t>
            </a:r>
            <a:endParaRPr sz="1100">
              <a:latin typeface="Times New Roman"/>
              <a:cs typeface="Times New Roman"/>
            </a:endParaRPr>
          </a:p>
        </p:txBody>
      </p:sp>
      <p:sp>
        <p:nvSpPr>
          <p:cNvPr id="4" name="object 4"/>
          <p:cNvSpPr txBox="1"/>
          <p:nvPr/>
        </p:nvSpPr>
        <p:spPr>
          <a:xfrm>
            <a:off x="329184" y="6914388"/>
            <a:ext cx="7189470" cy="460375"/>
          </a:xfrm>
          <a:prstGeom prst="rect">
            <a:avLst/>
          </a:prstGeom>
          <a:solidFill>
            <a:srgbClr val="FFFF00"/>
          </a:solidFill>
        </p:spPr>
        <p:txBody>
          <a:bodyPr vert="horz" wrap="square" lIns="0" tIns="0" rIns="0" bIns="0" rtlCol="0">
            <a:spAutoFit/>
          </a:bodyPr>
          <a:lstStyle/>
          <a:p>
            <a:pPr marL="198120">
              <a:lnSpc>
                <a:spcPts val="1135"/>
              </a:lnSpc>
            </a:pPr>
            <a:r>
              <a:rPr sz="1050" dirty="0">
                <a:latin typeface="Times New Roman"/>
                <a:cs typeface="Times New Roman"/>
              </a:rPr>
              <a:t>A</a:t>
            </a:r>
            <a:r>
              <a:rPr sz="1050" spc="75" dirty="0">
                <a:latin typeface="Times New Roman"/>
                <a:cs typeface="Times New Roman"/>
              </a:rPr>
              <a:t> </a:t>
            </a:r>
            <a:r>
              <a:rPr sz="1050" spc="-5" dirty="0">
                <a:latin typeface="Times New Roman"/>
                <a:cs typeface="Times New Roman"/>
              </a:rPr>
              <a:t>student</a:t>
            </a:r>
            <a:r>
              <a:rPr sz="1050" spc="65" dirty="0">
                <a:latin typeface="Times New Roman"/>
                <a:cs typeface="Times New Roman"/>
              </a:rPr>
              <a:t> </a:t>
            </a:r>
            <a:r>
              <a:rPr sz="1050" spc="-5" dirty="0">
                <a:latin typeface="Times New Roman"/>
                <a:cs typeface="Times New Roman"/>
              </a:rPr>
              <a:t>placed</a:t>
            </a:r>
            <a:r>
              <a:rPr sz="1050" spc="75" dirty="0">
                <a:latin typeface="Times New Roman"/>
                <a:cs typeface="Times New Roman"/>
              </a:rPr>
              <a:t> </a:t>
            </a:r>
            <a:r>
              <a:rPr sz="1050" spc="-5" dirty="0">
                <a:latin typeface="Times New Roman"/>
                <a:cs typeface="Times New Roman"/>
              </a:rPr>
              <a:t>in</a:t>
            </a:r>
            <a:r>
              <a:rPr sz="1050" spc="60" dirty="0">
                <a:latin typeface="Times New Roman"/>
                <a:cs typeface="Times New Roman"/>
              </a:rPr>
              <a:t> </a:t>
            </a:r>
            <a:r>
              <a:rPr sz="1050" dirty="0">
                <a:latin typeface="Times New Roman"/>
                <a:cs typeface="Times New Roman"/>
              </a:rPr>
              <a:t>a</a:t>
            </a:r>
            <a:r>
              <a:rPr sz="1050" spc="60" dirty="0">
                <a:latin typeface="Times New Roman"/>
                <a:cs typeface="Times New Roman"/>
              </a:rPr>
              <a:t> </a:t>
            </a:r>
            <a:r>
              <a:rPr sz="1050" spc="-5" dirty="0">
                <a:latin typeface="Times New Roman"/>
                <a:cs typeface="Times New Roman"/>
              </a:rPr>
              <a:t>DAEP</a:t>
            </a:r>
            <a:r>
              <a:rPr sz="1050" spc="75" dirty="0">
                <a:latin typeface="Times New Roman"/>
                <a:cs typeface="Times New Roman"/>
              </a:rPr>
              <a:t> </a:t>
            </a:r>
            <a:r>
              <a:rPr sz="1050" dirty="0">
                <a:latin typeface="Times New Roman"/>
                <a:cs typeface="Times New Roman"/>
              </a:rPr>
              <a:t>or</a:t>
            </a:r>
            <a:r>
              <a:rPr sz="1050" spc="65" dirty="0">
                <a:latin typeface="Times New Roman"/>
                <a:cs typeface="Times New Roman"/>
              </a:rPr>
              <a:t> </a:t>
            </a:r>
            <a:r>
              <a:rPr sz="1050" spc="-5" dirty="0">
                <a:latin typeface="Times New Roman"/>
                <a:cs typeface="Times New Roman"/>
              </a:rPr>
              <a:t>JJAEP</a:t>
            </a:r>
            <a:r>
              <a:rPr sz="1050" spc="75" dirty="0">
                <a:latin typeface="Times New Roman"/>
                <a:cs typeface="Times New Roman"/>
              </a:rPr>
              <a:t> </a:t>
            </a:r>
            <a:r>
              <a:rPr sz="1050" dirty="0">
                <a:latin typeface="Times New Roman"/>
                <a:cs typeface="Times New Roman"/>
              </a:rPr>
              <a:t>under</a:t>
            </a:r>
            <a:r>
              <a:rPr sz="1050" spc="65" dirty="0">
                <a:latin typeface="Times New Roman"/>
                <a:cs typeface="Times New Roman"/>
              </a:rPr>
              <a:t> </a:t>
            </a:r>
            <a:r>
              <a:rPr sz="1050" spc="-5" dirty="0">
                <a:latin typeface="Times New Roman"/>
                <a:cs typeface="Times New Roman"/>
              </a:rPr>
              <a:t>these</a:t>
            </a:r>
            <a:r>
              <a:rPr sz="1050" spc="60" dirty="0">
                <a:latin typeface="Times New Roman"/>
                <a:cs typeface="Times New Roman"/>
              </a:rPr>
              <a:t> </a:t>
            </a:r>
            <a:r>
              <a:rPr sz="1050" spc="-5" dirty="0">
                <a:latin typeface="Times New Roman"/>
                <a:cs typeface="Times New Roman"/>
              </a:rPr>
              <a:t>circumstances</a:t>
            </a:r>
            <a:r>
              <a:rPr sz="1050" spc="75" dirty="0">
                <a:latin typeface="Times New Roman"/>
                <a:cs typeface="Times New Roman"/>
              </a:rPr>
              <a:t> </a:t>
            </a:r>
            <a:r>
              <a:rPr sz="1050" spc="-5" dirty="0">
                <a:latin typeface="Times New Roman"/>
                <a:cs typeface="Times New Roman"/>
              </a:rPr>
              <a:t>is</a:t>
            </a:r>
            <a:r>
              <a:rPr sz="1050" spc="75" dirty="0">
                <a:latin typeface="Times New Roman"/>
                <a:cs typeface="Times New Roman"/>
              </a:rPr>
              <a:t> </a:t>
            </a:r>
            <a:r>
              <a:rPr sz="1050" spc="-5" dirty="0">
                <a:latin typeface="Times New Roman"/>
                <a:cs typeface="Times New Roman"/>
              </a:rPr>
              <a:t>entitled</a:t>
            </a:r>
            <a:r>
              <a:rPr sz="1050" spc="75" dirty="0">
                <a:latin typeface="Times New Roman"/>
                <a:cs typeface="Times New Roman"/>
              </a:rPr>
              <a:t> </a:t>
            </a:r>
            <a:r>
              <a:rPr sz="1050" spc="-5" dirty="0">
                <a:latin typeface="Times New Roman"/>
                <a:cs typeface="Times New Roman"/>
              </a:rPr>
              <a:t>to</a:t>
            </a:r>
            <a:r>
              <a:rPr sz="1050" spc="75" dirty="0">
                <a:latin typeface="Times New Roman"/>
                <a:cs typeface="Times New Roman"/>
              </a:rPr>
              <a:t> </a:t>
            </a:r>
            <a:r>
              <a:rPr sz="1050" dirty="0">
                <a:latin typeface="Times New Roman"/>
                <a:cs typeface="Times New Roman"/>
              </a:rPr>
              <a:t>a</a:t>
            </a:r>
            <a:r>
              <a:rPr sz="1050" spc="75" dirty="0">
                <a:latin typeface="Times New Roman"/>
                <a:cs typeface="Times New Roman"/>
              </a:rPr>
              <a:t> </a:t>
            </a:r>
            <a:r>
              <a:rPr sz="1050" spc="-5" dirty="0">
                <a:latin typeface="Times New Roman"/>
                <a:cs typeface="Times New Roman"/>
              </a:rPr>
              <a:t>review</a:t>
            </a:r>
            <a:r>
              <a:rPr sz="1050" spc="65" dirty="0">
                <a:latin typeface="Times New Roman"/>
                <a:cs typeface="Times New Roman"/>
              </a:rPr>
              <a:t> </a:t>
            </a:r>
            <a:r>
              <a:rPr sz="1050" dirty="0">
                <a:latin typeface="Times New Roman"/>
                <a:cs typeface="Times New Roman"/>
              </a:rPr>
              <a:t>of</a:t>
            </a:r>
            <a:r>
              <a:rPr sz="1050" spc="65" dirty="0">
                <a:latin typeface="Times New Roman"/>
                <a:cs typeface="Times New Roman"/>
              </a:rPr>
              <a:t> </a:t>
            </a:r>
            <a:r>
              <a:rPr sz="1050" spc="-5" dirty="0">
                <a:latin typeface="Times New Roman"/>
                <a:cs typeface="Times New Roman"/>
              </a:rPr>
              <a:t>his</a:t>
            </a:r>
            <a:r>
              <a:rPr sz="1050" spc="75" dirty="0">
                <a:latin typeface="Times New Roman"/>
                <a:cs typeface="Times New Roman"/>
              </a:rPr>
              <a:t> </a:t>
            </a:r>
            <a:r>
              <a:rPr sz="1050" dirty="0">
                <a:latin typeface="Times New Roman"/>
                <a:cs typeface="Times New Roman"/>
              </a:rPr>
              <a:t>or</a:t>
            </a:r>
            <a:r>
              <a:rPr sz="1050" spc="65" dirty="0">
                <a:latin typeface="Times New Roman"/>
                <a:cs typeface="Times New Roman"/>
              </a:rPr>
              <a:t> </a:t>
            </a:r>
            <a:r>
              <a:rPr sz="1050" dirty="0">
                <a:latin typeface="Times New Roman"/>
                <a:cs typeface="Times New Roman"/>
              </a:rPr>
              <a:t>her</a:t>
            </a:r>
            <a:r>
              <a:rPr sz="1050" spc="65" dirty="0">
                <a:latin typeface="Times New Roman"/>
                <a:cs typeface="Times New Roman"/>
              </a:rPr>
              <a:t> </a:t>
            </a:r>
            <a:r>
              <a:rPr sz="1050" spc="-5" dirty="0">
                <a:latin typeface="Times New Roman"/>
                <a:cs typeface="Times New Roman"/>
              </a:rPr>
              <a:t>status,</a:t>
            </a:r>
            <a:r>
              <a:rPr sz="1050" spc="75" dirty="0">
                <a:latin typeface="Times New Roman"/>
                <a:cs typeface="Times New Roman"/>
              </a:rPr>
              <a:t> </a:t>
            </a:r>
            <a:r>
              <a:rPr sz="1050" spc="-5" dirty="0">
                <a:latin typeface="Times New Roman"/>
                <a:cs typeface="Times New Roman"/>
              </a:rPr>
              <a:t>including</a:t>
            </a:r>
            <a:r>
              <a:rPr sz="1050" spc="75" dirty="0">
                <a:latin typeface="Times New Roman"/>
                <a:cs typeface="Times New Roman"/>
              </a:rPr>
              <a:t> </a:t>
            </a:r>
            <a:r>
              <a:rPr sz="1050" spc="-5" dirty="0">
                <a:latin typeface="Times New Roman"/>
                <a:cs typeface="Times New Roman"/>
              </a:rPr>
              <a:t>academic</a:t>
            </a:r>
            <a:endParaRPr sz="1050">
              <a:latin typeface="Times New Roman"/>
              <a:cs typeface="Times New Roman"/>
            </a:endParaRPr>
          </a:p>
          <a:p>
            <a:pPr>
              <a:lnSpc>
                <a:spcPts val="1200"/>
              </a:lnSpc>
              <a:spcBef>
                <a:spcPts val="65"/>
              </a:spcBef>
            </a:pPr>
            <a:r>
              <a:rPr sz="1050" spc="-5" dirty="0">
                <a:latin typeface="Times New Roman"/>
                <a:cs typeface="Times New Roman"/>
              </a:rPr>
              <a:t>status, </a:t>
            </a:r>
            <a:r>
              <a:rPr sz="1050" spc="0" dirty="0">
                <a:latin typeface="Times New Roman"/>
                <a:cs typeface="Times New Roman"/>
              </a:rPr>
              <a:t>by </a:t>
            </a:r>
            <a:r>
              <a:rPr sz="1050" spc="-5" dirty="0">
                <a:latin typeface="Times New Roman"/>
                <a:cs typeface="Times New Roman"/>
              </a:rPr>
              <a:t>the campus behavior coordinator </a:t>
            </a:r>
            <a:r>
              <a:rPr sz="1050" dirty="0">
                <a:latin typeface="Times New Roman"/>
                <a:cs typeface="Times New Roman"/>
              </a:rPr>
              <a:t>or </a:t>
            </a:r>
            <a:r>
              <a:rPr sz="1050" spc="-5" dirty="0">
                <a:latin typeface="Times New Roman"/>
                <a:cs typeface="Times New Roman"/>
              </a:rPr>
              <a:t>board’s designee at the intervals </a:t>
            </a:r>
            <a:r>
              <a:rPr sz="1050" dirty="0">
                <a:latin typeface="Times New Roman"/>
                <a:cs typeface="Times New Roman"/>
              </a:rPr>
              <a:t>not </a:t>
            </a:r>
            <a:r>
              <a:rPr sz="1050" spc="-5" dirty="0">
                <a:latin typeface="Times New Roman"/>
                <a:cs typeface="Times New Roman"/>
              </a:rPr>
              <a:t>to exceed </a:t>
            </a:r>
            <a:r>
              <a:rPr sz="1050" dirty="0">
                <a:latin typeface="Times New Roman"/>
                <a:cs typeface="Times New Roman"/>
              </a:rPr>
              <a:t>120 </a:t>
            </a:r>
            <a:r>
              <a:rPr sz="1050" spc="-5" dirty="0">
                <a:latin typeface="Times New Roman"/>
                <a:cs typeface="Times New Roman"/>
              </a:rPr>
              <a:t>days. </a:t>
            </a:r>
            <a:r>
              <a:rPr sz="1050" spc="-10" dirty="0">
                <a:latin typeface="Times New Roman"/>
                <a:cs typeface="Times New Roman"/>
              </a:rPr>
              <a:t>In </a:t>
            </a:r>
            <a:r>
              <a:rPr sz="1050" spc="-5" dirty="0">
                <a:latin typeface="Times New Roman"/>
                <a:cs typeface="Times New Roman"/>
              </a:rPr>
              <a:t>the case </a:t>
            </a:r>
            <a:r>
              <a:rPr sz="1050" dirty="0">
                <a:latin typeface="Times New Roman"/>
                <a:cs typeface="Times New Roman"/>
              </a:rPr>
              <a:t>of a high </a:t>
            </a:r>
            <a:r>
              <a:rPr sz="1050" spc="-5" dirty="0">
                <a:latin typeface="Times New Roman"/>
                <a:cs typeface="Times New Roman"/>
              </a:rPr>
              <a:t>school  student, the student’s </a:t>
            </a:r>
            <a:r>
              <a:rPr sz="1050" dirty="0">
                <a:latin typeface="Times New Roman"/>
                <a:cs typeface="Times New Roman"/>
              </a:rPr>
              <a:t>progress </a:t>
            </a:r>
            <a:r>
              <a:rPr sz="1050" spc="-5" dirty="0">
                <a:latin typeface="Times New Roman"/>
                <a:cs typeface="Times New Roman"/>
              </a:rPr>
              <a:t>toward graduation </a:t>
            </a:r>
            <a:r>
              <a:rPr sz="1050" dirty="0">
                <a:latin typeface="Times New Roman"/>
                <a:cs typeface="Times New Roman"/>
              </a:rPr>
              <a:t>and </a:t>
            </a:r>
            <a:r>
              <a:rPr sz="1050" spc="-5" dirty="0">
                <a:latin typeface="Times New Roman"/>
                <a:cs typeface="Times New Roman"/>
              </a:rPr>
              <a:t>the student’s graduation plan shall also </a:t>
            </a:r>
            <a:r>
              <a:rPr sz="1050" dirty="0">
                <a:latin typeface="Times New Roman"/>
                <a:cs typeface="Times New Roman"/>
              </a:rPr>
              <a:t>be </a:t>
            </a:r>
            <a:r>
              <a:rPr sz="1050" spc="-5" dirty="0">
                <a:latin typeface="Times New Roman"/>
                <a:cs typeface="Times New Roman"/>
              </a:rPr>
              <a:t>reviewed. </a:t>
            </a:r>
            <a:r>
              <a:rPr sz="1050" dirty="0">
                <a:latin typeface="Times New Roman"/>
                <a:cs typeface="Times New Roman"/>
              </a:rPr>
              <a:t>At </a:t>
            </a:r>
            <a:r>
              <a:rPr sz="1050" spc="-5" dirty="0">
                <a:latin typeface="Times New Roman"/>
                <a:cs typeface="Times New Roman"/>
              </a:rPr>
              <a:t>the review, the student</a:t>
            </a:r>
            <a:r>
              <a:rPr sz="1050" spc="-180" dirty="0">
                <a:latin typeface="Times New Roman"/>
                <a:cs typeface="Times New Roman"/>
              </a:rPr>
              <a:t> </a:t>
            </a:r>
            <a:r>
              <a:rPr sz="1050" dirty="0">
                <a:latin typeface="Times New Roman"/>
                <a:cs typeface="Times New Roman"/>
              </a:rPr>
              <a:t>or</a:t>
            </a:r>
            <a:endParaRPr sz="1050">
              <a:latin typeface="Times New Roman"/>
              <a:cs typeface="Times New Roman"/>
            </a:endParaRPr>
          </a:p>
        </p:txBody>
      </p:sp>
      <p:sp>
        <p:nvSpPr>
          <p:cNvPr id="5" name="object 5"/>
          <p:cNvSpPr txBox="1"/>
          <p:nvPr/>
        </p:nvSpPr>
        <p:spPr>
          <a:xfrm>
            <a:off x="329184" y="7374635"/>
            <a:ext cx="6800215" cy="154305"/>
          </a:xfrm>
          <a:prstGeom prst="rect">
            <a:avLst/>
          </a:prstGeom>
          <a:solidFill>
            <a:srgbClr val="FFFF00"/>
          </a:solidFill>
        </p:spPr>
        <p:txBody>
          <a:bodyPr vert="horz" wrap="square" lIns="0" tIns="0" rIns="0" bIns="0" rtlCol="0">
            <a:spAutoFit/>
          </a:bodyPr>
          <a:lstStyle/>
          <a:p>
            <a:pPr>
              <a:lnSpc>
                <a:spcPts val="1160"/>
              </a:lnSpc>
            </a:pPr>
            <a:r>
              <a:rPr sz="1050" spc="-5" dirty="0">
                <a:latin typeface="Times New Roman"/>
                <a:cs typeface="Times New Roman"/>
              </a:rPr>
              <a:t>the student’s </a:t>
            </a:r>
            <a:r>
              <a:rPr sz="1050" dirty="0">
                <a:latin typeface="Times New Roman"/>
                <a:cs typeface="Times New Roman"/>
              </a:rPr>
              <a:t>parent </a:t>
            </a:r>
            <a:r>
              <a:rPr sz="1050" spc="-5" dirty="0">
                <a:latin typeface="Times New Roman"/>
                <a:cs typeface="Times New Roman"/>
              </a:rPr>
              <a:t>shall have the opportunity to present arguments </a:t>
            </a:r>
            <a:r>
              <a:rPr sz="1050" dirty="0">
                <a:latin typeface="Times New Roman"/>
                <a:cs typeface="Times New Roman"/>
              </a:rPr>
              <a:t>for </a:t>
            </a:r>
            <a:r>
              <a:rPr sz="1050" spc="-5" dirty="0">
                <a:latin typeface="Times New Roman"/>
                <a:cs typeface="Times New Roman"/>
              </a:rPr>
              <a:t>the student’s return to the regular classroom </a:t>
            </a:r>
            <a:r>
              <a:rPr sz="1050" dirty="0">
                <a:latin typeface="Times New Roman"/>
                <a:cs typeface="Times New Roman"/>
              </a:rPr>
              <a:t>or</a:t>
            </a:r>
            <a:r>
              <a:rPr sz="1050" spc="240" dirty="0">
                <a:latin typeface="Times New Roman"/>
                <a:cs typeface="Times New Roman"/>
              </a:rPr>
              <a:t> </a:t>
            </a:r>
            <a:r>
              <a:rPr sz="1050" spc="-5" dirty="0">
                <a:latin typeface="Times New Roman"/>
                <a:cs typeface="Times New Roman"/>
              </a:rPr>
              <a:t>campus.</a:t>
            </a:r>
            <a:endParaRPr sz="1050">
              <a:latin typeface="Times New Roman"/>
              <a:cs typeface="Times New Roman"/>
            </a:endParaRPr>
          </a:p>
        </p:txBody>
      </p:sp>
      <p:sp>
        <p:nvSpPr>
          <p:cNvPr id="6" name="object 6"/>
          <p:cNvSpPr/>
          <p:nvPr/>
        </p:nvSpPr>
        <p:spPr>
          <a:xfrm>
            <a:off x="1958339" y="8297418"/>
            <a:ext cx="3916679" cy="0"/>
          </a:xfrm>
          <a:custGeom>
            <a:avLst/>
            <a:gdLst/>
            <a:ahLst/>
            <a:cxnLst/>
            <a:rect l="l" t="t" r="r" b="b"/>
            <a:pathLst>
              <a:path w="3916679">
                <a:moveTo>
                  <a:pt x="0" y="0"/>
                </a:moveTo>
                <a:lnTo>
                  <a:pt x="3916679" y="0"/>
                </a:lnTo>
              </a:path>
            </a:pathLst>
          </a:custGeom>
          <a:ln w="13716">
            <a:solidFill>
              <a:srgbClr val="000000"/>
            </a:solidFill>
          </a:ln>
        </p:spPr>
        <p:txBody>
          <a:bodyPr wrap="square" lIns="0" tIns="0" rIns="0" bIns="0" rtlCol="0"/>
          <a:lstStyle/>
          <a:p>
            <a:endParaRPr/>
          </a:p>
        </p:txBody>
      </p:sp>
      <p:sp>
        <p:nvSpPr>
          <p:cNvPr id="7" name="object 7"/>
          <p:cNvSpPr txBox="1"/>
          <p:nvPr/>
        </p:nvSpPr>
        <p:spPr>
          <a:xfrm>
            <a:off x="304157" y="7503667"/>
            <a:ext cx="6926580" cy="1729105"/>
          </a:xfrm>
          <a:prstGeom prst="rect">
            <a:avLst/>
          </a:prstGeom>
        </p:spPr>
        <p:txBody>
          <a:bodyPr vert="horz" wrap="square" lIns="0" tIns="13335" rIns="0" bIns="0" rtlCol="0">
            <a:spAutoFit/>
          </a:bodyPr>
          <a:lstStyle/>
          <a:p>
            <a:pPr marL="12700">
              <a:lnSpc>
                <a:spcPts val="1230"/>
              </a:lnSpc>
              <a:spcBef>
                <a:spcPts val="105"/>
              </a:spcBef>
            </a:pPr>
            <a:r>
              <a:rPr sz="1050" b="1" spc="-5" dirty="0">
                <a:latin typeface="Times New Roman"/>
                <a:cs typeface="Times New Roman"/>
              </a:rPr>
              <a:t>Newly Enrolled Students for Certain</a:t>
            </a:r>
            <a:r>
              <a:rPr sz="1050" b="1" spc="0" dirty="0">
                <a:latin typeface="Times New Roman"/>
                <a:cs typeface="Times New Roman"/>
              </a:rPr>
              <a:t> </a:t>
            </a:r>
            <a:r>
              <a:rPr sz="1050" b="1" spc="-5" dirty="0">
                <a:latin typeface="Times New Roman"/>
                <a:cs typeface="Times New Roman"/>
              </a:rPr>
              <a:t>Offenses</a:t>
            </a:r>
            <a:endParaRPr sz="1050">
              <a:latin typeface="Times New Roman"/>
              <a:cs typeface="Times New Roman"/>
            </a:endParaRPr>
          </a:p>
          <a:p>
            <a:pPr marL="12700" marR="5080" indent="198120">
              <a:lnSpc>
                <a:spcPts val="1200"/>
              </a:lnSpc>
              <a:spcBef>
                <a:spcPts val="60"/>
              </a:spcBef>
            </a:pPr>
            <a:r>
              <a:rPr sz="1050" dirty="0">
                <a:latin typeface="Times New Roman"/>
                <a:cs typeface="Times New Roman"/>
              </a:rPr>
              <a:t>A</a:t>
            </a:r>
            <a:r>
              <a:rPr sz="1050" spc="-40" dirty="0">
                <a:latin typeface="Times New Roman"/>
                <a:cs typeface="Times New Roman"/>
              </a:rPr>
              <a:t> </a:t>
            </a:r>
            <a:r>
              <a:rPr sz="1050" spc="-5" dirty="0">
                <a:latin typeface="Times New Roman"/>
                <a:cs typeface="Times New Roman"/>
              </a:rPr>
              <a:t>student</a:t>
            </a:r>
            <a:r>
              <a:rPr sz="1050" spc="-50" dirty="0">
                <a:latin typeface="Times New Roman"/>
                <a:cs typeface="Times New Roman"/>
              </a:rPr>
              <a:t> </a:t>
            </a:r>
            <a:r>
              <a:rPr sz="1050" spc="-5" dirty="0">
                <a:latin typeface="Times New Roman"/>
                <a:cs typeface="Times New Roman"/>
              </a:rPr>
              <a:t>who</a:t>
            </a:r>
            <a:r>
              <a:rPr sz="1050" spc="-45" dirty="0">
                <a:latin typeface="Times New Roman"/>
                <a:cs typeface="Times New Roman"/>
              </a:rPr>
              <a:t> </a:t>
            </a:r>
            <a:r>
              <a:rPr sz="1050" spc="-5" dirty="0">
                <a:latin typeface="Times New Roman"/>
                <a:cs typeface="Times New Roman"/>
              </a:rPr>
              <a:t>enrolls</a:t>
            </a:r>
            <a:r>
              <a:rPr sz="1050" spc="-45" dirty="0">
                <a:latin typeface="Times New Roman"/>
                <a:cs typeface="Times New Roman"/>
              </a:rPr>
              <a:t> </a:t>
            </a:r>
            <a:r>
              <a:rPr sz="1050" spc="-5" dirty="0">
                <a:latin typeface="Times New Roman"/>
                <a:cs typeface="Times New Roman"/>
              </a:rPr>
              <a:t>in</a:t>
            </a:r>
            <a:r>
              <a:rPr sz="1050" spc="-55" dirty="0">
                <a:latin typeface="Times New Roman"/>
                <a:cs typeface="Times New Roman"/>
              </a:rPr>
              <a:t> </a:t>
            </a:r>
            <a:r>
              <a:rPr sz="1050" spc="-15" dirty="0">
                <a:latin typeface="Times New Roman"/>
                <a:cs typeface="Times New Roman"/>
              </a:rPr>
              <a:t>the</a:t>
            </a:r>
            <a:r>
              <a:rPr sz="1050" spc="-80" dirty="0">
                <a:latin typeface="Times New Roman"/>
                <a:cs typeface="Times New Roman"/>
              </a:rPr>
              <a:t> </a:t>
            </a:r>
            <a:r>
              <a:rPr sz="1050" spc="-5" dirty="0">
                <a:latin typeface="Times New Roman"/>
                <a:cs typeface="Times New Roman"/>
              </a:rPr>
              <a:t>district</a:t>
            </a:r>
            <a:r>
              <a:rPr sz="1050" spc="-50" dirty="0">
                <a:latin typeface="Times New Roman"/>
                <a:cs typeface="Times New Roman"/>
              </a:rPr>
              <a:t> </a:t>
            </a:r>
            <a:r>
              <a:rPr sz="1050" spc="-15" dirty="0">
                <a:latin typeface="Times New Roman"/>
                <a:cs typeface="Times New Roman"/>
              </a:rPr>
              <a:t>before</a:t>
            </a:r>
            <a:r>
              <a:rPr sz="1050" spc="-70" dirty="0">
                <a:latin typeface="Times New Roman"/>
                <a:cs typeface="Times New Roman"/>
              </a:rPr>
              <a:t> </a:t>
            </a:r>
            <a:r>
              <a:rPr sz="1050" spc="-5" dirty="0">
                <a:latin typeface="Times New Roman"/>
                <a:cs typeface="Times New Roman"/>
              </a:rPr>
              <a:t>completing</a:t>
            </a:r>
            <a:r>
              <a:rPr sz="1050" spc="-45" dirty="0">
                <a:latin typeface="Times New Roman"/>
                <a:cs typeface="Times New Roman"/>
              </a:rPr>
              <a:t> </a:t>
            </a:r>
            <a:r>
              <a:rPr sz="1050" dirty="0">
                <a:latin typeface="Times New Roman"/>
                <a:cs typeface="Times New Roman"/>
              </a:rPr>
              <a:t>a</a:t>
            </a:r>
            <a:r>
              <a:rPr sz="1050" spc="-45" dirty="0">
                <a:latin typeface="Times New Roman"/>
                <a:cs typeface="Times New Roman"/>
              </a:rPr>
              <a:t> </a:t>
            </a:r>
            <a:r>
              <a:rPr sz="1050" spc="-20" dirty="0">
                <a:latin typeface="Times New Roman"/>
                <a:cs typeface="Times New Roman"/>
              </a:rPr>
              <a:t>placement</a:t>
            </a:r>
            <a:r>
              <a:rPr sz="1050" spc="-85" dirty="0">
                <a:latin typeface="Times New Roman"/>
                <a:cs typeface="Times New Roman"/>
              </a:rPr>
              <a:t> </a:t>
            </a:r>
            <a:r>
              <a:rPr sz="1050" dirty="0">
                <a:latin typeface="Times New Roman"/>
                <a:cs typeface="Times New Roman"/>
              </a:rPr>
              <a:t>under</a:t>
            </a:r>
            <a:r>
              <a:rPr sz="1050" spc="-45" dirty="0">
                <a:latin typeface="Times New Roman"/>
                <a:cs typeface="Times New Roman"/>
              </a:rPr>
              <a:t> </a:t>
            </a:r>
            <a:r>
              <a:rPr sz="1050" spc="-5" dirty="0">
                <a:latin typeface="Times New Roman"/>
                <a:cs typeface="Times New Roman"/>
              </a:rPr>
              <a:t>this</a:t>
            </a:r>
            <a:r>
              <a:rPr sz="1050" spc="-45" dirty="0">
                <a:latin typeface="Times New Roman"/>
                <a:cs typeface="Times New Roman"/>
              </a:rPr>
              <a:t> </a:t>
            </a:r>
            <a:r>
              <a:rPr sz="1050" spc="-15" dirty="0">
                <a:latin typeface="Times New Roman"/>
                <a:cs typeface="Times New Roman"/>
              </a:rPr>
              <a:t>section</a:t>
            </a:r>
            <a:r>
              <a:rPr sz="1050" spc="-80" dirty="0">
                <a:latin typeface="Times New Roman"/>
                <a:cs typeface="Times New Roman"/>
              </a:rPr>
              <a:t> </a:t>
            </a:r>
            <a:r>
              <a:rPr sz="1050" dirty="0">
                <a:latin typeface="Times New Roman"/>
                <a:cs typeface="Times New Roman"/>
              </a:rPr>
              <a:t>from</a:t>
            </a:r>
            <a:r>
              <a:rPr sz="1050" spc="-60" dirty="0">
                <a:latin typeface="Times New Roman"/>
                <a:cs typeface="Times New Roman"/>
              </a:rPr>
              <a:t> </a:t>
            </a:r>
            <a:r>
              <a:rPr sz="1050" spc="-5" dirty="0">
                <a:latin typeface="Times New Roman"/>
                <a:cs typeface="Times New Roman"/>
              </a:rPr>
              <a:t>another</a:t>
            </a:r>
            <a:r>
              <a:rPr sz="1050" spc="-45" dirty="0">
                <a:latin typeface="Times New Roman"/>
                <a:cs typeface="Times New Roman"/>
              </a:rPr>
              <a:t> </a:t>
            </a:r>
            <a:r>
              <a:rPr sz="1050" dirty="0">
                <a:latin typeface="Times New Roman"/>
                <a:cs typeface="Times New Roman"/>
              </a:rPr>
              <a:t>school</a:t>
            </a:r>
            <a:r>
              <a:rPr sz="1050" spc="-50" dirty="0">
                <a:latin typeface="Times New Roman"/>
                <a:cs typeface="Times New Roman"/>
              </a:rPr>
              <a:t> </a:t>
            </a:r>
            <a:r>
              <a:rPr sz="1050" spc="-5" dirty="0">
                <a:latin typeface="Times New Roman"/>
                <a:cs typeface="Times New Roman"/>
              </a:rPr>
              <a:t>district</a:t>
            </a:r>
            <a:r>
              <a:rPr sz="1050" spc="-50" dirty="0">
                <a:latin typeface="Times New Roman"/>
                <a:cs typeface="Times New Roman"/>
              </a:rPr>
              <a:t> </a:t>
            </a:r>
            <a:r>
              <a:rPr sz="1050" spc="-5" dirty="0">
                <a:latin typeface="Times New Roman"/>
                <a:cs typeface="Times New Roman"/>
              </a:rPr>
              <a:t>must</a:t>
            </a:r>
            <a:r>
              <a:rPr sz="1050" spc="-50" dirty="0">
                <a:latin typeface="Times New Roman"/>
                <a:cs typeface="Times New Roman"/>
              </a:rPr>
              <a:t> </a:t>
            </a:r>
            <a:r>
              <a:rPr sz="1050" spc="-15" dirty="0">
                <a:latin typeface="Times New Roman"/>
                <a:cs typeface="Times New Roman"/>
              </a:rPr>
              <a:t>complete  </a:t>
            </a:r>
            <a:r>
              <a:rPr sz="1050" spc="-5" dirty="0">
                <a:latin typeface="Times New Roman"/>
                <a:cs typeface="Times New Roman"/>
              </a:rPr>
              <a:t>the term </a:t>
            </a:r>
            <a:r>
              <a:rPr sz="1050" dirty="0">
                <a:latin typeface="Times New Roman"/>
                <a:cs typeface="Times New Roman"/>
              </a:rPr>
              <a:t>of </a:t>
            </a:r>
            <a:r>
              <a:rPr sz="1050" spc="-5" dirty="0">
                <a:latin typeface="Times New Roman"/>
                <a:cs typeface="Times New Roman"/>
              </a:rPr>
              <a:t>the</a:t>
            </a:r>
            <a:r>
              <a:rPr sz="1050" spc="-20" dirty="0">
                <a:latin typeface="Times New Roman"/>
                <a:cs typeface="Times New Roman"/>
              </a:rPr>
              <a:t> </a:t>
            </a:r>
            <a:r>
              <a:rPr sz="1050" spc="-15" dirty="0">
                <a:latin typeface="Times New Roman"/>
                <a:cs typeface="Times New Roman"/>
              </a:rPr>
              <a:t>placement.</a:t>
            </a:r>
            <a:endParaRPr sz="1050">
              <a:latin typeface="Times New Roman"/>
              <a:cs typeface="Times New Roman"/>
            </a:endParaRPr>
          </a:p>
          <a:p>
            <a:pPr>
              <a:lnSpc>
                <a:spcPct val="100000"/>
              </a:lnSpc>
              <a:spcBef>
                <a:spcPts val="30"/>
              </a:spcBef>
            </a:pPr>
            <a:endParaRPr sz="1000">
              <a:latin typeface="Times New Roman"/>
              <a:cs typeface="Times New Roman"/>
            </a:endParaRPr>
          </a:p>
          <a:p>
            <a:pPr marL="1654175">
              <a:lnSpc>
                <a:spcPct val="100000"/>
              </a:lnSpc>
            </a:pPr>
            <a:r>
              <a:rPr sz="1100" b="1" spc="-5" dirty="0">
                <a:latin typeface="Times New Roman"/>
                <a:cs typeface="Times New Roman"/>
              </a:rPr>
              <a:t>DISCRETIONARY PLACEMENT AT DAEP (JJAEP) </a:t>
            </a:r>
            <a:r>
              <a:rPr sz="1100" b="1" dirty="0">
                <a:latin typeface="Times New Roman"/>
                <a:cs typeface="Times New Roman"/>
              </a:rPr>
              <a:t>– 90</a:t>
            </a:r>
            <a:r>
              <a:rPr sz="1100" b="1" spc="5" dirty="0">
                <a:latin typeface="Times New Roman"/>
                <a:cs typeface="Times New Roman"/>
              </a:rPr>
              <a:t> </a:t>
            </a:r>
            <a:r>
              <a:rPr sz="1100" b="1" spc="-5" dirty="0">
                <a:latin typeface="Times New Roman"/>
                <a:cs typeface="Times New Roman"/>
              </a:rPr>
              <a:t>Days</a:t>
            </a:r>
            <a:endParaRPr sz="1100">
              <a:latin typeface="Times New Roman"/>
              <a:cs typeface="Times New Roman"/>
            </a:endParaRPr>
          </a:p>
          <a:p>
            <a:pPr>
              <a:lnSpc>
                <a:spcPct val="100000"/>
              </a:lnSpc>
              <a:spcBef>
                <a:spcPts val="35"/>
              </a:spcBef>
            </a:pPr>
            <a:endParaRPr sz="950">
              <a:latin typeface="Times New Roman"/>
              <a:cs typeface="Times New Roman"/>
            </a:endParaRPr>
          </a:p>
          <a:p>
            <a:pPr marL="337185">
              <a:lnSpc>
                <a:spcPts val="1230"/>
              </a:lnSpc>
            </a:pPr>
            <a:r>
              <a:rPr sz="1050" spc="-10" dirty="0">
                <a:latin typeface="Times New Roman"/>
                <a:cs typeface="Times New Roman"/>
              </a:rPr>
              <a:t>In </a:t>
            </a:r>
            <a:r>
              <a:rPr sz="1050" spc="-5" dirty="0">
                <a:latin typeface="Times New Roman"/>
                <a:cs typeface="Times New Roman"/>
              </a:rPr>
              <a:t>deciding whether to </a:t>
            </a:r>
            <a:r>
              <a:rPr sz="1050" dirty="0">
                <a:latin typeface="Times New Roman"/>
                <a:cs typeface="Times New Roman"/>
              </a:rPr>
              <a:t>order a </a:t>
            </a:r>
            <a:r>
              <a:rPr sz="1050" spc="-5" dirty="0">
                <a:latin typeface="Times New Roman"/>
                <a:cs typeface="Times New Roman"/>
              </a:rPr>
              <a:t>placement the district will </a:t>
            </a:r>
            <a:r>
              <a:rPr sz="1050" dirty="0">
                <a:latin typeface="Times New Roman"/>
                <a:cs typeface="Times New Roman"/>
              </a:rPr>
              <a:t>take </a:t>
            </a:r>
            <a:r>
              <a:rPr sz="1050" spc="-5" dirty="0">
                <a:latin typeface="Times New Roman"/>
                <a:cs typeface="Times New Roman"/>
              </a:rPr>
              <a:t>into consideration (mitigating</a:t>
            </a:r>
            <a:r>
              <a:rPr sz="1050" spc="50" dirty="0">
                <a:latin typeface="Times New Roman"/>
                <a:cs typeface="Times New Roman"/>
              </a:rPr>
              <a:t> </a:t>
            </a:r>
            <a:r>
              <a:rPr sz="1050" spc="-5" dirty="0">
                <a:latin typeface="Times New Roman"/>
                <a:cs typeface="Times New Roman"/>
              </a:rPr>
              <a:t>factors):</a:t>
            </a:r>
            <a:endParaRPr sz="1050">
              <a:latin typeface="Times New Roman"/>
              <a:cs typeface="Times New Roman"/>
            </a:endParaRPr>
          </a:p>
          <a:p>
            <a:pPr marL="565785" indent="-167640">
              <a:lnSpc>
                <a:spcPts val="1205"/>
              </a:lnSpc>
              <a:buAutoNum type="arabicPeriod"/>
              <a:tabLst>
                <a:tab pos="566420" algn="l"/>
              </a:tabLst>
            </a:pPr>
            <a:r>
              <a:rPr sz="1050" spc="-15" dirty="0">
                <a:latin typeface="Times New Roman"/>
                <a:cs typeface="Times New Roman"/>
              </a:rPr>
              <a:t>Self–defense </a:t>
            </a:r>
            <a:r>
              <a:rPr sz="1050" spc="-5" dirty="0">
                <a:latin typeface="Times New Roman"/>
                <a:cs typeface="Times New Roman"/>
              </a:rPr>
              <a:t>(See </a:t>
            </a:r>
            <a:r>
              <a:rPr sz="1050" spc="-25" dirty="0">
                <a:latin typeface="Times New Roman"/>
                <a:cs typeface="Times New Roman"/>
              </a:rPr>
              <a:t>Glossary)</a:t>
            </a:r>
            <a:endParaRPr sz="1050">
              <a:latin typeface="Times New Roman"/>
              <a:cs typeface="Times New Roman"/>
            </a:endParaRPr>
          </a:p>
          <a:p>
            <a:pPr marL="565785" indent="-167640">
              <a:lnSpc>
                <a:spcPts val="1210"/>
              </a:lnSpc>
              <a:buAutoNum type="arabicPeriod"/>
              <a:tabLst>
                <a:tab pos="566420" algn="l"/>
              </a:tabLst>
            </a:pPr>
            <a:r>
              <a:rPr sz="1050" spc="-15" dirty="0">
                <a:latin typeface="Times New Roman"/>
                <a:cs typeface="Times New Roman"/>
              </a:rPr>
              <a:t>Intent</a:t>
            </a:r>
            <a:r>
              <a:rPr sz="1050" spc="-55" dirty="0">
                <a:latin typeface="Times New Roman"/>
                <a:cs typeface="Times New Roman"/>
              </a:rPr>
              <a:t> </a:t>
            </a:r>
            <a:r>
              <a:rPr sz="1050" dirty="0">
                <a:latin typeface="Times New Roman"/>
                <a:cs typeface="Times New Roman"/>
              </a:rPr>
              <a:t>or</a:t>
            </a:r>
            <a:r>
              <a:rPr sz="1050" spc="-15" dirty="0">
                <a:latin typeface="Times New Roman"/>
                <a:cs typeface="Times New Roman"/>
              </a:rPr>
              <a:t> </a:t>
            </a:r>
            <a:r>
              <a:rPr sz="1050" spc="-5" dirty="0">
                <a:latin typeface="Times New Roman"/>
                <a:cs typeface="Times New Roman"/>
              </a:rPr>
              <a:t>lack</a:t>
            </a:r>
            <a:r>
              <a:rPr sz="1050" spc="-25" dirty="0">
                <a:latin typeface="Times New Roman"/>
                <a:cs typeface="Times New Roman"/>
              </a:rPr>
              <a:t> </a:t>
            </a:r>
            <a:r>
              <a:rPr sz="1050" dirty="0">
                <a:latin typeface="Times New Roman"/>
                <a:cs typeface="Times New Roman"/>
              </a:rPr>
              <a:t>of</a:t>
            </a:r>
            <a:r>
              <a:rPr sz="1050" spc="-30" dirty="0">
                <a:latin typeface="Times New Roman"/>
                <a:cs typeface="Times New Roman"/>
              </a:rPr>
              <a:t> </a:t>
            </a:r>
            <a:r>
              <a:rPr sz="1050" spc="-5" dirty="0">
                <a:latin typeface="Times New Roman"/>
                <a:cs typeface="Times New Roman"/>
              </a:rPr>
              <a:t>intent</a:t>
            </a:r>
            <a:r>
              <a:rPr sz="1050" spc="-45" dirty="0">
                <a:latin typeface="Times New Roman"/>
                <a:cs typeface="Times New Roman"/>
              </a:rPr>
              <a:t> </a:t>
            </a:r>
            <a:r>
              <a:rPr sz="1050" spc="-5" dirty="0">
                <a:latin typeface="Times New Roman"/>
                <a:cs typeface="Times New Roman"/>
              </a:rPr>
              <a:t>at</a:t>
            </a:r>
            <a:r>
              <a:rPr sz="1050" spc="-40" dirty="0">
                <a:latin typeface="Times New Roman"/>
                <a:cs typeface="Times New Roman"/>
              </a:rPr>
              <a:t> </a:t>
            </a:r>
            <a:r>
              <a:rPr sz="1050" spc="-5" dirty="0">
                <a:latin typeface="Times New Roman"/>
                <a:cs typeface="Times New Roman"/>
              </a:rPr>
              <a:t>the</a:t>
            </a:r>
            <a:r>
              <a:rPr sz="1050" spc="-40" dirty="0">
                <a:latin typeface="Times New Roman"/>
                <a:cs typeface="Times New Roman"/>
              </a:rPr>
              <a:t> </a:t>
            </a:r>
            <a:r>
              <a:rPr sz="1050" spc="-15" dirty="0">
                <a:latin typeface="Times New Roman"/>
                <a:cs typeface="Times New Roman"/>
              </a:rPr>
              <a:t>time</a:t>
            </a:r>
            <a:r>
              <a:rPr sz="1050" spc="-60" dirty="0">
                <a:latin typeface="Times New Roman"/>
                <a:cs typeface="Times New Roman"/>
              </a:rPr>
              <a:t> </a:t>
            </a:r>
            <a:r>
              <a:rPr sz="1050" spc="-5" dirty="0">
                <a:latin typeface="Times New Roman"/>
                <a:cs typeface="Times New Roman"/>
              </a:rPr>
              <a:t>the</a:t>
            </a:r>
            <a:r>
              <a:rPr sz="1050" spc="-15" dirty="0">
                <a:latin typeface="Times New Roman"/>
                <a:cs typeface="Times New Roman"/>
              </a:rPr>
              <a:t> </a:t>
            </a:r>
            <a:r>
              <a:rPr sz="1050" spc="-5" dirty="0">
                <a:latin typeface="Times New Roman"/>
                <a:cs typeface="Times New Roman"/>
              </a:rPr>
              <a:t>student</a:t>
            </a:r>
            <a:r>
              <a:rPr sz="1050" spc="-40" dirty="0">
                <a:latin typeface="Times New Roman"/>
                <a:cs typeface="Times New Roman"/>
              </a:rPr>
              <a:t> </a:t>
            </a:r>
            <a:r>
              <a:rPr sz="1050" dirty="0">
                <a:latin typeface="Times New Roman"/>
                <a:cs typeface="Times New Roman"/>
              </a:rPr>
              <a:t>engaged</a:t>
            </a:r>
            <a:r>
              <a:rPr sz="1050" spc="-10" dirty="0">
                <a:latin typeface="Times New Roman"/>
                <a:cs typeface="Times New Roman"/>
              </a:rPr>
              <a:t> </a:t>
            </a:r>
            <a:r>
              <a:rPr sz="1050" spc="-5" dirty="0">
                <a:latin typeface="Times New Roman"/>
                <a:cs typeface="Times New Roman"/>
              </a:rPr>
              <a:t>in</a:t>
            </a:r>
            <a:r>
              <a:rPr sz="1050" spc="-25" dirty="0">
                <a:latin typeface="Times New Roman"/>
                <a:cs typeface="Times New Roman"/>
              </a:rPr>
              <a:t> </a:t>
            </a:r>
            <a:r>
              <a:rPr sz="1050" spc="-10" dirty="0">
                <a:latin typeface="Times New Roman"/>
                <a:cs typeface="Times New Roman"/>
              </a:rPr>
              <a:t>the</a:t>
            </a:r>
            <a:r>
              <a:rPr sz="1050" spc="-15" dirty="0">
                <a:latin typeface="Times New Roman"/>
                <a:cs typeface="Times New Roman"/>
              </a:rPr>
              <a:t> conduct,</a:t>
            </a:r>
            <a:endParaRPr sz="1050">
              <a:latin typeface="Times New Roman"/>
              <a:cs typeface="Times New Roman"/>
            </a:endParaRPr>
          </a:p>
          <a:p>
            <a:pPr marL="566420" indent="-167640">
              <a:lnSpc>
                <a:spcPts val="1205"/>
              </a:lnSpc>
              <a:buAutoNum type="arabicPeriod"/>
              <a:tabLst>
                <a:tab pos="567055" algn="l"/>
              </a:tabLst>
            </a:pPr>
            <a:r>
              <a:rPr sz="1050" dirty="0">
                <a:latin typeface="Times New Roman"/>
                <a:cs typeface="Times New Roman"/>
              </a:rPr>
              <a:t>The </a:t>
            </a:r>
            <a:r>
              <a:rPr sz="1050" spc="-5" dirty="0">
                <a:latin typeface="Times New Roman"/>
                <a:cs typeface="Times New Roman"/>
              </a:rPr>
              <a:t>student’s disciplinary</a:t>
            </a:r>
            <a:r>
              <a:rPr sz="1050" spc="-25" dirty="0">
                <a:latin typeface="Times New Roman"/>
                <a:cs typeface="Times New Roman"/>
              </a:rPr>
              <a:t> </a:t>
            </a:r>
            <a:r>
              <a:rPr sz="1050" spc="-20" dirty="0">
                <a:latin typeface="Times New Roman"/>
                <a:cs typeface="Times New Roman"/>
              </a:rPr>
              <a:t>history,</a:t>
            </a:r>
            <a:endParaRPr sz="1050">
              <a:latin typeface="Times New Roman"/>
              <a:cs typeface="Times New Roman"/>
            </a:endParaRPr>
          </a:p>
          <a:p>
            <a:pPr marL="566420" indent="-167640">
              <a:lnSpc>
                <a:spcPts val="1230"/>
              </a:lnSpc>
              <a:buAutoNum type="arabicPeriod"/>
              <a:tabLst>
                <a:tab pos="567055" algn="l"/>
              </a:tabLst>
            </a:pPr>
            <a:r>
              <a:rPr sz="1050" dirty="0">
                <a:latin typeface="Times New Roman"/>
                <a:cs typeface="Times New Roman"/>
              </a:rPr>
              <a:t>A </a:t>
            </a:r>
            <a:r>
              <a:rPr sz="1050" spc="-15" dirty="0">
                <a:latin typeface="Times New Roman"/>
                <a:cs typeface="Times New Roman"/>
              </a:rPr>
              <a:t>disability </a:t>
            </a:r>
            <a:r>
              <a:rPr sz="1050" spc="-5" dirty="0">
                <a:latin typeface="Times New Roman"/>
                <a:cs typeface="Times New Roman"/>
              </a:rPr>
              <a:t>that </a:t>
            </a:r>
            <a:r>
              <a:rPr sz="1050" spc="-15" dirty="0">
                <a:latin typeface="Times New Roman"/>
                <a:cs typeface="Times New Roman"/>
              </a:rPr>
              <a:t>substantially impairs </a:t>
            </a:r>
            <a:r>
              <a:rPr sz="1050" spc="-10" dirty="0">
                <a:latin typeface="Times New Roman"/>
                <a:cs typeface="Times New Roman"/>
              </a:rPr>
              <a:t>the </a:t>
            </a:r>
            <a:r>
              <a:rPr sz="1050" spc="-15" dirty="0">
                <a:latin typeface="Times New Roman"/>
                <a:cs typeface="Times New Roman"/>
              </a:rPr>
              <a:t>student’s capacity </a:t>
            </a:r>
            <a:r>
              <a:rPr sz="1050" spc="-5" dirty="0">
                <a:latin typeface="Times New Roman"/>
                <a:cs typeface="Times New Roman"/>
              </a:rPr>
              <a:t>to </a:t>
            </a:r>
            <a:r>
              <a:rPr sz="1050" spc="-15" dirty="0">
                <a:latin typeface="Times New Roman"/>
                <a:cs typeface="Times New Roman"/>
              </a:rPr>
              <a:t>appreciate the </a:t>
            </a:r>
            <a:r>
              <a:rPr sz="1050" spc="-20" dirty="0">
                <a:latin typeface="Times New Roman"/>
                <a:cs typeface="Times New Roman"/>
              </a:rPr>
              <a:t>wrongfulness </a:t>
            </a:r>
            <a:r>
              <a:rPr sz="1050" dirty="0">
                <a:latin typeface="Times New Roman"/>
                <a:cs typeface="Times New Roman"/>
              </a:rPr>
              <a:t>of </a:t>
            </a:r>
            <a:r>
              <a:rPr sz="1050" spc="-15" dirty="0">
                <a:latin typeface="Times New Roman"/>
                <a:cs typeface="Times New Roman"/>
              </a:rPr>
              <a:t>the student’s</a:t>
            </a:r>
            <a:r>
              <a:rPr sz="1050" spc="-90" dirty="0">
                <a:latin typeface="Times New Roman"/>
                <a:cs typeface="Times New Roman"/>
              </a:rPr>
              <a:t> </a:t>
            </a:r>
            <a:r>
              <a:rPr sz="1050" spc="-15" dirty="0">
                <a:latin typeface="Times New Roman"/>
                <a:cs typeface="Times New Roman"/>
              </a:rPr>
              <a:t>conduct</a:t>
            </a:r>
            <a:endParaRPr sz="1050">
              <a:latin typeface="Times New Roman"/>
              <a:cs typeface="Times New Roman"/>
            </a:endParaRPr>
          </a:p>
        </p:txBody>
      </p:sp>
      <p:sp>
        <p:nvSpPr>
          <p:cNvPr id="8" name="object 8"/>
          <p:cNvSpPr txBox="1"/>
          <p:nvPr/>
        </p:nvSpPr>
        <p:spPr>
          <a:xfrm>
            <a:off x="702563" y="9224771"/>
            <a:ext cx="5831840" cy="154305"/>
          </a:xfrm>
          <a:prstGeom prst="rect">
            <a:avLst/>
          </a:prstGeom>
          <a:solidFill>
            <a:srgbClr val="FFFF00"/>
          </a:solidFill>
        </p:spPr>
        <p:txBody>
          <a:bodyPr vert="horz" wrap="square" lIns="0" tIns="0" rIns="0" bIns="0" rtlCol="0">
            <a:spAutoFit/>
          </a:bodyPr>
          <a:lstStyle/>
          <a:p>
            <a:pPr>
              <a:lnSpc>
                <a:spcPts val="1170"/>
              </a:lnSpc>
            </a:pPr>
            <a:r>
              <a:rPr sz="1050" dirty="0">
                <a:latin typeface="Times New Roman"/>
                <a:cs typeface="Times New Roman"/>
              </a:rPr>
              <a:t>5.</a:t>
            </a:r>
            <a:r>
              <a:rPr sz="1050" spc="25" dirty="0">
                <a:latin typeface="Times New Roman"/>
                <a:cs typeface="Times New Roman"/>
              </a:rPr>
              <a:t> </a:t>
            </a:r>
            <a:r>
              <a:rPr sz="1050" dirty="0">
                <a:latin typeface="Times New Roman"/>
                <a:cs typeface="Times New Roman"/>
              </a:rPr>
              <a:t>A </a:t>
            </a:r>
            <a:r>
              <a:rPr sz="1050" spc="-15" dirty="0">
                <a:latin typeface="Times New Roman"/>
                <a:cs typeface="Times New Roman"/>
              </a:rPr>
              <a:t>student’s status </a:t>
            </a:r>
            <a:r>
              <a:rPr sz="1050" spc="-10" dirty="0">
                <a:latin typeface="Times New Roman"/>
                <a:cs typeface="Times New Roman"/>
              </a:rPr>
              <a:t>in </a:t>
            </a:r>
            <a:r>
              <a:rPr sz="1050" spc="-15" dirty="0">
                <a:latin typeface="Times New Roman"/>
                <a:cs typeface="Times New Roman"/>
              </a:rPr>
              <a:t>the </a:t>
            </a:r>
            <a:r>
              <a:rPr sz="1050" spc="-20" dirty="0">
                <a:latin typeface="Times New Roman"/>
                <a:cs typeface="Times New Roman"/>
              </a:rPr>
              <a:t>conservatorship </a:t>
            </a:r>
            <a:r>
              <a:rPr sz="1050" spc="-5" dirty="0">
                <a:latin typeface="Times New Roman"/>
                <a:cs typeface="Times New Roman"/>
              </a:rPr>
              <a:t>of </a:t>
            </a:r>
            <a:r>
              <a:rPr sz="1050" spc="-15" dirty="0">
                <a:latin typeface="Times New Roman"/>
                <a:cs typeface="Times New Roman"/>
              </a:rPr>
              <a:t>the Department </a:t>
            </a:r>
            <a:r>
              <a:rPr sz="1050" spc="-5" dirty="0">
                <a:latin typeface="Times New Roman"/>
                <a:cs typeface="Times New Roman"/>
              </a:rPr>
              <a:t>of </a:t>
            </a:r>
            <a:r>
              <a:rPr sz="1050" spc="-20" dirty="0">
                <a:latin typeface="Times New Roman"/>
                <a:cs typeface="Times New Roman"/>
              </a:rPr>
              <a:t>Family </a:t>
            </a:r>
            <a:r>
              <a:rPr sz="1050" spc="-10" dirty="0">
                <a:latin typeface="Times New Roman"/>
                <a:cs typeface="Times New Roman"/>
              </a:rPr>
              <a:t>and </a:t>
            </a:r>
            <a:r>
              <a:rPr sz="1050" spc="-15" dirty="0">
                <a:latin typeface="Times New Roman"/>
                <a:cs typeface="Times New Roman"/>
              </a:rPr>
              <a:t>Protective Services </a:t>
            </a:r>
            <a:r>
              <a:rPr sz="1050" spc="-20" dirty="0">
                <a:latin typeface="Times New Roman"/>
                <a:cs typeface="Times New Roman"/>
              </a:rPr>
              <a:t>(foster care), </a:t>
            </a:r>
            <a:r>
              <a:rPr sz="1050" spc="-5" dirty="0">
                <a:latin typeface="Times New Roman"/>
                <a:cs typeface="Times New Roman"/>
              </a:rPr>
              <a:t>or</a:t>
            </a:r>
            <a:endParaRPr sz="1050">
              <a:latin typeface="Times New Roman"/>
              <a:cs typeface="Times New Roman"/>
            </a:endParaRPr>
          </a:p>
        </p:txBody>
      </p:sp>
      <p:sp>
        <p:nvSpPr>
          <p:cNvPr id="9" name="object 9"/>
          <p:cNvSpPr txBox="1"/>
          <p:nvPr/>
        </p:nvSpPr>
        <p:spPr>
          <a:xfrm>
            <a:off x="702563" y="9378695"/>
            <a:ext cx="1776095" cy="154305"/>
          </a:xfrm>
          <a:prstGeom prst="rect">
            <a:avLst/>
          </a:prstGeom>
          <a:solidFill>
            <a:srgbClr val="FFFF00"/>
          </a:solidFill>
        </p:spPr>
        <p:txBody>
          <a:bodyPr vert="horz" wrap="square" lIns="0" tIns="0" rIns="0" bIns="0" rtlCol="0">
            <a:spAutoFit/>
          </a:bodyPr>
          <a:lstStyle/>
          <a:p>
            <a:pPr>
              <a:lnSpc>
                <a:spcPts val="1170"/>
              </a:lnSpc>
            </a:pPr>
            <a:r>
              <a:rPr sz="1050" dirty="0">
                <a:latin typeface="Times New Roman"/>
                <a:cs typeface="Times New Roman"/>
              </a:rPr>
              <a:t>6. A </a:t>
            </a:r>
            <a:r>
              <a:rPr sz="1050" spc="-15" dirty="0">
                <a:latin typeface="Times New Roman"/>
                <a:cs typeface="Times New Roman"/>
              </a:rPr>
              <a:t>student’s status </a:t>
            </a:r>
            <a:r>
              <a:rPr sz="1050" spc="-10" dirty="0">
                <a:latin typeface="Times New Roman"/>
                <a:cs typeface="Times New Roman"/>
              </a:rPr>
              <a:t>as</a:t>
            </a:r>
            <a:r>
              <a:rPr sz="1050" spc="-135" dirty="0">
                <a:latin typeface="Times New Roman"/>
                <a:cs typeface="Times New Roman"/>
              </a:rPr>
              <a:t> </a:t>
            </a:r>
            <a:r>
              <a:rPr sz="1050" spc="-20" dirty="0">
                <a:latin typeface="Times New Roman"/>
                <a:cs typeface="Times New Roman"/>
              </a:rPr>
              <a:t>homeless.</a:t>
            </a:r>
            <a:endParaRPr sz="1050">
              <a:latin typeface="Times New Roman"/>
              <a:cs typeface="Times New Roman"/>
            </a:endParaRPr>
          </a:p>
        </p:txBody>
      </p:sp>
      <p:sp>
        <p:nvSpPr>
          <p:cNvPr id="10" name="object 10"/>
          <p:cNvSpPr/>
          <p:nvPr/>
        </p:nvSpPr>
        <p:spPr>
          <a:xfrm>
            <a:off x="316229" y="2779445"/>
            <a:ext cx="107949" cy="107314"/>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316229" y="2935182"/>
            <a:ext cx="107949" cy="107949"/>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316229" y="3241861"/>
            <a:ext cx="107949" cy="107319"/>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316229" y="3395205"/>
            <a:ext cx="107949" cy="107314"/>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316229" y="3701884"/>
            <a:ext cx="107949" cy="107314"/>
          </a:xfrm>
          <a:prstGeom prst="rect">
            <a:avLst/>
          </a:prstGeom>
          <a:blipFill>
            <a:blip r:embed="rId2" cstate="print"/>
            <a:stretch>
              <a:fillRect/>
            </a:stretch>
          </a:blipFill>
        </p:spPr>
        <p:txBody>
          <a:bodyPr wrap="square" lIns="0" tIns="0" rIns="0" bIns="0" rtlCol="0"/>
          <a:lstStyle/>
          <a:p>
            <a:endParaRPr/>
          </a:p>
        </p:txBody>
      </p:sp>
      <p:sp>
        <p:nvSpPr>
          <p:cNvPr id="15" name="object 15"/>
          <p:cNvSpPr txBox="1"/>
          <p:nvPr/>
        </p:nvSpPr>
        <p:spPr>
          <a:xfrm>
            <a:off x="302768" y="9574147"/>
            <a:ext cx="4874260" cy="378460"/>
          </a:xfrm>
          <a:prstGeom prst="rect">
            <a:avLst/>
          </a:prstGeom>
        </p:spPr>
        <p:txBody>
          <a:bodyPr vert="horz" wrap="square" lIns="0" tIns="0" rIns="0" bIns="0" rtlCol="0">
            <a:spAutoFit/>
          </a:bodyPr>
          <a:lstStyle/>
          <a:p>
            <a:pPr marL="12700">
              <a:lnSpc>
                <a:spcPts val="1250"/>
              </a:lnSpc>
            </a:pPr>
            <a:r>
              <a:rPr sz="1050" b="1" spc="-5" dirty="0">
                <a:latin typeface="Times New Roman"/>
                <a:cs typeface="Times New Roman"/>
              </a:rPr>
              <a:t>Discretionary </a:t>
            </a:r>
            <a:r>
              <a:rPr sz="1050" b="1" spc="-25" dirty="0">
                <a:latin typeface="Times New Roman"/>
                <a:cs typeface="Times New Roman"/>
              </a:rPr>
              <a:t>Placement: </a:t>
            </a:r>
            <a:r>
              <a:rPr sz="1050" b="1" spc="-15" dirty="0">
                <a:latin typeface="Times New Roman"/>
                <a:cs typeface="Times New Roman"/>
              </a:rPr>
              <a:t>Misconduct </a:t>
            </a:r>
            <a:r>
              <a:rPr sz="1050" b="1" spc="-5" dirty="0">
                <a:latin typeface="Times New Roman"/>
                <a:cs typeface="Times New Roman"/>
              </a:rPr>
              <a:t>That </a:t>
            </a:r>
            <a:r>
              <a:rPr sz="1050" b="1" spc="-10" dirty="0">
                <a:latin typeface="Times New Roman"/>
                <a:cs typeface="Times New Roman"/>
              </a:rPr>
              <a:t>May </a:t>
            </a:r>
            <a:r>
              <a:rPr sz="1050" b="1" spc="-5" dirty="0">
                <a:latin typeface="Times New Roman"/>
                <a:cs typeface="Times New Roman"/>
              </a:rPr>
              <a:t>Result in </a:t>
            </a:r>
            <a:r>
              <a:rPr sz="1050" b="1" spc="-15" dirty="0">
                <a:latin typeface="Times New Roman"/>
                <a:cs typeface="Times New Roman"/>
              </a:rPr>
              <a:t>Placement </a:t>
            </a:r>
            <a:r>
              <a:rPr sz="1050" b="1" spc="-5" dirty="0">
                <a:latin typeface="Times New Roman"/>
                <a:cs typeface="Times New Roman"/>
              </a:rPr>
              <a:t>(DAEP) (JJAEP)</a:t>
            </a:r>
            <a:endParaRPr sz="1050">
              <a:latin typeface="Times New Roman"/>
              <a:cs typeface="Times New Roman"/>
            </a:endParaRPr>
          </a:p>
          <a:p>
            <a:pPr marR="1226185" algn="r">
              <a:lnSpc>
                <a:spcPct val="100000"/>
              </a:lnSpc>
              <a:spcBef>
                <a:spcPts val="285"/>
              </a:spcBef>
            </a:pPr>
            <a:r>
              <a:rPr sz="1100" dirty="0">
                <a:latin typeface="Times New Roman"/>
                <a:cs typeface="Times New Roman"/>
              </a:rPr>
              <a:t>13</a:t>
            </a:r>
            <a:endParaRPr sz="1100">
              <a:latin typeface="Times New Roman"/>
              <a:cs typeface="Times New Roman"/>
            </a:endParaRPr>
          </a:p>
        </p:txBody>
      </p:sp>
      <p:sp>
        <p:nvSpPr>
          <p:cNvPr id="17" name="TextBox 16"/>
          <p:cNvSpPr txBox="1"/>
          <p:nvPr/>
        </p:nvSpPr>
        <p:spPr>
          <a:xfrm>
            <a:off x="1431544" y="6697957"/>
            <a:ext cx="1752600" cy="253916"/>
          </a:xfrm>
          <a:prstGeom prst="rect">
            <a:avLst/>
          </a:prstGeom>
          <a:noFill/>
        </p:spPr>
        <p:txBody>
          <a:bodyPr wrap="square" rtlCol="0">
            <a:spAutoFit/>
          </a:bodyPr>
          <a:lstStyle/>
          <a:p>
            <a:r>
              <a:rPr lang="en-US" sz="1050" b="1" dirty="0"/>
              <a:t>(Virtually when Applicable)</a:t>
            </a:r>
          </a:p>
        </p:txBody>
      </p:sp>
      <p:sp>
        <p:nvSpPr>
          <p:cNvPr id="18" name="Left Arrow 17"/>
          <p:cNvSpPr/>
          <p:nvPr/>
        </p:nvSpPr>
        <p:spPr>
          <a:xfrm>
            <a:off x="3147482" y="6747908"/>
            <a:ext cx="762000" cy="1664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74396" y="2689383"/>
            <a:ext cx="33020" cy="0"/>
          </a:xfrm>
          <a:custGeom>
            <a:avLst/>
            <a:gdLst/>
            <a:ahLst/>
            <a:cxnLst/>
            <a:rect l="l" t="t" r="r" b="b"/>
            <a:pathLst>
              <a:path w="33019">
                <a:moveTo>
                  <a:pt x="0" y="0"/>
                </a:moveTo>
                <a:lnTo>
                  <a:pt x="33020" y="0"/>
                </a:lnTo>
              </a:path>
            </a:pathLst>
          </a:custGeom>
          <a:ln w="7251">
            <a:solidFill>
              <a:srgbClr val="000000"/>
            </a:solidFill>
          </a:ln>
        </p:spPr>
        <p:txBody>
          <a:bodyPr wrap="square" lIns="0" tIns="0" rIns="0" bIns="0" rtlCol="0"/>
          <a:lstStyle/>
          <a:p>
            <a:endParaRPr/>
          </a:p>
        </p:txBody>
      </p:sp>
      <p:sp>
        <p:nvSpPr>
          <p:cNvPr id="3" name="object 3"/>
          <p:cNvSpPr txBox="1"/>
          <p:nvPr/>
        </p:nvSpPr>
        <p:spPr>
          <a:xfrm>
            <a:off x="302810" y="433831"/>
            <a:ext cx="7213600" cy="2317115"/>
          </a:xfrm>
          <a:prstGeom prst="rect">
            <a:avLst/>
          </a:prstGeom>
        </p:spPr>
        <p:txBody>
          <a:bodyPr vert="horz" wrap="square" lIns="0" tIns="12065" rIns="0" bIns="0" rtlCol="0">
            <a:spAutoFit/>
          </a:bodyPr>
          <a:lstStyle/>
          <a:p>
            <a:pPr marL="440690" indent="-167640">
              <a:lnSpc>
                <a:spcPts val="1180"/>
              </a:lnSpc>
              <a:spcBef>
                <a:spcPts val="95"/>
              </a:spcBef>
              <a:buAutoNum type="arabicPeriod"/>
              <a:tabLst>
                <a:tab pos="441325" algn="l"/>
              </a:tabLst>
            </a:pPr>
            <a:r>
              <a:rPr sz="1000" spc="5" dirty="0">
                <a:latin typeface="Times New Roman"/>
                <a:cs typeface="Times New Roman"/>
              </a:rPr>
              <a:t>The</a:t>
            </a:r>
            <a:r>
              <a:rPr sz="1000" spc="-35" dirty="0">
                <a:latin typeface="Times New Roman"/>
                <a:cs typeface="Times New Roman"/>
              </a:rPr>
              <a:t> </a:t>
            </a:r>
            <a:r>
              <a:rPr sz="1000" spc="5" dirty="0">
                <a:latin typeface="Times New Roman"/>
                <a:cs typeface="Times New Roman"/>
              </a:rPr>
              <a:t>out-of-state</a:t>
            </a:r>
            <a:r>
              <a:rPr sz="1000" spc="-45" dirty="0">
                <a:latin typeface="Times New Roman"/>
                <a:cs typeface="Times New Roman"/>
              </a:rPr>
              <a:t> </a:t>
            </a:r>
            <a:r>
              <a:rPr sz="1000" spc="0" dirty="0">
                <a:latin typeface="Times New Roman"/>
                <a:cs typeface="Times New Roman"/>
              </a:rPr>
              <a:t>district</a:t>
            </a:r>
            <a:r>
              <a:rPr sz="1000" spc="-35" dirty="0">
                <a:latin typeface="Times New Roman"/>
                <a:cs typeface="Times New Roman"/>
              </a:rPr>
              <a:t> </a:t>
            </a:r>
            <a:r>
              <a:rPr sz="1000" spc="5" dirty="0">
                <a:latin typeface="Times New Roman"/>
                <a:cs typeface="Times New Roman"/>
              </a:rPr>
              <a:t>provides</a:t>
            </a:r>
            <a:r>
              <a:rPr sz="1000" spc="-50" dirty="0">
                <a:latin typeface="Times New Roman"/>
                <a:cs typeface="Times New Roman"/>
              </a:rPr>
              <a:t> </a:t>
            </a:r>
            <a:r>
              <a:rPr sz="1000" spc="5" dirty="0">
                <a:latin typeface="Times New Roman"/>
                <a:cs typeface="Times New Roman"/>
              </a:rPr>
              <a:t>the</a:t>
            </a:r>
            <a:r>
              <a:rPr sz="1000" spc="-35" dirty="0">
                <a:latin typeface="Times New Roman"/>
                <a:cs typeface="Times New Roman"/>
              </a:rPr>
              <a:t> </a:t>
            </a:r>
            <a:r>
              <a:rPr sz="1000" spc="0" dirty="0">
                <a:latin typeface="Times New Roman"/>
                <a:cs typeface="Times New Roman"/>
              </a:rPr>
              <a:t>district</a:t>
            </a:r>
            <a:r>
              <a:rPr sz="1000" spc="-35" dirty="0">
                <a:latin typeface="Times New Roman"/>
                <a:cs typeface="Times New Roman"/>
              </a:rPr>
              <a:t> </a:t>
            </a:r>
            <a:r>
              <a:rPr sz="1000" spc="5" dirty="0">
                <a:latin typeface="Times New Roman"/>
                <a:cs typeface="Times New Roman"/>
              </a:rPr>
              <a:t>with</a:t>
            </a:r>
            <a:r>
              <a:rPr sz="1000" spc="-55" dirty="0">
                <a:latin typeface="Times New Roman"/>
                <a:cs typeface="Times New Roman"/>
              </a:rPr>
              <a:t> </a:t>
            </a:r>
            <a:r>
              <a:rPr sz="1000" spc="5" dirty="0">
                <a:latin typeface="Times New Roman"/>
                <a:cs typeface="Times New Roman"/>
              </a:rPr>
              <a:t>a</a:t>
            </a:r>
            <a:r>
              <a:rPr sz="1000" spc="-35" dirty="0">
                <a:latin typeface="Times New Roman"/>
                <a:cs typeface="Times New Roman"/>
              </a:rPr>
              <a:t> </a:t>
            </a:r>
            <a:r>
              <a:rPr sz="1000" spc="10" dirty="0">
                <a:latin typeface="Times New Roman"/>
                <a:cs typeface="Times New Roman"/>
              </a:rPr>
              <a:t>copy</a:t>
            </a:r>
            <a:r>
              <a:rPr sz="1000" spc="-60" dirty="0">
                <a:latin typeface="Times New Roman"/>
                <a:cs typeface="Times New Roman"/>
              </a:rPr>
              <a:t> </a:t>
            </a:r>
            <a:r>
              <a:rPr sz="1000" spc="5" dirty="0">
                <a:latin typeface="Times New Roman"/>
                <a:cs typeface="Times New Roman"/>
              </a:rPr>
              <a:t>of</a:t>
            </a:r>
            <a:r>
              <a:rPr sz="1000" spc="-30" dirty="0">
                <a:latin typeface="Times New Roman"/>
                <a:cs typeface="Times New Roman"/>
              </a:rPr>
              <a:t> </a:t>
            </a:r>
            <a:r>
              <a:rPr sz="1000" spc="5" dirty="0">
                <a:latin typeface="Times New Roman"/>
                <a:cs typeface="Times New Roman"/>
              </a:rPr>
              <a:t>the</a:t>
            </a:r>
            <a:r>
              <a:rPr sz="1000" spc="-45" dirty="0">
                <a:latin typeface="Times New Roman"/>
                <a:cs typeface="Times New Roman"/>
              </a:rPr>
              <a:t> </a:t>
            </a:r>
            <a:r>
              <a:rPr sz="1000" spc="5" dirty="0">
                <a:latin typeface="Times New Roman"/>
                <a:cs typeface="Times New Roman"/>
              </a:rPr>
              <a:t>placement</a:t>
            </a:r>
            <a:r>
              <a:rPr sz="1000" spc="-35" dirty="0">
                <a:latin typeface="Times New Roman"/>
                <a:cs typeface="Times New Roman"/>
              </a:rPr>
              <a:t> </a:t>
            </a:r>
            <a:r>
              <a:rPr sz="1000" spc="5" dirty="0">
                <a:latin typeface="Times New Roman"/>
                <a:cs typeface="Times New Roman"/>
              </a:rPr>
              <a:t>order,</a:t>
            </a:r>
            <a:r>
              <a:rPr sz="1000" spc="-55" dirty="0">
                <a:latin typeface="Times New Roman"/>
                <a:cs typeface="Times New Roman"/>
              </a:rPr>
              <a:t> </a:t>
            </a:r>
            <a:r>
              <a:rPr sz="1000" spc="10" dirty="0">
                <a:latin typeface="Times New Roman"/>
                <a:cs typeface="Times New Roman"/>
              </a:rPr>
              <a:t>and</a:t>
            </a:r>
            <a:endParaRPr sz="1000">
              <a:latin typeface="Times New Roman"/>
              <a:cs typeface="Times New Roman"/>
            </a:endParaRPr>
          </a:p>
          <a:p>
            <a:pPr marL="440690" indent="-167640">
              <a:lnSpc>
                <a:spcPts val="1175"/>
              </a:lnSpc>
              <a:buAutoNum type="arabicPeriod"/>
              <a:tabLst>
                <a:tab pos="441325" algn="l"/>
              </a:tabLst>
            </a:pPr>
            <a:r>
              <a:rPr sz="1000" spc="5" dirty="0">
                <a:latin typeface="Times New Roman"/>
                <a:cs typeface="Times New Roman"/>
              </a:rPr>
              <a:t>The</a:t>
            </a:r>
            <a:r>
              <a:rPr sz="1000" spc="-20" dirty="0">
                <a:latin typeface="Times New Roman"/>
                <a:cs typeface="Times New Roman"/>
              </a:rPr>
              <a:t> </a:t>
            </a:r>
            <a:r>
              <a:rPr sz="1000" spc="5" dirty="0">
                <a:latin typeface="Times New Roman"/>
                <a:cs typeface="Times New Roman"/>
              </a:rPr>
              <a:t>offense</a:t>
            </a:r>
            <a:r>
              <a:rPr sz="1000" spc="-20" dirty="0">
                <a:latin typeface="Times New Roman"/>
                <a:cs typeface="Times New Roman"/>
              </a:rPr>
              <a:t> </a:t>
            </a:r>
            <a:r>
              <a:rPr sz="1000" spc="5" dirty="0">
                <a:latin typeface="Times New Roman"/>
                <a:cs typeface="Times New Roman"/>
              </a:rPr>
              <a:t>resulting</a:t>
            </a:r>
            <a:r>
              <a:rPr sz="1000" spc="-30" dirty="0">
                <a:latin typeface="Times New Roman"/>
                <a:cs typeface="Times New Roman"/>
              </a:rPr>
              <a:t> </a:t>
            </a:r>
            <a:r>
              <a:rPr sz="1000" spc="5" dirty="0">
                <a:latin typeface="Times New Roman"/>
                <a:cs typeface="Times New Roman"/>
              </a:rPr>
              <a:t>in</a:t>
            </a:r>
            <a:r>
              <a:rPr sz="1000" spc="-40" dirty="0">
                <a:latin typeface="Times New Roman"/>
                <a:cs typeface="Times New Roman"/>
              </a:rPr>
              <a:t> </a:t>
            </a:r>
            <a:r>
              <a:rPr sz="1000" spc="5" dirty="0">
                <a:latin typeface="Times New Roman"/>
                <a:cs typeface="Times New Roman"/>
              </a:rPr>
              <a:t>the</a:t>
            </a:r>
            <a:r>
              <a:rPr sz="1000" spc="0" dirty="0">
                <a:latin typeface="Times New Roman"/>
                <a:cs typeface="Times New Roman"/>
              </a:rPr>
              <a:t> </a:t>
            </a:r>
            <a:r>
              <a:rPr sz="1000" spc="5" dirty="0">
                <a:latin typeface="Times New Roman"/>
                <a:cs typeface="Times New Roman"/>
              </a:rPr>
              <a:t>placement</a:t>
            </a:r>
            <a:r>
              <a:rPr sz="1000" spc="-15" dirty="0">
                <a:latin typeface="Times New Roman"/>
                <a:cs typeface="Times New Roman"/>
              </a:rPr>
              <a:t> </a:t>
            </a:r>
            <a:r>
              <a:rPr sz="1000" spc="5" dirty="0">
                <a:latin typeface="Times New Roman"/>
                <a:cs typeface="Times New Roman"/>
              </a:rPr>
              <a:t>is</a:t>
            </a:r>
            <a:r>
              <a:rPr sz="1000" spc="-35" dirty="0">
                <a:latin typeface="Times New Roman"/>
                <a:cs typeface="Times New Roman"/>
              </a:rPr>
              <a:t> </a:t>
            </a:r>
            <a:r>
              <a:rPr sz="1000" spc="5" dirty="0">
                <a:latin typeface="Times New Roman"/>
                <a:cs typeface="Times New Roman"/>
              </a:rPr>
              <a:t>also</a:t>
            </a:r>
            <a:r>
              <a:rPr sz="1000" spc="-30" dirty="0">
                <a:latin typeface="Times New Roman"/>
                <a:cs typeface="Times New Roman"/>
              </a:rPr>
              <a:t> </a:t>
            </a:r>
            <a:r>
              <a:rPr sz="1000" spc="5" dirty="0">
                <a:latin typeface="Times New Roman"/>
                <a:cs typeface="Times New Roman"/>
              </a:rPr>
              <a:t>a</a:t>
            </a:r>
            <a:r>
              <a:rPr sz="1000" spc="-5" dirty="0">
                <a:latin typeface="Times New Roman"/>
                <a:cs typeface="Times New Roman"/>
              </a:rPr>
              <a:t> </a:t>
            </a:r>
            <a:r>
              <a:rPr sz="1000" spc="5" dirty="0">
                <a:latin typeface="Times New Roman"/>
                <a:cs typeface="Times New Roman"/>
              </a:rPr>
              <a:t>placed</a:t>
            </a:r>
            <a:r>
              <a:rPr sz="1000" spc="-15" dirty="0">
                <a:latin typeface="Times New Roman"/>
                <a:cs typeface="Times New Roman"/>
              </a:rPr>
              <a:t> </a:t>
            </a:r>
            <a:r>
              <a:rPr sz="1000" spc="5" dirty="0">
                <a:latin typeface="Times New Roman"/>
                <a:cs typeface="Times New Roman"/>
              </a:rPr>
              <a:t>offense</a:t>
            </a:r>
            <a:r>
              <a:rPr sz="1000" spc="-30" dirty="0">
                <a:latin typeface="Times New Roman"/>
                <a:cs typeface="Times New Roman"/>
              </a:rPr>
              <a:t> </a:t>
            </a:r>
            <a:r>
              <a:rPr sz="1000" spc="5" dirty="0">
                <a:latin typeface="Times New Roman"/>
                <a:cs typeface="Times New Roman"/>
              </a:rPr>
              <a:t>in</a:t>
            </a:r>
            <a:r>
              <a:rPr sz="1000" spc="-30" dirty="0">
                <a:latin typeface="Times New Roman"/>
                <a:cs typeface="Times New Roman"/>
              </a:rPr>
              <a:t> </a:t>
            </a:r>
            <a:r>
              <a:rPr sz="1000" spc="5" dirty="0">
                <a:latin typeface="Times New Roman"/>
                <a:cs typeface="Times New Roman"/>
              </a:rPr>
              <a:t>the</a:t>
            </a:r>
            <a:r>
              <a:rPr sz="1000" spc="0" dirty="0">
                <a:latin typeface="Times New Roman"/>
                <a:cs typeface="Times New Roman"/>
              </a:rPr>
              <a:t> </a:t>
            </a:r>
            <a:r>
              <a:rPr sz="1000" spc="5" dirty="0">
                <a:latin typeface="Times New Roman"/>
                <a:cs typeface="Times New Roman"/>
              </a:rPr>
              <a:t>district</a:t>
            </a:r>
            <a:r>
              <a:rPr sz="1000" spc="-30" dirty="0">
                <a:latin typeface="Times New Roman"/>
                <a:cs typeface="Times New Roman"/>
              </a:rPr>
              <a:t> </a:t>
            </a:r>
            <a:r>
              <a:rPr sz="1000" spc="5" dirty="0">
                <a:latin typeface="Times New Roman"/>
                <a:cs typeface="Times New Roman"/>
              </a:rPr>
              <a:t>in</a:t>
            </a:r>
            <a:r>
              <a:rPr sz="1000" spc="-15" dirty="0">
                <a:latin typeface="Times New Roman"/>
                <a:cs typeface="Times New Roman"/>
              </a:rPr>
              <a:t> </a:t>
            </a:r>
            <a:r>
              <a:rPr sz="1000" spc="5" dirty="0">
                <a:latin typeface="Times New Roman"/>
                <a:cs typeface="Times New Roman"/>
              </a:rPr>
              <a:t>which</a:t>
            </a:r>
            <a:r>
              <a:rPr sz="1000" spc="-30" dirty="0">
                <a:latin typeface="Times New Roman"/>
                <a:cs typeface="Times New Roman"/>
              </a:rPr>
              <a:t> </a:t>
            </a:r>
            <a:r>
              <a:rPr sz="1000" spc="5" dirty="0">
                <a:latin typeface="Times New Roman"/>
                <a:cs typeface="Times New Roman"/>
              </a:rPr>
              <a:t>the</a:t>
            </a:r>
            <a:r>
              <a:rPr sz="1000" spc="-20" dirty="0">
                <a:latin typeface="Times New Roman"/>
                <a:cs typeface="Times New Roman"/>
              </a:rPr>
              <a:t> </a:t>
            </a:r>
            <a:r>
              <a:rPr sz="1000" spc="5" dirty="0">
                <a:latin typeface="Times New Roman"/>
                <a:cs typeface="Times New Roman"/>
              </a:rPr>
              <a:t>student</a:t>
            </a:r>
            <a:r>
              <a:rPr sz="1000" spc="-15" dirty="0">
                <a:latin typeface="Times New Roman"/>
                <a:cs typeface="Times New Roman"/>
              </a:rPr>
              <a:t> </a:t>
            </a:r>
            <a:r>
              <a:rPr sz="1000" spc="5" dirty="0">
                <a:latin typeface="Times New Roman"/>
                <a:cs typeface="Times New Roman"/>
              </a:rPr>
              <a:t>is</a:t>
            </a:r>
            <a:r>
              <a:rPr sz="1000" spc="-35" dirty="0">
                <a:latin typeface="Times New Roman"/>
                <a:cs typeface="Times New Roman"/>
              </a:rPr>
              <a:t> </a:t>
            </a:r>
            <a:r>
              <a:rPr sz="1000" spc="5" dirty="0">
                <a:latin typeface="Times New Roman"/>
                <a:cs typeface="Times New Roman"/>
              </a:rPr>
              <a:t>enrolling.</a:t>
            </a:r>
            <a:endParaRPr sz="1000">
              <a:latin typeface="Times New Roman"/>
              <a:cs typeface="Times New Roman"/>
            </a:endParaRPr>
          </a:p>
          <a:p>
            <a:pPr marL="88265" marR="72390" indent="182880" algn="just">
              <a:lnSpc>
                <a:spcPct val="97400"/>
              </a:lnSpc>
              <a:spcBef>
                <a:spcPts val="25"/>
              </a:spcBef>
            </a:pPr>
            <a:r>
              <a:rPr sz="1000" spc="0" dirty="0">
                <a:latin typeface="Times New Roman"/>
                <a:cs typeface="Times New Roman"/>
              </a:rPr>
              <a:t>If </a:t>
            </a:r>
            <a:r>
              <a:rPr sz="1000" spc="5" dirty="0">
                <a:latin typeface="Times New Roman"/>
                <a:cs typeface="Times New Roman"/>
              </a:rPr>
              <a:t>a student is placed </a:t>
            </a:r>
            <a:r>
              <a:rPr sz="1000" spc="10" dirty="0">
                <a:latin typeface="Times New Roman"/>
                <a:cs typeface="Times New Roman"/>
              </a:rPr>
              <a:t>by </a:t>
            </a:r>
            <a:r>
              <a:rPr sz="1000" spc="5" dirty="0">
                <a:latin typeface="Times New Roman"/>
                <a:cs typeface="Times New Roman"/>
              </a:rPr>
              <a:t>a district in another state for a period that exceeds one year </a:t>
            </a:r>
            <a:r>
              <a:rPr sz="1000" spc="10" dirty="0">
                <a:latin typeface="Times New Roman"/>
                <a:cs typeface="Times New Roman"/>
              </a:rPr>
              <a:t>and </a:t>
            </a:r>
            <a:r>
              <a:rPr sz="1000" spc="5" dirty="0">
                <a:latin typeface="Times New Roman"/>
                <a:cs typeface="Times New Roman"/>
              </a:rPr>
              <a:t>the </a:t>
            </a:r>
            <a:r>
              <a:rPr sz="1000" spc="10" dirty="0">
                <a:latin typeface="Times New Roman"/>
                <a:cs typeface="Times New Roman"/>
              </a:rPr>
              <a:t>campus behavior </a:t>
            </a:r>
            <a:r>
              <a:rPr sz="1000" spc="5" dirty="0">
                <a:latin typeface="Times New Roman"/>
                <a:cs typeface="Times New Roman"/>
              </a:rPr>
              <a:t>coordinator or the  appropriate administrator continues the student </a:t>
            </a:r>
            <a:r>
              <a:rPr sz="1000" spc="10" dirty="0">
                <a:latin typeface="Times New Roman"/>
                <a:cs typeface="Times New Roman"/>
              </a:rPr>
              <a:t>placement </a:t>
            </a:r>
            <a:r>
              <a:rPr sz="1000" spc="5" dirty="0">
                <a:latin typeface="Times New Roman"/>
                <a:cs typeface="Times New Roman"/>
              </a:rPr>
              <a:t>in a </a:t>
            </a:r>
            <a:r>
              <a:rPr sz="1000" spc="15" dirty="0">
                <a:latin typeface="Times New Roman"/>
                <a:cs typeface="Times New Roman"/>
              </a:rPr>
              <a:t>DAEP </a:t>
            </a:r>
            <a:r>
              <a:rPr sz="1000" spc="5" dirty="0">
                <a:latin typeface="Times New Roman"/>
                <a:cs typeface="Times New Roman"/>
              </a:rPr>
              <a:t>(JJAEP), the </a:t>
            </a:r>
            <a:r>
              <a:rPr sz="1000" spc="10" dirty="0">
                <a:latin typeface="Times New Roman"/>
                <a:cs typeface="Times New Roman"/>
              </a:rPr>
              <a:t>campus </a:t>
            </a:r>
            <a:r>
              <a:rPr sz="1000" spc="5" dirty="0">
                <a:latin typeface="Times New Roman"/>
                <a:cs typeface="Times New Roman"/>
              </a:rPr>
              <a:t>behavior coordinator or the appropriate  administrator shall reduce the period of the </a:t>
            </a:r>
            <a:r>
              <a:rPr sz="1000" spc="10" dirty="0">
                <a:latin typeface="Times New Roman"/>
                <a:cs typeface="Times New Roman"/>
              </a:rPr>
              <a:t>placement </a:t>
            </a:r>
            <a:r>
              <a:rPr sz="1000" spc="5" dirty="0">
                <a:latin typeface="Times New Roman"/>
                <a:cs typeface="Times New Roman"/>
              </a:rPr>
              <a:t>so that the entire period does not </a:t>
            </a:r>
            <a:r>
              <a:rPr sz="1000" spc="10" dirty="0">
                <a:latin typeface="Times New Roman"/>
                <a:cs typeface="Times New Roman"/>
              </a:rPr>
              <a:t>exceed </a:t>
            </a:r>
            <a:r>
              <a:rPr sz="1000" spc="5" dirty="0">
                <a:latin typeface="Times New Roman"/>
                <a:cs typeface="Times New Roman"/>
              </a:rPr>
              <a:t>one year, unless after a </a:t>
            </a:r>
            <a:r>
              <a:rPr sz="1000" spc="10" dirty="0">
                <a:latin typeface="Times New Roman"/>
                <a:cs typeface="Times New Roman"/>
              </a:rPr>
              <a:t>review </a:t>
            </a:r>
            <a:r>
              <a:rPr sz="1000" spc="0" dirty="0">
                <a:latin typeface="Times New Roman"/>
                <a:cs typeface="Times New Roman"/>
              </a:rPr>
              <a:t>it </a:t>
            </a:r>
            <a:r>
              <a:rPr sz="1000" spc="5" dirty="0">
                <a:latin typeface="Times New Roman"/>
                <a:cs typeface="Times New Roman"/>
              </a:rPr>
              <a:t>is  determine</a:t>
            </a:r>
            <a:r>
              <a:rPr sz="1000" spc="15" dirty="0">
                <a:latin typeface="Times New Roman"/>
                <a:cs typeface="Times New Roman"/>
              </a:rPr>
              <a:t> </a:t>
            </a:r>
            <a:r>
              <a:rPr sz="1000" spc="5" dirty="0">
                <a:latin typeface="Times New Roman"/>
                <a:cs typeface="Times New Roman"/>
              </a:rPr>
              <a:t>that:</a:t>
            </a:r>
            <a:endParaRPr sz="1000">
              <a:latin typeface="Times New Roman"/>
              <a:cs typeface="Times New Roman"/>
            </a:endParaRPr>
          </a:p>
          <a:p>
            <a:pPr marL="475615" indent="-202565">
              <a:lnSpc>
                <a:spcPts val="1155"/>
              </a:lnSpc>
              <a:buAutoNum type="arabicPeriod"/>
              <a:tabLst>
                <a:tab pos="476250" algn="l"/>
              </a:tabLst>
            </a:pPr>
            <a:r>
              <a:rPr sz="1000" spc="5" dirty="0">
                <a:latin typeface="Times New Roman"/>
                <a:cs typeface="Times New Roman"/>
              </a:rPr>
              <a:t>The</a:t>
            </a:r>
            <a:r>
              <a:rPr sz="1000" spc="-25" dirty="0">
                <a:latin typeface="Times New Roman"/>
                <a:cs typeface="Times New Roman"/>
              </a:rPr>
              <a:t> </a:t>
            </a:r>
            <a:r>
              <a:rPr sz="1000" spc="5" dirty="0">
                <a:latin typeface="Times New Roman"/>
                <a:cs typeface="Times New Roman"/>
              </a:rPr>
              <a:t>student</a:t>
            </a:r>
            <a:r>
              <a:rPr sz="1000" spc="-20" dirty="0">
                <a:latin typeface="Times New Roman"/>
                <a:cs typeface="Times New Roman"/>
              </a:rPr>
              <a:t> </a:t>
            </a:r>
            <a:r>
              <a:rPr sz="1000" spc="5" dirty="0">
                <a:latin typeface="Times New Roman"/>
                <a:cs typeface="Times New Roman"/>
              </a:rPr>
              <a:t>is</a:t>
            </a:r>
            <a:r>
              <a:rPr sz="1000" spc="-30" dirty="0">
                <a:latin typeface="Times New Roman"/>
                <a:cs typeface="Times New Roman"/>
              </a:rPr>
              <a:t> </a:t>
            </a:r>
            <a:r>
              <a:rPr sz="1000" spc="5" dirty="0">
                <a:latin typeface="Times New Roman"/>
                <a:cs typeface="Times New Roman"/>
              </a:rPr>
              <a:t>a</a:t>
            </a:r>
            <a:r>
              <a:rPr sz="1000" spc="-25" dirty="0">
                <a:latin typeface="Times New Roman"/>
                <a:cs typeface="Times New Roman"/>
              </a:rPr>
              <a:t> </a:t>
            </a:r>
            <a:r>
              <a:rPr sz="1000" spc="5" dirty="0">
                <a:latin typeface="Times New Roman"/>
                <a:cs typeface="Times New Roman"/>
              </a:rPr>
              <a:t>threat</a:t>
            </a:r>
            <a:r>
              <a:rPr sz="1000" spc="-45" dirty="0">
                <a:latin typeface="Times New Roman"/>
                <a:cs typeface="Times New Roman"/>
              </a:rPr>
              <a:t> </a:t>
            </a:r>
            <a:r>
              <a:rPr sz="1000" spc="5" dirty="0">
                <a:latin typeface="Times New Roman"/>
                <a:cs typeface="Times New Roman"/>
              </a:rPr>
              <a:t>to</a:t>
            </a:r>
            <a:r>
              <a:rPr sz="1000" spc="-45" dirty="0">
                <a:latin typeface="Times New Roman"/>
                <a:cs typeface="Times New Roman"/>
              </a:rPr>
              <a:t> </a:t>
            </a:r>
            <a:r>
              <a:rPr sz="1000" spc="5" dirty="0">
                <a:latin typeface="Times New Roman"/>
                <a:cs typeface="Times New Roman"/>
              </a:rPr>
              <a:t>the</a:t>
            </a:r>
            <a:r>
              <a:rPr sz="1000" spc="-10" dirty="0">
                <a:latin typeface="Times New Roman"/>
                <a:cs typeface="Times New Roman"/>
              </a:rPr>
              <a:t> </a:t>
            </a:r>
            <a:r>
              <a:rPr sz="1000" spc="5" dirty="0">
                <a:latin typeface="Times New Roman"/>
                <a:cs typeface="Times New Roman"/>
              </a:rPr>
              <a:t>safety</a:t>
            </a:r>
            <a:r>
              <a:rPr sz="1000" spc="-45" dirty="0">
                <a:latin typeface="Times New Roman"/>
                <a:cs typeface="Times New Roman"/>
              </a:rPr>
              <a:t> </a:t>
            </a:r>
            <a:r>
              <a:rPr sz="1000" spc="5" dirty="0">
                <a:latin typeface="Times New Roman"/>
                <a:cs typeface="Times New Roman"/>
              </a:rPr>
              <a:t>of</a:t>
            </a:r>
            <a:r>
              <a:rPr sz="1000" spc="-20" dirty="0">
                <a:latin typeface="Times New Roman"/>
                <a:cs typeface="Times New Roman"/>
              </a:rPr>
              <a:t> </a:t>
            </a:r>
            <a:r>
              <a:rPr sz="1000" spc="10" dirty="0">
                <a:latin typeface="Times New Roman"/>
                <a:cs typeface="Times New Roman"/>
              </a:rPr>
              <a:t>other</a:t>
            </a:r>
            <a:r>
              <a:rPr sz="1000" spc="-40" dirty="0">
                <a:latin typeface="Times New Roman"/>
                <a:cs typeface="Times New Roman"/>
              </a:rPr>
              <a:t> </a:t>
            </a:r>
            <a:r>
              <a:rPr sz="1000" spc="5" dirty="0">
                <a:latin typeface="Times New Roman"/>
                <a:cs typeface="Times New Roman"/>
              </a:rPr>
              <a:t>students</a:t>
            </a:r>
            <a:r>
              <a:rPr sz="1000" spc="-15" dirty="0">
                <a:latin typeface="Times New Roman"/>
                <a:cs typeface="Times New Roman"/>
              </a:rPr>
              <a:t> </a:t>
            </a:r>
            <a:r>
              <a:rPr sz="1000" spc="5" dirty="0">
                <a:latin typeface="Times New Roman"/>
                <a:cs typeface="Times New Roman"/>
              </a:rPr>
              <a:t>or</a:t>
            </a:r>
            <a:r>
              <a:rPr sz="1000" spc="-20" dirty="0">
                <a:latin typeface="Times New Roman"/>
                <a:cs typeface="Times New Roman"/>
              </a:rPr>
              <a:t> </a:t>
            </a:r>
            <a:r>
              <a:rPr sz="1000" spc="5" dirty="0">
                <a:latin typeface="Times New Roman"/>
                <a:cs typeface="Times New Roman"/>
              </a:rPr>
              <a:t>district</a:t>
            </a:r>
            <a:r>
              <a:rPr sz="1000" spc="-35" dirty="0">
                <a:latin typeface="Times New Roman"/>
                <a:cs typeface="Times New Roman"/>
              </a:rPr>
              <a:t> </a:t>
            </a:r>
            <a:r>
              <a:rPr sz="1000" spc="5" dirty="0">
                <a:latin typeface="Times New Roman"/>
                <a:cs typeface="Times New Roman"/>
              </a:rPr>
              <a:t>employees,</a:t>
            </a:r>
            <a:r>
              <a:rPr sz="1000" spc="-15" dirty="0">
                <a:latin typeface="Times New Roman"/>
                <a:cs typeface="Times New Roman"/>
              </a:rPr>
              <a:t> </a:t>
            </a:r>
            <a:r>
              <a:rPr sz="1000" spc="5" dirty="0">
                <a:latin typeface="Times New Roman"/>
                <a:cs typeface="Times New Roman"/>
              </a:rPr>
              <a:t>or</a:t>
            </a:r>
            <a:endParaRPr sz="1000">
              <a:latin typeface="Times New Roman"/>
              <a:cs typeface="Times New Roman"/>
            </a:endParaRPr>
          </a:p>
          <a:p>
            <a:pPr marL="490855" indent="-199390">
              <a:lnSpc>
                <a:spcPts val="1180"/>
              </a:lnSpc>
              <a:buAutoNum type="arabicPeriod"/>
              <a:tabLst>
                <a:tab pos="491490" algn="l"/>
              </a:tabLst>
            </a:pPr>
            <a:r>
              <a:rPr sz="1000" spc="5" dirty="0">
                <a:latin typeface="Times New Roman"/>
                <a:cs typeface="Times New Roman"/>
              </a:rPr>
              <a:t>Extended</a:t>
            </a:r>
            <a:r>
              <a:rPr sz="1000" spc="-35" dirty="0">
                <a:latin typeface="Times New Roman"/>
                <a:cs typeface="Times New Roman"/>
              </a:rPr>
              <a:t> </a:t>
            </a:r>
            <a:r>
              <a:rPr sz="1000" spc="5" dirty="0">
                <a:latin typeface="Times New Roman"/>
                <a:cs typeface="Times New Roman"/>
              </a:rPr>
              <a:t>placement</a:t>
            </a:r>
            <a:r>
              <a:rPr sz="1000" spc="-20" dirty="0">
                <a:latin typeface="Times New Roman"/>
                <a:cs typeface="Times New Roman"/>
              </a:rPr>
              <a:t> </a:t>
            </a:r>
            <a:r>
              <a:rPr sz="1000" spc="5" dirty="0">
                <a:latin typeface="Times New Roman"/>
                <a:cs typeface="Times New Roman"/>
              </a:rPr>
              <a:t>is</a:t>
            </a:r>
            <a:r>
              <a:rPr sz="1000" spc="-50" dirty="0">
                <a:latin typeface="Times New Roman"/>
                <a:cs typeface="Times New Roman"/>
              </a:rPr>
              <a:t> </a:t>
            </a:r>
            <a:r>
              <a:rPr sz="1000" spc="5" dirty="0">
                <a:latin typeface="Times New Roman"/>
                <a:cs typeface="Times New Roman"/>
              </a:rPr>
              <a:t>in</a:t>
            </a:r>
            <a:r>
              <a:rPr sz="1000" spc="-45" dirty="0">
                <a:latin typeface="Times New Roman"/>
                <a:cs typeface="Times New Roman"/>
              </a:rPr>
              <a:t> </a:t>
            </a:r>
            <a:r>
              <a:rPr sz="1000" spc="5" dirty="0">
                <a:latin typeface="Times New Roman"/>
                <a:cs typeface="Times New Roman"/>
              </a:rPr>
              <a:t>the</a:t>
            </a:r>
            <a:r>
              <a:rPr sz="1000" spc="-25" dirty="0">
                <a:latin typeface="Times New Roman"/>
                <a:cs typeface="Times New Roman"/>
              </a:rPr>
              <a:t> </a:t>
            </a:r>
            <a:r>
              <a:rPr sz="1000" spc="5" dirty="0">
                <a:latin typeface="Times New Roman"/>
                <a:cs typeface="Times New Roman"/>
              </a:rPr>
              <a:t>best</a:t>
            </a:r>
            <a:r>
              <a:rPr sz="1000" spc="-35" dirty="0">
                <a:latin typeface="Times New Roman"/>
                <a:cs typeface="Times New Roman"/>
              </a:rPr>
              <a:t> </a:t>
            </a:r>
            <a:r>
              <a:rPr sz="1000" spc="5" dirty="0">
                <a:latin typeface="Times New Roman"/>
                <a:cs typeface="Times New Roman"/>
              </a:rPr>
              <a:t>interest</a:t>
            </a:r>
            <a:r>
              <a:rPr sz="1000" spc="-20" dirty="0">
                <a:latin typeface="Times New Roman"/>
                <a:cs typeface="Times New Roman"/>
              </a:rPr>
              <a:t> </a:t>
            </a:r>
            <a:r>
              <a:rPr sz="1000" spc="5" dirty="0">
                <a:latin typeface="Times New Roman"/>
                <a:cs typeface="Times New Roman"/>
              </a:rPr>
              <a:t>of</a:t>
            </a:r>
            <a:r>
              <a:rPr sz="1000" spc="-40" dirty="0">
                <a:latin typeface="Times New Roman"/>
                <a:cs typeface="Times New Roman"/>
              </a:rPr>
              <a:t> </a:t>
            </a:r>
            <a:r>
              <a:rPr sz="1000" spc="5" dirty="0">
                <a:latin typeface="Times New Roman"/>
                <a:cs typeface="Times New Roman"/>
              </a:rPr>
              <a:t>the</a:t>
            </a:r>
            <a:r>
              <a:rPr sz="1000" spc="-10" dirty="0">
                <a:latin typeface="Times New Roman"/>
                <a:cs typeface="Times New Roman"/>
              </a:rPr>
              <a:t> </a:t>
            </a:r>
            <a:r>
              <a:rPr sz="1000" spc="5" dirty="0">
                <a:latin typeface="Times New Roman"/>
                <a:cs typeface="Times New Roman"/>
              </a:rPr>
              <a:t>student.</a:t>
            </a:r>
            <a:endParaRPr sz="1000">
              <a:latin typeface="Times New Roman"/>
              <a:cs typeface="Times New Roman"/>
            </a:endParaRPr>
          </a:p>
          <a:p>
            <a:pPr marL="90170">
              <a:lnSpc>
                <a:spcPts val="1165"/>
              </a:lnSpc>
              <a:spcBef>
                <a:spcPts val="45"/>
              </a:spcBef>
            </a:pPr>
            <a:r>
              <a:rPr sz="1000" b="1" spc="-5" dirty="0">
                <a:latin typeface="Times New Roman"/>
                <a:cs typeface="Times New Roman"/>
              </a:rPr>
              <a:t>Emergency Placement Procedures for DAEP</a:t>
            </a:r>
            <a:r>
              <a:rPr sz="1000" b="1" spc="25" dirty="0">
                <a:latin typeface="Times New Roman"/>
                <a:cs typeface="Times New Roman"/>
              </a:rPr>
              <a:t> </a:t>
            </a:r>
            <a:r>
              <a:rPr sz="1000" b="1" spc="-5" dirty="0">
                <a:latin typeface="Times New Roman"/>
                <a:cs typeface="Times New Roman"/>
              </a:rPr>
              <a:t>(JJAEP)</a:t>
            </a:r>
            <a:endParaRPr sz="1000">
              <a:latin typeface="Times New Roman"/>
              <a:cs typeface="Times New Roman"/>
            </a:endParaRPr>
          </a:p>
          <a:p>
            <a:pPr marL="88900" indent="167005">
              <a:lnSpc>
                <a:spcPts val="1160"/>
              </a:lnSpc>
            </a:pPr>
            <a:r>
              <a:rPr sz="1000" spc="15" dirty="0">
                <a:latin typeface="Times New Roman"/>
                <a:cs typeface="Times New Roman"/>
              </a:rPr>
              <a:t>When</a:t>
            </a:r>
            <a:r>
              <a:rPr sz="1000" spc="-35" dirty="0">
                <a:latin typeface="Times New Roman"/>
                <a:cs typeface="Times New Roman"/>
              </a:rPr>
              <a:t> </a:t>
            </a:r>
            <a:r>
              <a:rPr sz="1000" spc="5" dirty="0">
                <a:latin typeface="Times New Roman"/>
                <a:cs typeface="Times New Roman"/>
              </a:rPr>
              <a:t>an</a:t>
            </a:r>
            <a:r>
              <a:rPr sz="1000" spc="-35" dirty="0">
                <a:latin typeface="Times New Roman"/>
                <a:cs typeface="Times New Roman"/>
              </a:rPr>
              <a:t> </a:t>
            </a:r>
            <a:r>
              <a:rPr sz="1000" spc="10" dirty="0">
                <a:latin typeface="Times New Roman"/>
                <a:cs typeface="Times New Roman"/>
              </a:rPr>
              <a:t>emergency</a:t>
            </a:r>
            <a:r>
              <a:rPr sz="1000" spc="-35" dirty="0">
                <a:latin typeface="Times New Roman"/>
                <a:cs typeface="Times New Roman"/>
              </a:rPr>
              <a:t> </a:t>
            </a:r>
            <a:r>
              <a:rPr sz="1000" spc="10" dirty="0">
                <a:latin typeface="Times New Roman"/>
                <a:cs typeface="Times New Roman"/>
              </a:rPr>
              <a:t>placement</a:t>
            </a:r>
            <a:r>
              <a:rPr sz="1000" spc="-25" dirty="0">
                <a:latin typeface="Times New Roman"/>
                <a:cs typeface="Times New Roman"/>
              </a:rPr>
              <a:t> </a:t>
            </a:r>
            <a:r>
              <a:rPr sz="1000" b="1" dirty="0">
                <a:latin typeface="Times New Roman"/>
                <a:cs typeface="Times New Roman"/>
              </a:rPr>
              <a:t>is</a:t>
            </a:r>
            <a:r>
              <a:rPr sz="1000" b="1" spc="-40" dirty="0">
                <a:latin typeface="Times New Roman"/>
                <a:cs typeface="Times New Roman"/>
              </a:rPr>
              <a:t> </a:t>
            </a:r>
            <a:r>
              <a:rPr sz="1000" b="1" spc="-10" dirty="0">
                <a:latin typeface="Times New Roman"/>
                <a:cs typeface="Times New Roman"/>
              </a:rPr>
              <a:t>necessary</a:t>
            </a:r>
            <a:r>
              <a:rPr sz="1000" b="1" spc="-70" dirty="0">
                <a:latin typeface="Times New Roman"/>
                <a:cs typeface="Times New Roman"/>
              </a:rPr>
              <a:t> </a:t>
            </a:r>
            <a:r>
              <a:rPr sz="1000" b="1" spc="5" dirty="0">
                <a:latin typeface="Times New Roman"/>
                <a:cs typeface="Times New Roman"/>
              </a:rPr>
              <a:t>to</a:t>
            </a:r>
            <a:r>
              <a:rPr sz="1000" b="1" spc="-45" dirty="0">
                <a:latin typeface="Times New Roman"/>
                <a:cs typeface="Times New Roman"/>
              </a:rPr>
              <a:t> </a:t>
            </a:r>
            <a:r>
              <a:rPr sz="1000" b="1" spc="-10" dirty="0">
                <a:latin typeface="Times New Roman"/>
                <a:cs typeface="Times New Roman"/>
              </a:rPr>
              <a:t>protect</a:t>
            </a:r>
            <a:r>
              <a:rPr sz="1000" b="1" spc="-55" dirty="0">
                <a:latin typeface="Times New Roman"/>
                <a:cs typeface="Times New Roman"/>
              </a:rPr>
              <a:t> </a:t>
            </a:r>
            <a:r>
              <a:rPr sz="1000" b="1" spc="-5" dirty="0">
                <a:latin typeface="Times New Roman"/>
                <a:cs typeface="Times New Roman"/>
              </a:rPr>
              <a:t>persons</a:t>
            </a:r>
            <a:r>
              <a:rPr sz="1000" b="1" spc="-40" dirty="0">
                <a:latin typeface="Times New Roman"/>
                <a:cs typeface="Times New Roman"/>
              </a:rPr>
              <a:t> </a:t>
            </a:r>
            <a:r>
              <a:rPr sz="1000" b="1" spc="0" dirty="0">
                <a:latin typeface="Times New Roman"/>
                <a:cs typeface="Times New Roman"/>
              </a:rPr>
              <a:t>or</a:t>
            </a:r>
            <a:r>
              <a:rPr sz="1000" b="1" spc="-50" dirty="0">
                <a:latin typeface="Times New Roman"/>
                <a:cs typeface="Times New Roman"/>
              </a:rPr>
              <a:t> </a:t>
            </a:r>
            <a:r>
              <a:rPr sz="1000" b="1" spc="-10" dirty="0">
                <a:latin typeface="Times New Roman"/>
                <a:cs typeface="Times New Roman"/>
              </a:rPr>
              <a:t>property</a:t>
            </a:r>
            <a:r>
              <a:rPr sz="1000" b="1" spc="-60" dirty="0">
                <a:latin typeface="Times New Roman"/>
                <a:cs typeface="Times New Roman"/>
              </a:rPr>
              <a:t> </a:t>
            </a:r>
            <a:r>
              <a:rPr sz="1000" b="1" dirty="0">
                <a:latin typeface="Times New Roman"/>
                <a:cs typeface="Times New Roman"/>
              </a:rPr>
              <a:t>from</a:t>
            </a:r>
            <a:r>
              <a:rPr sz="1000" b="1" spc="-50" dirty="0">
                <a:latin typeface="Times New Roman"/>
                <a:cs typeface="Times New Roman"/>
              </a:rPr>
              <a:t> </a:t>
            </a:r>
            <a:r>
              <a:rPr sz="1000" b="1" spc="-10" dirty="0">
                <a:latin typeface="Times New Roman"/>
                <a:cs typeface="Times New Roman"/>
              </a:rPr>
              <a:t>immediate</a:t>
            </a:r>
            <a:r>
              <a:rPr sz="1000" b="1" spc="-60" dirty="0">
                <a:latin typeface="Times New Roman"/>
                <a:cs typeface="Times New Roman"/>
              </a:rPr>
              <a:t> </a:t>
            </a:r>
            <a:r>
              <a:rPr sz="1000" b="1" spc="-10" dirty="0">
                <a:latin typeface="Times New Roman"/>
                <a:cs typeface="Times New Roman"/>
              </a:rPr>
              <a:t>harm,</a:t>
            </a:r>
            <a:r>
              <a:rPr sz="1000" b="1" spc="-65" dirty="0">
                <a:latin typeface="Times New Roman"/>
                <a:cs typeface="Times New Roman"/>
              </a:rPr>
              <a:t> </a:t>
            </a:r>
            <a:r>
              <a:rPr sz="1000" spc="10" dirty="0">
                <a:latin typeface="Times New Roman"/>
                <a:cs typeface="Times New Roman"/>
              </a:rPr>
              <a:t>the</a:t>
            </a:r>
            <a:r>
              <a:rPr sz="1000" spc="-25" dirty="0">
                <a:latin typeface="Times New Roman"/>
                <a:cs typeface="Times New Roman"/>
              </a:rPr>
              <a:t> </a:t>
            </a:r>
            <a:r>
              <a:rPr sz="1000" spc="5" dirty="0">
                <a:latin typeface="Times New Roman"/>
                <a:cs typeface="Times New Roman"/>
              </a:rPr>
              <a:t>student</a:t>
            </a:r>
            <a:r>
              <a:rPr sz="1000" spc="-25" dirty="0">
                <a:latin typeface="Times New Roman"/>
                <a:cs typeface="Times New Roman"/>
              </a:rPr>
              <a:t> </a:t>
            </a:r>
            <a:r>
              <a:rPr sz="1000" spc="5" dirty="0">
                <a:latin typeface="Times New Roman"/>
                <a:cs typeface="Times New Roman"/>
              </a:rPr>
              <a:t>shall</a:t>
            </a:r>
            <a:r>
              <a:rPr sz="1000" spc="-25" dirty="0">
                <a:latin typeface="Times New Roman"/>
                <a:cs typeface="Times New Roman"/>
              </a:rPr>
              <a:t> </a:t>
            </a:r>
            <a:r>
              <a:rPr sz="1000" spc="5" dirty="0">
                <a:latin typeface="Times New Roman"/>
                <a:cs typeface="Times New Roman"/>
              </a:rPr>
              <a:t>be</a:t>
            </a:r>
            <a:r>
              <a:rPr sz="1000" spc="-15" dirty="0">
                <a:latin typeface="Times New Roman"/>
                <a:cs typeface="Times New Roman"/>
              </a:rPr>
              <a:t> </a:t>
            </a:r>
            <a:r>
              <a:rPr sz="1000" spc="10" dirty="0">
                <a:latin typeface="Times New Roman"/>
                <a:cs typeface="Times New Roman"/>
              </a:rPr>
              <a:t>given</a:t>
            </a:r>
            <a:r>
              <a:rPr sz="1000" spc="-25" dirty="0">
                <a:latin typeface="Times New Roman"/>
                <a:cs typeface="Times New Roman"/>
              </a:rPr>
              <a:t> </a:t>
            </a:r>
            <a:r>
              <a:rPr sz="1000" spc="5" dirty="0">
                <a:latin typeface="Times New Roman"/>
                <a:cs typeface="Times New Roman"/>
              </a:rPr>
              <a:t>verbal</a:t>
            </a:r>
            <a:endParaRPr sz="1000">
              <a:latin typeface="Times New Roman"/>
              <a:cs typeface="Times New Roman"/>
            </a:endParaRPr>
          </a:p>
          <a:p>
            <a:pPr marL="88900" marR="75565">
              <a:lnSpc>
                <a:spcPts val="1180"/>
              </a:lnSpc>
              <a:spcBef>
                <a:spcPts val="50"/>
              </a:spcBef>
            </a:pPr>
            <a:r>
              <a:rPr sz="1000" spc="5" dirty="0">
                <a:latin typeface="Times New Roman"/>
                <a:cs typeface="Times New Roman"/>
              </a:rPr>
              <a:t>notice of the reason for the action. Within </a:t>
            </a:r>
            <a:r>
              <a:rPr sz="1000" spc="10" dirty="0">
                <a:latin typeface="Times New Roman"/>
                <a:cs typeface="Times New Roman"/>
              </a:rPr>
              <a:t>seven days </a:t>
            </a:r>
            <a:r>
              <a:rPr sz="1000" spc="5" dirty="0">
                <a:latin typeface="Times New Roman"/>
                <a:cs typeface="Times New Roman"/>
              </a:rPr>
              <a:t>after the date of the </a:t>
            </a:r>
            <a:r>
              <a:rPr sz="1000" spc="10" dirty="0">
                <a:latin typeface="Times New Roman"/>
                <a:cs typeface="Times New Roman"/>
              </a:rPr>
              <a:t>emergency </a:t>
            </a:r>
            <a:r>
              <a:rPr sz="1000" spc="5" dirty="0">
                <a:latin typeface="Times New Roman"/>
                <a:cs typeface="Times New Roman"/>
              </a:rPr>
              <a:t>placement, the placement, the student shall </a:t>
            </a:r>
            <a:r>
              <a:rPr sz="1000" spc="-15" dirty="0">
                <a:latin typeface="Times New Roman"/>
                <a:cs typeface="Times New Roman"/>
              </a:rPr>
              <a:t>be  </a:t>
            </a:r>
            <a:r>
              <a:rPr sz="1000" spc="5" dirty="0">
                <a:latin typeface="Times New Roman"/>
                <a:cs typeface="Times New Roman"/>
              </a:rPr>
              <a:t>given</a:t>
            </a:r>
            <a:r>
              <a:rPr sz="1000" spc="-95" dirty="0">
                <a:latin typeface="Times New Roman"/>
                <a:cs typeface="Times New Roman"/>
              </a:rPr>
              <a:t> </a:t>
            </a:r>
            <a:r>
              <a:rPr sz="1000" spc="5" dirty="0">
                <a:latin typeface="Times New Roman"/>
                <a:cs typeface="Times New Roman"/>
              </a:rPr>
              <a:t>appropriate</a:t>
            </a:r>
            <a:r>
              <a:rPr sz="1000" spc="-85" dirty="0">
                <a:latin typeface="Times New Roman"/>
                <a:cs typeface="Times New Roman"/>
              </a:rPr>
              <a:t> </a:t>
            </a:r>
            <a:r>
              <a:rPr sz="1000" spc="5" dirty="0">
                <a:latin typeface="Times New Roman"/>
                <a:cs typeface="Times New Roman"/>
              </a:rPr>
              <a:t>due</a:t>
            </a:r>
            <a:r>
              <a:rPr sz="1000" spc="-60" dirty="0">
                <a:latin typeface="Times New Roman"/>
                <a:cs typeface="Times New Roman"/>
              </a:rPr>
              <a:t> </a:t>
            </a:r>
            <a:r>
              <a:rPr sz="1000" spc="5" dirty="0">
                <a:latin typeface="Times New Roman"/>
                <a:cs typeface="Times New Roman"/>
              </a:rPr>
              <a:t>process</a:t>
            </a:r>
            <a:r>
              <a:rPr sz="1000" spc="-75" dirty="0">
                <a:latin typeface="Times New Roman"/>
                <a:cs typeface="Times New Roman"/>
              </a:rPr>
              <a:t> </a:t>
            </a:r>
            <a:r>
              <a:rPr sz="1000" spc="5" dirty="0">
                <a:latin typeface="Times New Roman"/>
                <a:cs typeface="Times New Roman"/>
              </a:rPr>
              <a:t>required</a:t>
            </a:r>
            <a:r>
              <a:rPr sz="1000" spc="-95" dirty="0">
                <a:latin typeface="Times New Roman"/>
                <a:cs typeface="Times New Roman"/>
              </a:rPr>
              <a:t> </a:t>
            </a:r>
            <a:r>
              <a:rPr sz="1000" spc="5" dirty="0">
                <a:latin typeface="Times New Roman"/>
                <a:cs typeface="Times New Roman"/>
              </a:rPr>
              <a:t>for</a:t>
            </a:r>
            <a:r>
              <a:rPr sz="1000" spc="-90" dirty="0">
                <a:latin typeface="Times New Roman"/>
                <a:cs typeface="Times New Roman"/>
              </a:rPr>
              <a:t> </a:t>
            </a:r>
            <a:r>
              <a:rPr sz="1000" spc="5" dirty="0">
                <a:latin typeface="Times New Roman"/>
                <a:cs typeface="Times New Roman"/>
              </a:rPr>
              <a:t>a</a:t>
            </a:r>
            <a:r>
              <a:rPr sz="1000" spc="-70" dirty="0">
                <a:latin typeface="Times New Roman"/>
                <a:cs typeface="Times New Roman"/>
              </a:rPr>
              <a:t> </a:t>
            </a:r>
            <a:r>
              <a:rPr sz="1000" spc="5" dirty="0">
                <a:latin typeface="Times New Roman"/>
                <a:cs typeface="Times New Roman"/>
              </a:rPr>
              <a:t>student</a:t>
            </a:r>
            <a:r>
              <a:rPr sz="1000" spc="-35" dirty="0">
                <a:latin typeface="Times New Roman"/>
                <a:cs typeface="Times New Roman"/>
              </a:rPr>
              <a:t> </a:t>
            </a:r>
            <a:r>
              <a:rPr sz="1000" spc="5" dirty="0">
                <a:latin typeface="Times New Roman"/>
                <a:cs typeface="Times New Roman"/>
              </a:rPr>
              <a:t>facing</a:t>
            </a:r>
            <a:r>
              <a:rPr sz="1000" spc="-35" dirty="0">
                <a:latin typeface="Times New Roman"/>
                <a:cs typeface="Times New Roman"/>
              </a:rPr>
              <a:t> </a:t>
            </a:r>
            <a:r>
              <a:rPr sz="1000" spc="5" dirty="0">
                <a:latin typeface="Times New Roman"/>
                <a:cs typeface="Times New Roman"/>
              </a:rPr>
              <a:t>placement</a:t>
            </a:r>
            <a:r>
              <a:rPr sz="1000" spc="-35" dirty="0">
                <a:latin typeface="Times New Roman"/>
                <a:cs typeface="Times New Roman"/>
              </a:rPr>
              <a:t> </a:t>
            </a:r>
            <a:r>
              <a:rPr sz="1000" spc="0" dirty="0">
                <a:latin typeface="Times New Roman"/>
                <a:cs typeface="Times New Roman"/>
              </a:rPr>
              <a:t>at</a:t>
            </a:r>
            <a:r>
              <a:rPr sz="1000" spc="-35" dirty="0">
                <a:latin typeface="Times New Roman"/>
                <a:cs typeface="Times New Roman"/>
              </a:rPr>
              <a:t> </a:t>
            </a:r>
            <a:r>
              <a:rPr sz="1000" spc="15" dirty="0">
                <a:latin typeface="Times New Roman"/>
                <a:cs typeface="Times New Roman"/>
              </a:rPr>
              <a:t>DAEP</a:t>
            </a:r>
            <a:r>
              <a:rPr sz="1000" spc="10" dirty="0">
                <a:latin typeface="Times New Roman"/>
                <a:cs typeface="Times New Roman"/>
              </a:rPr>
              <a:t> (JJAEP).</a:t>
            </a:r>
            <a:endParaRPr sz="1000">
              <a:latin typeface="Times New Roman"/>
              <a:cs typeface="Times New Roman"/>
            </a:endParaRPr>
          </a:p>
          <a:p>
            <a:pPr marL="13970">
              <a:lnSpc>
                <a:spcPts val="1170"/>
              </a:lnSpc>
              <a:spcBef>
                <a:spcPts val="345"/>
              </a:spcBef>
            </a:pPr>
            <a:r>
              <a:rPr sz="1000" b="1" spc="-10" dirty="0">
                <a:latin typeface="Times New Roman"/>
                <a:cs typeface="Times New Roman"/>
              </a:rPr>
              <a:t>Placement </a:t>
            </a:r>
            <a:r>
              <a:rPr sz="1000" b="1" spc="-5" dirty="0">
                <a:latin typeface="Times New Roman"/>
                <a:cs typeface="Times New Roman"/>
              </a:rPr>
              <a:t>of Students Under 10 Years of</a:t>
            </a:r>
            <a:r>
              <a:rPr sz="1000" b="1" spc="25" dirty="0">
                <a:latin typeface="Times New Roman"/>
                <a:cs typeface="Times New Roman"/>
              </a:rPr>
              <a:t> </a:t>
            </a:r>
            <a:r>
              <a:rPr sz="1000" b="1" spc="-5" dirty="0">
                <a:latin typeface="Times New Roman"/>
                <a:cs typeface="Times New Roman"/>
              </a:rPr>
              <a:t>Age</a:t>
            </a:r>
            <a:endParaRPr sz="1000">
              <a:latin typeface="Times New Roman"/>
              <a:cs typeface="Times New Roman"/>
            </a:endParaRPr>
          </a:p>
          <a:p>
            <a:pPr marL="12700" marR="5080" indent="167005">
              <a:lnSpc>
                <a:spcPts val="1190"/>
              </a:lnSpc>
              <a:spcBef>
                <a:spcPts val="20"/>
              </a:spcBef>
            </a:pPr>
            <a:r>
              <a:rPr sz="1000" spc="5" dirty="0">
                <a:latin typeface="Times New Roman"/>
                <a:cs typeface="Times New Roman"/>
              </a:rPr>
              <a:t>The District </a:t>
            </a:r>
            <a:r>
              <a:rPr sz="1000" spc="15" dirty="0">
                <a:latin typeface="Times New Roman"/>
                <a:cs typeface="Times New Roman"/>
              </a:rPr>
              <a:t>may </a:t>
            </a:r>
            <a:r>
              <a:rPr sz="1000" spc="5" dirty="0">
                <a:latin typeface="Times New Roman"/>
                <a:cs typeface="Times New Roman"/>
              </a:rPr>
              <a:t>provide educational services to </a:t>
            </a:r>
            <a:r>
              <a:rPr sz="1000" spc="10" dirty="0">
                <a:latin typeface="Times New Roman"/>
                <a:cs typeface="Times New Roman"/>
              </a:rPr>
              <a:t>any </a:t>
            </a:r>
            <a:r>
              <a:rPr sz="1000" spc="5" dirty="0">
                <a:latin typeface="Times New Roman"/>
                <a:cs typeface="Times New Roman"/>
              </a:rPr>
              <a:t>student placed in a </a:t>
            </a:r>
            <a:r>
              <a:rPr sz="1000" spc="15" dirty="0">
                <a:latin typeface="Times New Roman"/>
                <a:cs typeface="Times New Roman"/>
              </a:rPr>
              <a:t>DAEP </a:t>
            </a:r>
            <a:r>
              <a:rPr sz="1000" spc="5" dirty="0">
                <a:latin typeface="Times New Roman"/>
                <a:cs typeface="Times New Roman"/>
              </a:rPr>
              <a:t>(JJAEP); </a:t>
            </a:r>
            <a:r>
              <a:rPr sz="1000" spc="10" dirty="0">
                <a:latin typeface="Times New Roman"/>
                <a:cs typeface="Times New Roman"/>
              </a:rPr>
              <a:t>however, </a:t>
            </a:r>
            <a:r>
              <a:rPr sz="1000" spc="5" dirty="0">
                <a:latin typeface="Times New Roman"/>
                <a:cs typeface="Times New Roman"/>
              </a:rPr>
              <a:t>educational services for  </a:t>
            </a:r>
            <a:r>
              <a:rPr sz="1000" spc="10" dirty="0">
                <a:latin typeface="Times New Roman"/>
                <a:cs typeface="Times New Roman"/>
              </a:rPr>
              <a:t>elementary </a:t>
            </a:r>
            <a:r>
              <a:rPr sz="1000" spc="5" dirty="0">
                <a:latin typeface="Times New Roman"/>
                <a:cs typeface="Times New Roman"/>
              </a:rPr>
              <a:t>students </a:t>
            </a:r>
            <a:r>
              <a:rPr sz="1000" spc="10" dirty="0">
                <a:latin typeface="Times New Roman"/>
                <a:cs typeface="Times New Roman"/>
              </a:rPr>
              <a:t>in an </a:t>
            </a:r>
            <a:r>
              <a:rPr sz="1000" spc="5" dirty="0">
                <a:latin typeface="Times New Roman"/>
                <a:cs typeface="Times New Roman"/>
              </a:rPr>
              <a:t>alternative setting will be provided </a:t>
            </a:r>
            <a:r>
              <a:rPr sz="1000" spc="10" dirty="0">
                <a:latin typeface="Times New Roman"/>
                <a:cs typeface="Times New Roman"/>
              </a:rPr>
              <a:t>by </a:t>
            </a:r>
            <a:r>
              <a:rPr sz="1000" spc="5" dirty="0">
                <a:latin typeface="Times New Roman"/>
                <a:cs typeface="Times New Roman"/>
              </a:rPr>
              <a:t>the </a:t>
            </a:r>
            <a:r>
              <a:rPr sz="1000" spc="10" dirty="0">
                <a:latin typeface="Times New Roman"/>
                <a:cs typeface="Times New Roman"/>
              </a:rPr>
              <a:t>elementary</a:t>
            </a:r>
            <a:r>
              <a:rPr sz="1000" spc="135" dirty="0">
                <a:latin typeface="Times New Roman"/>
                <a:cs typeface="Times New Roman"/>
              </a:rPr>
              <a:t> </a:t>
            </a:r>
            <a:r>
              <a:rPr sz="1000" spc="10" dirty="0">
                <a:latin typeface="Times New Roman"/>
                <a:cs typeface="Times New Roman"/>
              </a:rPr>
              <a:t>campus.</a:t>
            </a:r>
            <a:endParaRPr sz="1000">
              <a:latin typeface="Times New Roman"/>
              <a:cs typeface="Times New Roman"/>
            </a:endParaRPr>
          </a:p>
        </p:txBody>
      </p:sp>
      <p:sp>
        <p:nvSpPr>
          <p:cNvPr id="4" name="object 4"/>
          <p:cNvSpPr txBox="1"/>
          <p:nvPr/>
        </p:nvSpPr>
        <p:spPr>
          <a:xfrm>
            <a:off x="329184" y="2747772"/>
            <a:ext cx="1165225" cy="161925"/>
          </a:xfrm>
          <a:prstGeom prst="rect">
            <a:avLst/>
          </a:prstGeom>
          <a:solidFill>
            <a:srgbClr val="FFFF00"/>
          </a:solidFill>
        </p:spPr>
        <p:txBody>
          <a:bodyPr vert="horz" wrap="square" lIns="0" tIns="0" rIns="0" bIns="0" rtlCol="0">
            <a:spAutoFit/>
          </a:bodyPr>
          <a:lstStyle/>
          <a:p>
            <a:pPr>
              <a:lnSpc>
                <a:spcPts val="1240"/>
              </a:lnSpc>
            </a:pPr>
            <a:r>
              <a:rPr sz="1100" b="1" spc="-5" dirty="0">
                <a:latin typeface="Times New Roman"/>
                <a:cs typeface="Times New Roman"/>
              </a:rPr>
              <a:t>Transition</a:t>
            </a:r>
            <a:r>
              <a:rPr sz="1100" b="1" spc="-30" dirty="0">
                <a:latin typeface="Times New Roman"/>
                <a:cs typeface="Times New Roman"/>
              </a:rPr>
              <a:t> </a:t>
            </a:r>
            <a:r>
              <a:rPr sz="1100" b="1" spc="-5" dirty="0">
                <a:latin typeface="Times New Roman"/>
                <a:cs typeface="Times New Roman"/>
              </a:rPr>
              <a:t>Services</a:t>
            </a:r>
            <a:endParaRPr sz="1100">
              <a:latin typeface="Times New Roman"/>
              <a:cs typeface="Times New Roman"/>
            </a:endParaRPr>
          </a:p>
        </p:txBody>
      </p:sp>
      <p:sp>
        <p:nvSpPr>
          <p:cNvPr id="5" name="object 5"/>
          <p:cNvSpPr txBox="1"/>
          <p:nvPr/>
        </p:nvSpPr>
        <p:spPr>
          <a:xfrm>
            <a:off x="469391" y="2909316"/>
            <a:ext cx="7049134" cy="144780"/>
          </a:xfrm>
          <a:prstGeom prst="rect">
            <a:avLst/>
          </a:prstGeom>
          <a:solidFill>
            <a:srgbClr val="FFFF00"/>
          </a:solidFill>
        </p:spPr>
        <p:txBody>
          <a:bodyPr vert="horz" wrap="square" lIns="0" tIns="0" rIns="0" bIns="0" rtlCol="0">
            <a:spAutoFit/>
          </a:bodyPr>
          <a:lstStyle/>
          <a:p>
            <a:pPr>
              <a:lnSpc>
                <a:spcPts val="1100"/>
              </a:lnSpc>
            </a:pPr>
            <a:r>
              <a:rPr sz="1000" spc="-5" dirty="0">
                <a:latin typeface="Times New Roman"/>
                <a:cs typeface="Times New Roman"/>
              </a:rPr>
              <a:t>In</a:t>
            </a:r>
            <a:r>
              <a:rPr sz="1000" spc="-30" dirty="0">
                <a:latin typeface="Times New Roman"/>
                <a:cs typeface="Times New Roman"/>
              </a:rPr>
              <a:t> </a:t>
            </a:r>
            <a:r>
              <a:rPr sz="1000" spc="-5" dirty="0">
                <a:latin typeface="Times New Roman"/>
                <a:cs typeface="Times New Roman"/>
              </a:rPr>
              <a:t>accordance</a:t>
            </a:r>
            <a:r>
              <a:rPr sz="1000" spc="-25" dirty="0">
                <a:latin typeface="Times New Roman"/>
                <a:cs typeface="Times New Roman"/>
              </a:rPr>
              <a:t> </a:t>
            </a:r>
            <a:r>
              <a:rPr sz="1000" spc="-10" dirty="0">
                <a:latin typeface="Times New Roman"/>
                <a:cs typeface="Times New Roman"/>
              </a:rPr>
              <a:t>with</a:t>
            </a:r>
            <a:r>
              <a:rPr sz="1000" spc="-30" dirty="0">
                <a:latin typeface="Times New Roman"/>
                <a:cs typeface="Times New Roman"/>
              </a:rPr>
              <a:t> </a:t>
            </a:r>
            <a:r>
              <a:rPr sz="1000" spc="-5" dirty="0">
                <a:latin typeface="Times New Roman"/>
                <a:cs typeface="Times New Roman"/>
              </a:rPr>
              <a:t>law</a:t>
            </a:r>
            <a:r>
              <a:rPr sz="1000" spc="-50" dirty="0">
                <a:latin typeface="Times New Roman"/>
                <a:cs typeface="Times New Roman"/>
              </a:rPr>
              <a:t> </a:t>
            </a:r>
            <a:r>
              <a:rPr sz="1000" spc="-5" dirty="0">
                <a:latin typeface="Times New Roman"/>
                <a:cs typeface="Times New Roman"/>
              </a:rPr>
              <a:t>and</a:t>
            </a:r>
            <a:r>
              <a:rPr sz="1000" spc="-20" dirty="0">
                <a:latin typeface="Times New Roman"/>
                <a:cs typeface="Times New Roman"/>
              </a:rPr>
              <a:t> </a:t>
            </a:r>
            <a:r>
              <a:rPr sz="1000" spc="-5" dirty="0">
                <a:latin typeface="Times New Roman"/>
                <a:cs typeface="Times New Roman"/>
              </a:rPr>
              <a:t>district</a:t>
            </a:r>
            <a:r>
              <a:rPr sz="1000" spc="-25" dirty="0">
                <a:latin typeface="Times New Roman"/>
                <a:cs typeface="Times New Roman"/>
              </a:rPr>
              <a:t> </a:t>
            </a:r>
            <a:r>
              <a:rPr sz="1000" spc="-5" dirty="0">
                <a:latin typeface="Times New Roman"/>
                <a:cs typeface="Times New Roman"/>
              </a:rPr>
              <a:t>procedures,</a:t>
            </a:r>
            <a:r>
              <a:rPr sz="1000" spc="-25" dirty="0">
                <a:latin typeface="Times New Roman"/>
                <a:cs typeface="Times New Roman"/>
              </a:rPr>
              <a:t> </a:t>
            </a:r>
            <a:r>
              <a:rPr sz="1000" spc="-10" dirty="0">
                <a:latin typeface="Times New Roman"/>
                <a:cs typeface="Times New Roman"/>
              </a:rPr>
              <a:t>campus</a:t>
            </a:r>
            <a:r>
              <a:rPr sz="1000" spc="-30" dirty="0">
                <a:latin typeface="Times New Roman"/>
                <a:cs typeface="Times New Roman"/>
              </a:rPr>
              <a:t> </a:t>
            </a:r>
            <a:r>
              <a:rPr sz="1000" spc="-5" dirty="0">
                <a:latin typeface="Times New Roman"/>
                <a:cs typeface="Times New Roman"/>
              </a:rPr>
              <a:t>staff</a:t>
            </a:r>
            <a:r>
              <a:rPr sz="1000" spc="-20" dirty="0">
                <a:latin typeface="Times New Roman"/>
                <a:cs typeface="Times New Roman"/>
              </a:rPr>
              <a:t> </a:t>
            </a:r>
            <a:r>
              <a:rPr sz="1000" spc="-10" dirty="0">
                <a:latin typeface="Times New Roman"/>
                <a:cs typeface="Times New Roman"/>
              </a:rPr>
              <a:t>shall</a:t>
            </a:r>
            <a:r>
              <a:rPr sz="1000" spc="-25" dirty="0">
                <a:latin typeface="Times New Roman"/>
                <a:cs typeface="Times New Roman"/>
              </a:rPr>
              <a:t> </a:t>
            </a:r>
            <a:r>
              <a:rPr sz="1000" spc="-5" dirty="0">
                <a:latin typeface="Times New Roman"/>
                <a:cs typeface="Times New Roman"/>
              </a:rPr>
              <a:t>provide</a:t>
            </a:r>
            <a:r>
              <a:rPr sz="1000" spc="-25" dirty="0">
                <a:latin typeface="Times New Roman"/>
                <a:cs typeface="Times New Roman"/>
              </a:rPr>
              <a:t> </a:t>
            </a:r>
            <a:r>
              <a:rPr sz="1000" spc="-5" dirty="0">
                <a:latin typeface="Times New Roman"/>
                <a:cs typeface="Times New Roman"/>
              </a:rPr>
              <a:t>transition</a:t>
            </a:r>
            <a:r>
              <a:rPr sz="1000" spc="-30" dirty="0">
                <a:latin typeface="Times New Roman"/>
                <a:cs typeface="Times New Roman"/>
              </a:rPr>
              <a:t> </a:t>
            </a:r>
            <a:r>
              <a:rPr sz="1000" spc="-5" dirty="0">
                <a:latin typeface="Times New Roman"/>
                <a:cs typeface="Times New Roman"/>
              </a:rPr>
              <a:t>services</a:t>
            </a:r>
            <a:r>
              <a:rPr sz="1000" spc="-30" dirty="0">
                <a:latin typeface="Times New Roman"/>
                <a:cs typeface="Times New Roman"/>
              </a:rPr>
              <a:t> </a:t>
            </a:r>
            <a:r>
              <a:rPr sz="1000" spc="-5" dirty="0">
                <a:latin typeface="Times New Roman"/>
                <a:cs typeface="Times New Roman"/>
              </a:rPr>
              <a:t>for</a:t>
            </a:r>
            <a:r>
              <a:rPr sz="1000" spc="-20" dirty="0">
                <a:latin typeface="Times New Roman"/>
                <a:cs typeface="Times New Roman"/>
              </a:rPr>
              <a:t> </a:t>
            </a:r>
            <a:r>
              <a:rPr sz="1000" spc="-5" dirty="0">
                <a:latin typeface="Times New Roman"/>
                <a:cs typeface="Times New Roman"/>
              </a:rPr>
              <a:t>a</a:t>
            </a:r>
            <a:r>
              <a:rPr sz="1000" spc="-25" dirty="0">
                <a:latin typeface="Times New Roman"/>
                <a:cs typeface="Times New Roman"/>
              </a:rPr>
              <a:t> </a:t>
            </a:r>
            <a:r>
              <a:rPr sz="1000" spc="-10" dirty="0">
                <a:latin typeface="Times New Roman"/>
                <a:cs typeface="Times New Roman"/>
              </a:rPr>
              <a:t>student</a:t>
            </a:r>
            <a:r>
              <a:rPr sz="1000" spc="-25" dirty="0">
                <a:latin typeface="Times New Roman"/>
                <a:cs typeface="Times New Roman"/>
              </a:rPr>
              <a:t> </a:t>
            </a:r>
            <a:r>
              <a:rPr sz="1000" spc="-5" dirty="0">
                <a:latin typeface="Times New Roman"/>
                <a:cs typeface="Times New Roman"/>
              </a:rPr>
              <a:t>returning</a:t>
            </a:r>
            <a:r>
              <a:rPr sz="1000" spc="-30" dirty="0">
                <a:latin typeface="Times New Roman"/>
                <a:cs typeface="Times New Roman"/>
              </a:rPr>
              <a:t> </a:t>
            </a:r>
            <a:r>
              <a:rPr sz="1000" spc="-5" dirty="0">
                <a:latin typeface="Times New Roman"/>
                <a:cs typeface="Times New Roman"/>
              </a:rPr>
              <a:t>to</a:t>
            </a:r>
            <a:r>
              <a:rPr sz="1000" spc="-20" dirty="0">
                <a:latin typeface="Times New Roman"/>
                <a:cs typeface="Times New Roman"/>
              </a:rPr>
              <a:t> </a:t>
            </a:r>
            <a:r>
              <a:rPr sz="1000" spc="-10" dirty="0">
                <a:latin typeface="Times New Roman"/>
                <a:cs typeface="Times New Roman"/>
              </a:rPr>
              <a:t>the</a:t>
            </a:r>
            <a:r>
              <a:rPr sz="1000" spc="-25" dirty="0">
                <a:latin typeface="Times New Roman"/>
                <a:cs typeface="Times New Roman"/>
              </a:rPr>
              <a:t> </a:t>
            </a:r>
            <a:r>
              <a:rPr sz="1000" spc="-10" dirty="0">
                <a:latin typeface="Times New Roman"/>
                <a:cs typeface="Times New Roman"/>
              </a:rPr>
              <a:t>regular</a:t>
            </a:r>
            <a:r>
              <a:rPr sz="1000" spc="-20" dirty="0">
                <a:latin typeface="Times New Roman"/>
                <a:cs typeface="Times New Roman"/>
              </a:rPr>
              <a:t> </a:t>
            </a:r>
            <a:r>
              <a:rPr sz="1000" spc="-5" dirty="0">
                <a:latin typeface="Times New Roman"/>
                <a:cs typeface="Times New Roman"/>
              </a:rPr>
              <a:t>classroom</a:t>
            </a:r>
            <a:endParaRPr sz="1000">
              <a:latin typeface="Times New Roman"/>
              <a:cs typeface="Times New Roman"/>
            </a:endParaRPr>
          </a:p>
        </p:txBody>
      </p:sp>
      <p:sp>
        <p:nvSpPr>
          <p:cNvPr id="6" name="object 6"/>
          <p:cNvSpPr txBox="1"/>
          <p:nvPr/>
        </p:nvSpPr>
        <p:spPr>
          <a:xfrm>
            <a:off x="240791" y="3054095"/>
            <a:ext cx="7265034" cy="146685"/>
          </a:xfrm>
          <a:prstGeom prst="rect">
            <a:avLst/>
          </a:prstGeom>
          <a:solidFill>
            <a:srgbClr val="FFFF00"/>
          </a:solidFill>
        </p:spPr>
        <p:txBody>
          <a:bodyPr vert="horz" wrap="square" lIns="0" tIns="0" rIns="0" bIns="0" rtlCol="0">
            <a:spAutoFit/>
          </a:bodyPr>
          <a:lstStyle/>
          <a:p>
            <a:pPr>
              <a:lnSpc>
                <a:spcPts val="1100"/>
              </a:lnSpc>
            </a:pPr>
            <a:r>
              <a:rPr sz="1000" spc="-5" dirty="0">
                <a:latin typeface="Times New Roman"/>
                <a:cs typeface="Times New Roman"/>
              </a:rPr>
              <a:t>from placement </a:t>
            </a:r>
            <a:r>
              <a:rPr sz="1000" dirty="0">
                <a:latin typeface="Times New Roman"/>
                <a:cs typeface="Times New Roman"/>
              </a:rPr>
              <a:t>in </a:t>
            </a:r>
            <a:r>
              <a:rPr sz="1000" spc="-5" dirty="0">
                <a:latin typeface="Times New Roman"/>
                <a:cs typeface="Times New Roman"/>
              </a:rPr>
              <a:t>an alternative education program, including a </a:t>
            </a:r>
            <a:r>
              <a:rPr sz="1000" spc="-10" dirty="0">
                <a:latin typeface="Times New Roman"/>
                <a:cs typeface="Times New Roman"/>
              </a:rPr>
              <a:t>DAEP </a:t>
            </a:r>
            <a:r>
              <a:rPr sz="1000" spc="-5" dirty="0">
                <a:latin typeface="Times New Roman"/>
                <a:cs typeface="Times New Roman"/>
              </a:rPr>
              <a:t>or JJAEP, See policies FOCA (LEGAL) and FODA (LEGAL) for</a:t>
            </a:r>
            <a:r>
              <a:rPr sz="1000" spc="-125" dirty="0">
                <a:latin typeface="Times New Roman"/>
                <a:cs typeface="Times New Roman"/>
              </a:rPr>
              <a:t> </a:t>
            </a:r>
            <a:r>
              <a:rPr sz="1000" spc="-10" dirty="0">
                <a:latin typeface="Times New Roman"/>
                <a:cs typeface="Times New Roman"/>
              </a:rPr>
              <a:t>more</a:t>
            </a:r>
            <a:endParaRPr sz="1000">
              <a:latin typeface="Times New Roman"/>
              <a:cs typeface="Times New Roman"/>
            </a:endParaRPr>
          </a:p>
        </p:txBody>
      </p:sp>
      <p:sp>
        <p:nvSpPr>
          <p:cNvPr id="7" name="object 7"/>
          <p:cNvSpPr txBox="1"/>
          <p:nvPr/>
        </p:nvSpPr>
        <p:spPr>
          <a:xfrm>
            <a:off x="240791" y="3200400"/>
            <a:ext cx="631190" cy="146685"/>
          </a:xfrm>
          <a:prstGeom prst="rect">
            <a:avLst/>
          </a:prstGeom>
          <a:solidFill>
            <a:srgbClr val="FFFF00"/>
          </a:solidFill>
        </p:spPr>
        <p:txBody>
          <a:bodyPr vert="horz" wrap="square" lIns="0" tIns="0" rIns="0" bIns="0" rtlCol="0">
            <a:spAutoFit/>
          </a:bodyPr>
          <a:lstStyle/>
          <a:p>
            <a:pPr>
              <a:lnSpc>
                <a:spcPts val="1100"/>
              </a:lnSpc>
            </a:pPr>
            <a:r>
              <a:rPr sz="1000" spc="-10" dirty="0">
                <a:latin typeface="Times New Roman"/>
                <a:cs typeface="Times New Roman"/>
              </a:rPr>
              <a:t>information.</a:t>
            </a:r>
            <a:endParaRPr sz="1000">
              <a:latin typeface="Times New Roman"/>
              <a:cs typeface="Times New Roman"/>
            </a:endParaRPr>
          </a:p>
        </p:txBody>
      </p:sp>
      <p:sp>
        <p:nvSpPr>
          <p:cNvPr id="8" name="object 8"/>
          <p:cNvSpPr txBox="1"/>
          <p:nvPr/>
        </p:nvSpPr>
        <p:spPr>
          <a:xfrm>
            <a:off x="228091" y="5420359"/>
            <a:ext cx="7220584" cy="4291965"/>
          </a:xfrm>
          <a:prstGeom prst="rect">
            <a:avLst/>
          </a:prstGeom>
        </p:spPr>
        <p:txBody>
          <a:bodyPr vert="horz" wrap="square" lIns="0" tIns="12700" rIns="0" bIns="0" rtlCol="0">
            <a:spAutoFit/>
          </a:bodyPr>
          <a:lstStyle/>
          <a:p>
            <a:pPr marL="669290">
              <a:lnSpc>
                <a:spcPts val="2125"/>
              </a:lnSpc>
              <a:spcBef>
                <a:spcPts val="100"/>
              </a:spcBef>
            </a:pPr>
            <a:r>
              <a:rPr sz="1800" b="1" spc="-5" dirty="0">
                <a:latin typeface="Times New Roman"/>
                <a:cs typeface="Times New Roman"/>
              </a:rPr>
              <a:t>GLOSSARY</a:t>
            </a:r>
            <a:endParaRPr sz="1800">
              <a:latin typeface="Times New Roman"/>
              <a:cs typeface="Times New Roman"/>
            </a:endParaRPr>
          </a:p>
          <a:p>
            <a:pPr marL="12700">
              <a:lnSpc>
                <a:spcPts val="1205"/>
              </a:lnSpc>
            </a:pPr>
            <a:r>
              <a:rPr sz="1050" b="1" dirty="0">
                <a:latin typeface="Times New Roman"/>
                <a:cs typeface="Times New Roman"/>
              </a:rPr>
              <a:t>Abuse </a:t>
            </a:r>
            <a:r>
              <a:rPr sz="1050" spc="-5" dirty="0">
                <a:latin typeface="Times New Roman"/>
                <a:cs typeface="Times New Roman"/>
              </a:rPr>
              <a:t>is </a:t>
            </a:r>
            <a:r>
              <a:rPr sz="1050" spc="-25" dirty="0">
                <a:latin typeface="Times New Roman"/>
                <a:cs typeface="Times New Roman"/>
              </a:rPr>
              <a:t>improper </a:t>
            </a:r>
            <a:r>
              <a:rPr sz="1050" dirty="0">
                <a:latin typeface="Times New Roman"/>
                <a:cs typeface="Times New Roman"/>
              </a:rPr>
              <a:t>or </a:t>
            </a:r>
            <a:r>
              <a:rPr sz="1050" spc="-15" dirty="0">
                <a:latin typeface="Times New Roman"/>
                <a:cs typeface="Times New Roman"/>
              </a:rPr>
              <a:t>excessive</a:t>
            </a:r>
            <a:r>
              <a:rPr sz="1050" spc="-75" dirty="0">
                <a:latin typeface="Times New Roman"/>
                <a:cs typeface="Times New Roman"/>
              </a:rPr>
              <a:t> </a:t>
            </a:r>
            <a:r>
              <a:rPr sz="1050" spc="-5" dirty="0">
                <a:latin typeface="Times New Roman"/>
                <a:cs typeface="Times New Roman"/>
              </a:rPr>
              <a:t>use.</a:t>
            </a:r>
            <a:endParaRPr sz="1050">
              <a:latin typeface="Times New Roman"/>
              <a:cs typeface="Times New Roman"/>
            </a:endParaRPr>
          </a:p>
          <a:p>
            <a:pPr marL="12700">
              <a:lnSpc>
                <a:spcPts val="1220"/>
              </a:lnSpc>
            </a:pPr>
            <a:r>
              <a:rPr sz="1050" b="1" spc="-5" dirty="0">
                <a:latin typeface="Times New Roman"/>
                <a:cs typeface="Times New Roman"/>
              </a:rPr>
              <a:t>Aggravated robbery </a:t>
            </a:r>
            <a:r>
              <a:rPr sz="1050" spc="-5" dirty="0">
                <a:latin typeface="Times New Roman"/>
                <a:cs typeface="Times New Roman"/>
              </a:rPr>
              <a:t>is defined in part </a:t>
            </a:r>
            <a:r>
              <a:rPr sz="1050" dirty="0">
                <a:latin typeface="Times New Roman"/>
                <a:cs typeface="Times New Roman"/>
              </a:rPr>
              <a:t>by Penal </a:t>
            </a:r>
            <a:r>
              <a:rPr sz="1050" spc="-5" dirty="0">
                <a:latin typeface="Times New Roman"/>
                <a:cs typeface="Times New Roman"/>
              </a:rPr>
              <a:t>Code 29.03(a) when </a:t>
            </a:r>
            <a:r>
              <a:rPr sz="1050" dirty="0">
                <a:latin typeface="Times New Roman"/>
                <a:cs typeface="Times New Roman"/>
              </a:rPr>
              <a:t>a person </a:t>
            </a:r>
            <a:r>
              <a:rPr sz="1050" spc="-5" dirty="0">
                <a:latin typeface="Times New Roman"/>
                <a:cs typeface="Times New Roman"/>
              </a:rPr>
              <a:t>commits </a:t>
            </a:r>
            <a:r>
              <a:rPr sz="1050" dirty="0">
                <a:latin typeface="Times New Roman"/>
                <a:cs typeface="Times New Roman"/>
              </a:rPr>
              <a:t>robbery</a:t>
            </a:r>
            <a:r>
              <a:rPr sz="1050" spc="-30" dirty="0">
                <a:latin typeface="Times New Roman"/>
                <a:cs typeface="Times New Roman"/>
              </a:rPr>
              <a:t> </a:t>
            </a:r>
            <a:r>
              <a:rPr sz="1050" dirty="0">
                <a:latin typeface="Times New Roman"/>
                <a:cs typeface="Times New Roman"/>
              </a:rPr>
              <a:t>and:</a:t>
            </a:r>
            <a:endParaRPr sz="1050">
              <a:latin typeface="Times New Roman"/>
              <a:cs typeface="Times New Roman"/>
            </a:endParaRPr>
          </a:p>
          <a:p>
            <a:pPr marL="745490" indent="-228600">
              <a:lnSpc>
                <a:spcPts val="1210"/>
              </a:lnSpc>
              <a:buAutoNum type="arabicPeriod"/>
              <a:tabLst>
                <a:tab pos="745490" algn="l"/>
                <a:tab pos="746125" algn="l"/>
              </a:tabLst>
            </a:pPr>
            <a:r>
              <a:rPr sz="1050" dirty="0">
                <a:latin typeface="Times New Roman"/>
                <a:cs typeface="Times New Roman"/>
              </a:rPr>
              <a:t>Causes </a:t>
            </a:r>
            <a:r>
              <a:rPr sz="1050" spc="-5" dirty="0">
                <a:latin typeface="Times New Roman"/>
                <a:cs typeface="Times New Roman"/>
              </a:rPr>
              <a:t>serious </a:t>
            </a:r>
            <a:r>
              <a:rPr sz="1050" spc="-15" dirty="0">
                <a:latin typeface="Times New Roman"/>
                <a:cs typeface="Times New Roman"/>
              </a:rPr>
              <a:t>bodily </a:t>
            </a:r>
            <a:r>
              <a:rPr sz="1050" spc="-5" dirty="0">
                <a:latin typeface="Times New Roman"/>
                <a:cs typeface="Times New Roman"/>
              </a:rPr>
              <a:t>injury to</a:t>
            </a:r>
            <a:r>
              <a:rPr sz="1050" spc="-200" dirty="0">
                <a:latin typeface="Times New Roman"/>
                <a:cs typeface="Times New Roman"/>
              </a:rPr>
              <a:t> </a:t>
            </a:r>
            <a:r>
              <a:rPr sz="1050" spc="-15" dirty="0">
                <a:latin typeface="Times New Roman"/>
                <a:cs typeface="Times New Roman"/>
              </a:rPr>
              <a:t>another;</a:t>
            </a:r>
            <a:endParaRPr sz="1050">
              <a:latin typeface="Times New Roman"/>
              <a:cs typeface="Times New Roman"/>
            </a:endParaRPr>
          </a:p>
          <a:p>
            <a:pPr marL="745490" indent="-228600">
              <a:lnSpc>
                <a:spcPts val="1200"/>
              </a:lnSpc>
              <a:buAutoNum type="arabicPeriod"/>
              <a:tabLst>
                <a:tab pos="745490" algn="l"/>
                <a:tab pos="746125" algn="l"/>
              </a:tabLst>
            </a:pPr>
            <a:r>
              <a:rPr sz="1050" dirty="0">
                <a:latin typeface="Times New Roman"/>
                <a:cs typeface="Times New Roman"/>
              </a:rPr>
              <a:t>Uses or </a:t>
            </a:r>
            <a:r>
              <a:rPr sz="1050" spc="-15" dirty="0">
                <a:latin typeface="Times New Roman"/>
                <a:cs typeface="Times New Roman"/>
              </a:rPr>
              <a:t>exhibits </a:t>
            </a:r>
            <a:r>
              <a:rPr sz="1050" dirty="0">
                <a:latin typeface="Times New Roman"/>
                <a:cs typeface="Times New Roman"/>
              </a:rPr>
              <a:t>a </a:t>
            </a:r>
            <a:r>
              <a:rPr sz="1050" spc="-15" dirty="0">
                <a:latin typeface="Times New Roman"/>
                <a:cs typeface="Times New Roman"/>
              </a:rPr>
              <a:t>deadly weapon;</a:t>
            </a:r>
            <a:r>
              <a:rPr sz="1050" spc="-175" dirty="0">
                <a:latin typeface="Times New Roman"/>
                <a:cs typeface="Times New Roman"/>
              </a:rPr>
              <a:t> </a:t>
            </a:r>
            <a:r>
              <a:rPr sz="1050" spc="-25" dirty="0">
                <a:latin typeface="Times New Roman"/>
                <a:cs typeface="Times New Roman"/>
              </a:rPr>
              <a:t>or</a:t>
            </a:r>
            <a:endParaRPr sz="1050">
              <a:latin typeface="Times New Roman"/>
              <a:cs typeface="Times New Roman"/>
            </a:endParaRPr>
          </a:p>
          <a:p>
            <a:pPr marL="745490" marR="5080" indent="-228600">
              <a:lnSpc>
                <a:spcPts val="1210"/>
              </a:lnSpc>
              <a:spcBef>
                <a:spcPts val="50"/>
              </a:spcBef>
              <a:buAutoNum type="arabicPeriod"/>
              <a:tabLst>
                <a:tab pos="745490" algn="l"/>
                <a:tab pos="746125" algn="l"/>
              </a:tabLst>
            </a:pPr>
            <a:r>
              <a:rPr sz="1050" spc="-15" dirty="0">
                <a:latin typeface="Times New Roman"/>
                <a:cs typeface="Times New Roman"/>
              </a:rPr>
              <a:t>Causes</a:t>
            </a:r>
            <a:r>
              <a:rPr sz="1050" spc="-35" dirty="0">
                <a:latin typeface="Times New Roman"/>
                <a:cs typeface="Times New Roman"/>
              </a:rPr>
              <a:t> </a:t>
            </a:r>
            <a:r>
              <a:rPr sz="1050" spc="-15" dirty="0">
                <a:latin typeface="Times New Roman"/>
                <a:cs typeface="Times New Roman"/>
              </a:rPr>
              <a:t>bodily</a:t>
            </a:r>
            <a:r>
              <a:rPr sz="1050" spc="-45" dirty="0">
                <a:latin typeface="Times New Roman"/>
                <a:cs typeface="Times New Roman"/>
              </a:rPr>
              <a:t> </a:t>
            </a:r>
            <a:r>
              <a:rPr sz="1050" spc="-15" dirty="0">
                <a:latin typeface="Times New Roman"/>
                <a:cs typeface="Times New Roman"/>
              </a:rPr>
              <a:t>injury</a:t>
            </a:r>
            <a:r>
              <a:rPr sz="1050" spc="-30" dirty="0">
                <a:latin typeface="Times New Roman"/>
                <a:cs typeface="Times New Roman"/>
              </a:rPr>
              <a:t> </a:t>
            </a:r>
            <a:r>
              <a:rPr sz="1050" spc="-5" dirty="0">
                <a:latin typeface="Times New Roman"/>
                <a:cs typeface="Times New Roman"/>
              </a:rPr>
              <a:t>to</a:t>
            </a:r>
            <a:r>
              <a:rPr sz="1050" spc="-10" dirty="0">
                <a:latin typeface="Times New Roman"/>
                <a:cs typeface="Times New Roman"/>
              </a:rPr>
              <a:t> </a:t>
            </a:r>
            <a:r>
              <a:rPr sz="1050" spc="-15" dirty="0">
                <a:latin typeface="Times New Roman"/>
                <a:cs typeface="Times New Roman"/>
              </a:rPr>
              <a:t>another</a:t>
            </a:r>
            <a:r>
              <a:rPr sz="1050" spc="-35" dirty="0">
                <a:latin typeface="Times New Roman"/>
                <a:cs typeface="Times New Roman"/>
              </a:rPr>
              <a:t> </a:t>
            </a:r>
            <a:r>
              <a:rPr sz="1050" spc="-15" dirty="0">
                <a:latin typeface="Times New Roman"/>
                <a:cs typeface="Times New Roman"/>
              </a:rPr>
              <a:t>person</a:t>
            </a:r>
            <a:r>
              <a:rPr sz="1050" spc="-30" dirty="0">
                <a:latin typeface="Times New Roman"/>
                <a:cs typeface="Times New Roman"/>
              </a:rPr>
              <a:t> </a:t>
            </a:r>
            <a:r>
              <a:rPr sz="1050" dirty="0">
                <a:latin typeface="Times New Roman"/>
                <a:cs typeface="Times New Roman"/>
              </a:rPr>
              <a:t>or</a:t>
            </a:r>
            <a:r>
              <a:rPr sz="1050" spc="-10" dirty="0">
                <a:latin typeface="Times New Roman"/>
                <a:cs typeface="Times New Roman"/>
              </a:rPr>
              <a:t> </a:t>
            </a:r>
            <a:r>
              <a:rPr sz="1050" spc="-15" dirty="0">
                <a:latin typeface="Times New Roman"/>
                <a:cs typeface="Times New Roman"/>
              </a:rPr>
              <a:t>threatens</a:t>
            </a:r>
            <a:r>
              <a:rPr sz="1050" spc="-35" dirty="0">
                <a:latin typeface="Times New Roman"/>
                <a:cs typeface="Times New Roman"/>
              </a:rPr>
              <a:t> </a:t>
            </a:r>
            <a:r>
              <a:rPr sz="1050" dirty="0">
                <a:latin typeface="Times New Roman"/>
                <a:cs typeface="Times New Roman"/>
              </a:rPr>
              <a:t>or</a:t>
            </a:r>
            <a:r>
              <a:rPr sz="1050" spc="-10" dirty="0">
                <a:latin typeface="Times New Roman"/>
                <a:cs typeface="Times New Roman"/>
              </a:rPr>
              <a:t> </a:t>
            </a:r>
            <a:r>
              <a:rPr sz="1050" spc="-15" dirty="0">
                <a:latin typeface="Times New Roman"/>
                <a:cs typeface="Times New Roman"/>
              </a:rPr>
              <a:t>places</a:t>
            </a:r>
            <a:r>
              <a:rPr sz="1050" spc="-25" dirty="0">
                <a:latin typeface="Times New Roman"/>
                <a:cs typeface="Times New Roman"/>
              </a:rPr>
              <a:t> </a:t>
            </a:r>
            <a:r>
              <a:rPr sz="1050" spc="-15" dirty="0">
                <a:latin typeface="Times New Roman"/>
                <a:cs typeface="Times New Roman"/>
              </a:rPr>
              <a:t>another</a:t>
            </a:r>
            <a:r>
              <a:rPr sz="1050" spc="-50" dirty="0">
                <a:latin typeface="Times New Roman"/>
                <a:cs typeface="Times New Roman"/>
              </a:rPr>
              <a:t> </a:t>
            </a:r>
            <a:r>
              <a:rPr sz="1050" spc="-15" dirty="0">
                <a:latin typeface="Times New Roman"/>
                <a:cs typeface="Times New Roman"/>
              </a:rPr>
              <a:t>person</a:t>
            </a:r>
            <a:r>
              <a:rPr sz="1050" spc="-35" dirty="0">
                <a:latin typeface="Times New Roman"/>
                <a:cs typeface="Times New Roman"/>
              </a:rPr>
              <a:t> </a:t>
            </a:r>
            <a:r>
              <a:rPr sz="1050" spc="-5" dirty="0">
                <a:latin typeface="Times New Roman"/>
                <a:cs typeface="Times New Roman"/>
              </a:rPr>
              <a:t>in</a:t>
            </a:r>
            <a:r>
              <a:rPr sz="1050" spc="-10" dirty="0">
                <a:latin typeface="Times New Roman"/>
                <a:cs typeface="Times New Roman"/>
              </a:rPr>
              <a:t> </a:t>
            </a:r>
            <a:r>
              <a:rPr sz="1050" spc="-15" dirty="0">
                <a:latin typeface="Times New Roman"/>
                <a:cs typeface="Times New Roman"/>
              </a:rPr>
              <a:t>fear</a:t>
            </a:r>
            <a:r>
              <a:rPr sz="1050" spc="-35" dirty="0">
                <a:latin typeface="Times New Roman"/>
                <a:cs typeface="Times New Roman"/>
              </a:rPr>
              <a:t> </a:t>
            </a:r>
            <a:r>
              <a:rPr sz="1050" dirty="0">
                <a:latin typeface="Times New Roman"/>
                <a:cs typeface="Times New Roman"/>
              </a:rPr>
              <a:t>of</a:t>
            </a:r>
            <a:r>
              <a:rPr sz="1050" spc="-10" dirty="0">
                <a:latin typeface="Times New Roman"/>
                <a:cs typeface="Times New Roman"/>
              </a:rPr>
              <a:t> </a:t>
            </a:r>
            <a:r>
              <a:rPr sz="1050" spc="-20" dirty="0">
                <a:latin typeface="Times New Roman"/>
                <a:cs typeface="Times New Roman"/>
              </a:rPr>
              <a:t>imminent</a:t>
            </a:r>
            <a:r>
              <a:rPr sz="1050" spc="-40" dirty="0">
                <a:latin typeface="Times New Roman"/>
                <a:cs typeface="Times New Roman"/>
              </a:rPr>
              <a:t> </a:t>
            </a:r>
            <a:r>
              <a:rPr sz="1050" spc="-5" dirty="0">
                <a:latin typeface="Times New Roman"/>
                <a:cs typeface="Times New Roman"/>
              </a:rPr>
              <a:t>bodily</a:t>
            </a:r>
            <a:r>
              <a:rPr sz="1050" spc="-20" dirty="0">
                <a:latin typeface="Times New Roman"/>
                <a:cs typeface="Times New Roman"/>
              </a:rPr>
              <a:t> </a:t>
            </a:r>
            <a:r>
              <a:rPr sz="1050" spc="-10" dirty="0">
                <a:latin typeface="Times New Roman"/>
                <a:cs typeface="Times New Roman"/>
              </a:rPr>
              <a:t>injury</a:t>
            </a:r>
            <a:r>
              <a:rPr sz="1050" spc="-45" dirty="0">
                <a:latin typeface="Times New Roman"/>
                <a:cs typeface="Times New Roman"/>
              </a:rPr>
              <a:t> </a:t>
            </a:r>
            <a:r>
              <a:rPr sz="1050" dirty="0">
                <a:latin typeface="Times New Roman"/>
                <a:cs typeface="Times New Roman"/>
              </a:rPr>
              <a:t>or</a:t>
            </a:r>
            <a:r>
              <a:rPr sz="1050" spc="-10" dirty="0">
                <a:latin typeface="Times New Roman"/>
                <a:cs typeface="Times New Roman"/>
              </a:rPr>
              <a:t> </a:t>
            </a:r>
            <a:r>
              <a:rPr sz="1050" spc="-15" dirty="0">
                <a:latin typeface="Times New Roman"/>
                <a:cs typeface="Times New Roman"/>
              </a:rPr>
              <a:t>death,</a:t>
            </a:r>
            <a:r>
              <a:rPr sz="1050" spc="-30" dirty="0">
                <a:latin typeface="Times New Roman"/>
                <a:cs typeface="Times New Roman"/>
              </a:rPr>
              <a:t> </a:t>
            </a:r>
            <a:r>
              <a:rPr sz="1050" spc="-5" dirty="0">
                <a:latin typeface="Times New Roman"/>
                <a:cs typeface="Times New Roman"/>
              </a:rPr>
              <a:t>if</a:t>
            </a:r>
            <a:r>
              <a:rPr sz="1050" spc="-10" dirty="0">
                <a:latin typeface="Times New Roman"/>
                <a:cs typeface="Times New Roman"/>
              </a:rPr>
              <a:t> </a:t>
            </a:r>
            <a:r>
              <a:rPr sz="1050" spc="-20" dirty="0">
                <a:latin typeface="Times New Roman"/>
                <a:cs typeface="Times New Roman"/>
              </a:rPr>
              <a:t>the  </a:t>
            </a:r>
            <a:r>
              <a:rPr sz="1050" spc="-15" dirty="0">
                <a:latin typeface="Times New Roman"/>
                <a:cs typeface="Times New Roman"/>
              </a:rPr>
              <a:t>other person</a:t>
            </a:r>
            <a:r>
              <a:rPr sz="1050" spc="-55" dirty="0">
                <a:latin typeface="Times New Roman"/>
                <a:cs typeface="Times New Roman"/>
              </a:rPr>
              <a:t> </a:t>
            </a:r>
            <a:r>
              <a:rPr sz="1050" spc="-5" dirty="0">
                <a:latin typeface="Times New Roman"/>
                <a:cs typeface="Times New Roman"/>
              </a:rPr>
              <a:t>is:</a:t>
            </a:r>
            <a:endParaRPr sz="1050">
              <a:latin typeface="Times New Roman"/>
              <a:cs typeface="Times New Roman"/>
            </a:endParaRPr>
          </a:p>
          <a:p>
            <a:pPr marL="926465" lvl="1" indent="-228600">
              <a:lnSpc>
                <a:spcPts val="1150"/>
              </a:lnSpc>
              <a:buAutoNum type="alphaLcPeriod"/>
              <a:tabLst>
                <a:tab pos="926465" algn="l"/>
                <a:tab pos="927100" algn="l"/>
              </a:tabLst>
            </a:pPr>
            <a:r>
              <a:rPr sz="1050" dirty="0">
                <a:latin typeface="Times New Roman"/>
                <a:cs typeface="Times New Roman"/>
              </a:rPr>
              <a:t>65 </a:t>
            </a:r>
            <a:r>
              <a:rPr sz="1050" spc="-20" dirty="0">
                <a:latin typeface="Times New Roman"/>
                <a:cs typeface="Times New Roman"/>
              </a:rPr>
              <a:t>years </a:t>
            </a:r>
            <a:r>
              <a:rPr sz="1050" dirty="0">
                <a:latin typeface="Times New Roman"/>
                <a:cs typeface="Times New Roman"/>
              </a:rPr>
              <a:t>of age or </a:t>
            </a:r>
            <a:r>
              <a:rPr sz="1050" spc="-5" dirty="0">
                <a:latin typeface="Times New Roman"/>
                <a:cs typeface="Times New Roman"/>
              </a:rPr>
              <a:t>older,</a:t>
            </a:r>
            <a:r>
              <a:rPr sz="1050" spc="-95" dirty="0">
                <a:latin typeface="Times New Roman"/>
                <a:cs typeface="Times New Roman"/>
              </a:rPr>
              <a:t> </a:t>
            </a:r>
            <a:r>
              <a:rPr sz="1050" dirty="0">
                <a:latin typeface="Times New Roman"/>
                <a:cs typeface="Times New Roman"/>
              </a:rPr>
              <a:t>or</a:t>
            </a:r>
            <a:endParaRPr sz="1050">
              <a:latin typeface="Times New Roman"/>
              <a:cs typeface="Times New Roman"/>
            </a:endParaRPr>
          </a:p>
          <a:p>
            <a:pPr marL="926465" lvl="1" indent="-228600">
              <a:lnSpc>
                <a:spcPts val="1205"/>
              </a:lnSpc>
              <a:buAutoNum type="alphaLcPeriod"/>
              <a:tabLst>
                <a:tab pos="926465" algn="l"/>
                <a:tab pos="927100" algn="l"/>
              </a:tabLst>
            </a:pPr>
            <a:r>
              <a:rPr sz="1050" dirty="0">
                <a:latin typeface="Times New Roman"/>
                <a:cs typeface="Times New Roman"/>
              </a:rPr>
              <a:t>A </a:t>
            </a:r>
            <a:r>
              <a:rPr sz="1050" spc="-5" dirty="0">
                <a:latin typeface="Times New Roman"/>
                <a:cs typeface="Times New Roman"/>
              </a:rPr>
              <a:t>disabled</a:t>
            </a:r>
            <a:r>
              <a:rPr sz="1050" spc="-110" dirty="0">
                <a:latin typeface="Times New Roman"/>
                <a:cs typeface="Times New Roman"/>
              </a:rPr>
              <a:t> </a:t>
            </a:r>
            <a:r>
              <a:rPr sz="1050" dirty="0">
                <a:latin typeface="Times New Roman"/>
                <a:cs typeface="Times New Roman"/>
              </a:rPr>
              <a:t>person.</a:t>
            </a:r>
            <a:endParaRPr sz="1050">
              <a:latin typeface="Times New Roman"/>
              <a:cs typeface="Times New Roman"/>
            </a:endParaRPr>
          </a:p>
          <a:p>
            <a:pPr marL="527685" marR="224154" indent="-241300">
              <a:lnSpc>
                <a:spcPts val="1200"/>
              </a:lnSpc>
              <a:spcBef>
                <a:spcPts val="65"/>
              </a:spcBef>
            </a:pPr>
            <a:r>
              <a:rPr sz="1050" b="1" spc="-5" dirty="0">
                <a:latin typeface="Times New Roman"/>
                <a:cs typeface="Times New Roman"/>
              </a:rPr>
              <a:t>Armor-piercing ammunition </a:t>
            </a:r>
            <a:r>
              <a:rPr sz="1050" spc="-5" dirty="0">
                <a:latin typeface="Times New Roman"/>
                <a:cs typeface="Times New Roman"/>
              </a:rPr>
              <a:t>is defined </a:t>
            </a:r>
            <a:r>
              <a:rPr sz="1050" dirty="0">
                <a:latin typeface="Times New Roman"/>
                <a:cs typeface="Times New Roman"/>
              </a:rPr>
              <a:t>by Penal </a:t>
            </a:r>
            <a:r>
              <a:rPr sz="1050" spc="-5" dirty="0">
                <a:latin typeface="Times New Roman"/>
                <a:cs typeface="Times New Roman"/>
              </a:rPr>
              <a:t>Code </a:t>
            </a:r>
            <a:r>
              <a:rPr sz="1050" dirty="0">
                <a:latin typeface="Times New Roman"/>
                <a:cs typeface="Times New Roman"/>
              </a:rPr>
              <a:t>46.01 </a:t>
            </a:r>
            <a:r>
              <a:rPr sz="1050" spc="-5" dirty="0">
                <a:latin typeface="Times New Roman"/>
                <a:cs typeface="Times New Roman"/>
              </a:rPr>
              <a:t>as handgun ammunition </a:t>
            </a:r>
            <a:r>
              <a:rPr sz="1050" dirty="0">
                <a:latin typeface="Times New Roman"/>
                <a:cs typeface="Times New Roman"/>
              </a:rPr>
              <a:t>used </a:t>
            </a:r>
            <a:r>
              <a:rPr sz="1050" spc="-5" dirty="0">
                <a:latin typeface="Times New Roman"/>
                <a:cs typeface="Times New Roman"/>
              </a:rPr>
              <a:t>in pistols </a:t>
            </a:r>
            <a:r>
              <a:rPr sz="1050" dirty="0">
                <a:latin typeface="Times New Roman"/>
                <a:cs typeface="Times New Roman"/>
              </a:rPr>
              <a:t>and </a:t>
            </a:r>
            <a:r>
              <a:rPr sz="1050" spc="-5" dirty="0">
                <a:latin typeface="Times New Roman"/>
                <a:cs typeface="Times New Roman"/>
              </a:rPr>
              <a:t>revolvers </a:t>
            </a:r>
            <a:r>
              <a:rPr sz="1050" dirty="0">
                <a:latin typeface="Times New Roman"/>
                <a:cs typeface="Times New Roman"/>
              </a:rPr>
              <a:t>and  </a:t>
            </a:r>
            <a:r>
              <a:rPr sz="1050" spc="-5" dirty="0">
                <a:latin typeface="Times New Roman"/>
                <a:cs typeface="Times New Roman"/>
              </a:rPr>
              <a:t>designed primarily </a:t>
            </a:r>
            <a:r>
              <a:rPr sz="1050" dirty="0">
                <a:latin typeface="Times New Roman"/>
                <a:cs typeface="Times New Roman"/>
              </a:rPr>
              <a:t>for </a:t>
            </a:r>
            <a:r>
              <a:rPr sz="1050" spc="-5" dirty="0">
                <a:latin typeface="Times New Roman"/>
                <a:cs typeface="Times New Roman"/>
              </a:rPr>
              <a:t>the </a:t>
            </a:r>
            <a:r>
              <a:rPr sz="1050" dirty="0">
                <a:latin typeface="Times New Roman"/>
                <a:cs typeface="Times New Roman"/>
              </a:rPr>
              <a:t>purpose of </a:t>
            </a:r>
            <a:r>
              <a:rPr sz="1050" spc="-5" dirty="0">
                <a:latin typeface="Times New Roman"/>
                <a:cs typeface="Times New Roman"/>
              </a:rPr>
              <a:t>penetrating </a:t>
            </a:r>
            <a:r>
              <a:rPr sz="1050" spc="-10" dirty="0">
                <a:latin typeface="Times New Roman"/>
                <a:cs typeface="Times New Roman"/>
              </a:rPr>
              <a:t>metal </a:t>
            </a:r>
            <a:r>
              <a:rPr sz="1050" dirty="0">
                <a:latin typeface="Times New Roman"/>
                <a:cs typeface="Times New Roman"/>
              </a:rPr>
              <a:t>or body</a:t>
            </a:r>
            <a:r>
              <a:rPr sz="1050" spc="-15" dirty="0">
                <a:latin typeface="Times New Roman"/>
                <a:cs typeface="Times New Roman"/>
              </a:rPr>
              <a:t> </a:t>
            </a:r>
            <a:r>
              <a:rPr sz="1050" spc="-5" dirty="0">
                <a:latin typeface="Times New Roman"/>
                <a:cs typeface="Times New Roman"/>
              </a:rPr>
              <a:t>armor.</a:t>
            </a:r>
            <a:endParaRPr sz="1050">
              <a:latin typeface="Times New Roman"/>
              <a:cs typeface="Times New Roman"/>
            </a:endParaRPr>
          </a:p>
          <a:p>
            <a:pPr marL="288290">
              <a:lnSpc>
                <a:spcPts val="1170"/>
              </a:lnSpc>
            </a:pPr>
            <a:r>
              <a:rPr sz="1050" b="1" dirty="0">
                <a:latin typeface="Times New Roman"/>
                <a:cs typeface="Times New Roman"/>
              </a:rPr>
              <a:t>Arson </a:t>
            </a:r>
            <a:r>
              <a:rPr sz="1050" spc="-5" dirty="0">
                <a:latin typeface="Times New Roman"/>
                <a:cs typeface="Times New Roman"/>
              </a:rPr>
              <a:t>is defined in part </a:t>
            </a:r>
            <a:r>
              <a:rPr sz="1050" dirty="0">
                <a:latin typeface="Times New Roman"/>
                <a:cs typeface="Times New Roman"/>
              </a:rPr>
              <a:t>by Penal </a:t>
            </a:r>
            <a:r>
              <a:rPr sz="1050" spc="-5" dirty="0">
                <a:latin typeface="Times New Roman"/>
                <a:cs typeface="Times New Roman"/>
              </a:rPr>
              <a:t>Code 28.02</a:t>
            </a:r>
            <a:r>
              <a:rPr sz="1050" spc="-30" dirty="0">
                <a:latin typeface="Times New Roman"/>
                <a:cs typeface="Times New Roman"/>
              </a:rPr>
              <a:t> </a:t>
            </a:r>
            <a:r>
              <a:rPr sz="1050" spc="-5" dirty="0">
                <a:latin typeface="Times New Roman"/>
                <a:cs typeface="Times New Roman"/>
              </a:rPr>
              <a:t>as:</a:t>
            </a:r>
            <a:endParaRPr sz="1050">
              <a:latin typeface="Times New Roman"/>
              <a:cs typeface="Times New Roman"/>
            </a:endParaRPr>
          </a:p>
          <a:p>
            <a:pPr marL="699770" indent="-182880">
              <a:lnSpc>
                <a:spcPts val="1205"/>
              </a:lnSpc>
              <a:buAutoNum type="arabicPeriod"/>
              <a:tabLst>
                <a:tab pos="700405" algn="l"/>
              </a:tabLst>
            </a:pPr>
            <a:r>
              <a:rPr sz="1050" dirty="0">
                <a:latin typeface="Times New Roman"/>
                <a:cs typeface="Times New Roman"/>
              </a:rPr>
              <a:t>A </a:t>
            </a:r>
            <a:r>
              <a:rPr sz="1050" spc="-10" dirty="0">
                <a:latin typeface="Times New Roman"/>
                <a:cs typeface="Times New Roman"/>
              </a:rPr>
              <a:t>crime </a:t>
            </a:r>
            <a:r>
              <a:rPr sz="1050" spc="-5" dirty="0">
                <a:latin typeface="Times New Roman"/>
                <a:cs typeface="Times New Roman"/>
              </a:rPr>
              <a:t>that involves starting </a:t>
            </a:r>
            <a:r>
              <a:rPr sz="1050" dirty="0">
                <a:latin typeface="Times New Roman"/>
                <a:cs typeface="Times New Roman"/>
              </a:rPr>
              <a:t>a </a:t>
            </a:r>
            <a:r>
              <a:rPr sz="1050" spc="-5" dirty="0">
                <a:latin typeface="Times New Roman"/>
                <a:cs typeface="Times New Roman"/>
              </a:rPr>
              <a:t>fire </a:t>
            </a:r>
            <a:r>
              <a:rPr sz="1050" dirty="0">
                <a:latin typeface="Times New Roman"/>
                <a:cs typeface="Times New Roman"/>
              </a:rPr>
              <a:t>or </a:t>
            </a:r>
            <a:r>
              <a:rPr sz="1050" spc="-5" dirty="0">
                <a:latin typeface="Times New Roman"/>
                <a:cs typeface="Times New Roman"/>
              </a:rPr>
              <a:t>causing an explosion with intent to destroy</a:t>
            </a:r>
            <a:r>
              <a:rPr sz="1050" spc="-200" dirty="0">
                <a:latin typeface="Times New Roman"/>
                <a:cs typeface="Times New Roman"/>
              </a:rPr>
              <a:t> </a:t>
            </a:r>
            <a:r>
              <a:rPr sz="1050" dirty="0">
                <a:latin typeface="Times New Roman"/>
                <a:cs typeface="Times New Roman"/>
              </a:rPr>
              <a:t>or </a:t>
            </a:r>
            <a:r>
              <a:rPr sz="1050" spc="-5" dirty="0">
                <a:latin typeface="Times New Roman"/>
                <a:cs typeface="Times New Roman"/>
              </a:rPr>
              <a:t>damage:</a:t>
            </a:r>
            <a:endParaRPr sz="1050">
              <a:latin typeface="Times New Roman"/>
              <a:cs typeface="Times New Roman"/>
            </a:endParaRPr>
          </a:p>
          <a:p>
            <a:pPr marL="927100" lvl="1" indent="-201295">
              <a:lnSpc>
                <a:spcPts val="1205"/>
              </a:lnSpc>
              <a:buAutoNum type="alphaLcPeriod"/>
              <a:tabLst>
                <a:tab pos="927735" algn="l"/>
              </a:tabLst>
            </a:pPr>
            <a:r>
              <a:rPr sz="1050" dirty="0">
                <a:latin typeface="Times New Roman"/>
                <a:cs typeface="Times New Roman"/>
              </a:rPr>
              <a:t>Any </a:t>
            </a:r>
            <a:r>
              <a:rPr sz="1050" spc="-5" dirty="0">
                <a:latin typeface="Times New Roman"/>
                <a:cs typeface="Times New Roman"/>
              </a:rPr>
              <a:t>vegetation, </a:t>
            </a:r>
            <a:r>
              <a:rPr sz="1050" spc="-15" dirty="0">
                <a:latin typeface="Times New Roman"/>
                <a:cs typeface="Times New Roman"/>
              </a:rPr>
              <a:t>fence, </a:t>
            </a:r>
            <a:r>
              <a:rPr sz="1050" dirty="0">
                <a:latin typeface="Times New Roman"/>
                <a:cs typeface="Times New Roman"/>
              </a:rPr>
              <a:t>or </a:t>
            </a:r>
            <a:r>
              <a:rPr sz="1050" spc="-25" dirty="0">
                <a:latin typeface="Times New Roman"/>
                <a:cs typeface="Times New Roman"/>
              </a:rPr>
              <a:t>structure </a:t>
            </a:r>
            <a:r>
              <a:rPr sz="1050" dirty="0">
                <a:latin typeface="Times New Roman"/>
                <a:cs typeface="Times New Roman"/>
              </a:rPr>
              <a:t>on </a:t>
            </a:r>
            <a:r>
              <a:rPr sz="1050" spc="-20" dirty="0">
                <a:latin typeface="Times New Roman"/>
                <a:cs typeface="Times New Roman"/>
              </a:rPr>
              <a:t>open-space </a:t>
            </a:r>
            <a:r>
              <a:rPr sz="1050" spc="-5" dirty="0">
                <a:latin typeface="Times New Roman"/>
                <a:cs typeface="Times New Roman"/>
              </a:rPr>
              <a:t>land;</a:t>
            </a:r>
            <a:r>
              <a:rPr sz="1050" spc="-45" dirty="0">
                <a:latin typeface="Times New Roman"/>
                <a:cs typeface="Times New Roman"/>
              </a:rPr>
              <a:t> </a:t>
            </a:r>
            <a:r>
              <a:rPr sz="1050" spc="-15" dirty="0">
                <a:latin typeface="Times New Roman"/>
                <a:cs typeface="Times New Roman"/>
              </a:rPr>
              <a:t>or</a:t>
            </a:r>
            <a:endParaRPr sz="1050">
              <a:latin typeface="Times New Roman"/>
              <a:cs typeface="Times New Roman"/>
            </a:endParaRPr>
          </a:p>
          <a:p>
            <a:pPr marL="927100" lvl="1" indent="-198120">
              <a:lnSpc>
                <a:spcPts val="1210"/>
              </a:lnSpc>
              <a:buAutoNum type="alphaLcPeriod"/>
              <a:tabLst>
                <a:tab pos="927735" algn="l"/>
              </a:tabLst>
            </a:pPr>
            <a:r>
              <a:rPr sz="1050" dirty="0">
                <a:latin typeface="Times New Roman"/>
                <a:cs typeface="Times New Roman"/>
              </a:rPr>
              <a:t>Any </a:t>
            </a:r>
            <a:r>
              <a:rPr sz="1050" spc="-5" dirty="0">
                <a:latin typeface="Times New Roman"/>
                <a:cs typeface="Times New Roman"/>
              </a:rPr>
              <a:t>building, </a:t>
            </a:r>
            <a:r>
              <a:rPr sz="1050" spc="-20" dirty="0">
                <a:latin typeface="Times New Roman"/>
                <a:cs typeface="Times New Roman"/>
              </a:rPr>
              <a:t>habitation, </a:t>
            </a:r>
            <a:r>
              <a:rPr sz="1050" dirty="0">
                <a:latin typeface="Times New Roman"/>
                <a:cs typeface="Times New Roman"/>
              </a:rPr>
              <a:t>or</a:t>
            </a:r>
            <a:r>
              <a:rPr sz="1050" spc="-25" dirty="0">
                <a:latin typeface="Times New Roman"/>
                <a:cs typeface="Times New Roman"/>
              </a:rPr>
              <a:t> </a:t>
            </a:r>
            <a:r>
              <a:rPr sz="1050" spc="-20" dirty="0">
                <a:latin typeface="Times New Roman"/>
                <a:cs typeface="Times New Roman"/>
              </a:rPr>
              <a:t>vehicle:</a:t>
            </a:r>
            <a:endParaRPr sz="1050">
              <a:latin typeface="Times New Roman"/>
              <a:cs typeface="Times New Roman"/>
            </a:endParaRPr>
          </a:p>
          <a:p>
            <a:pPr marL="1099185" lvl="2" indent="-172085">
              <a:lnSpc>
                <a:spcPts val="1210"/>
              </a:lnSpc>
              <a:buAutoNum type="arabicParenR"/>
              <a:tabLst>
                <a:tab pos="1069340" algn="l"/>
              </a:tabLst>
            </a:pPr>
            <a:r>
              <a:rPr sz="1050" spc="-20" dirty="0">
                <a:latin typeface="Times New Roman"/>
                <a:cs typeface="Times New Roman"/>
              </a:rPr>
              <a:t>Knowing </a:t>
            </a:r>
            <a:r>
              <a:rPr sz="1050" spc="-5" dirty="0">
                <a:latin typeface="Times New Roman"/>
                <a:cs typeface="Times New Roman"/>
              </a:rPr>
              <a:t>that it is </a:t>
            </a:r>
            <a:r>
              <a:rPr sz="1050" spc="-20" dirty="0">
                <a:latin typeface="Times New Roman"/>
                <a:cs typeface="Times New Roman"/>
              </a:rPr>
              <a:t>within </a:t>
            </a:r>
            <a:r>
              <a:rPr sz="1050" spc="-5" dirty="0">
                <a:latin typeface="Times New Roman"/>
                <a:cs typeface="Times New Roman"/>
              </a:rPr>
              <a:t>the </a:t>
            </a:r>
            <a:r>
              <a:rPr sz="1050" spc="-20" dirty="0">
                <a:latin typeface="Times New Roman"/>
                <a:cs typeface="Times New Roman"/>
              </a:rPr>
              <a:t>limits </a:t>
            </a:r>
            <a:r>
              <a:rPr sz="1050" dirty="0">
                <a:latin typeface="Times New Roman"/>
                <a:cs typeface="Times New Roman"/>
              </a:rPr>
              <a:t>of an </a:t>
            </a:r>
            <a:r>
              <a:rPr sz="1050" spc="-15" dirty="0">
                <a:latin typeface="Times New Roman"/>
                <a:cs typeface="Times New Roman"/>
              </a:rPr>
              <a:t>incorporated </a:t>
            </a:r>
            <a:r>
              <a:rPr sz="1050" spc="-10" dirty="0">
                <a:latin typeface="Times New Roman"/>
                <a:cs typeface="Times New Roman"/>
              </a:rPr>
              <a:t>city </a:t>
            </a:r>
            <a:r>
              <a:rPr sz="1050" dirty="0">
                <a:latin typeface="Times New Roman"/>
                <a:cs typeface="Times New Roman"/>
              </a:rPr>
              <a:t>or</a:t>
            </a:r>
            <a:r>
              <a:rPr sz="1050" spc="50" dirty="0">
                <a:latin typeface="Times New Roman"/>
                <a:cs typeface="Times New Roman"/>
              </a:rPr>
              <a:t> </a:t>
            </a:r>
            <a:r>
              <a:rPr sz="1050" spc="-20" dirty="0">
                <a:latin typeface="Times New Roman"/>
                <a:cs typeface="Times New Roman"/>
              </a:rPr>
              <a:t>town,</a:t>
            </a:r>
            <a:endParaRPr sz="1050">
              <a:latin typeface="Times New Roman"/>
              <a:cs typeface="Times New Roman"/>
            </a:endParaRPr>
          </a:p>
          <a:p>
            <a:pPr marL="1068705" lvl="2" indent="-141605">
              <a:lnSpc>
                <a:spcPts val="1210"/>
              </a:lnSpc>
              <a:buAutoNum type="arabicParenR"/>
              <a:tabLst>
                <a:tab pos="1069340" algn="l"/>
              </a:tabLst>
            </a:pPr>
            <a:r>
              <a:rPr sz="1050" spc="-20" dirty="0">
                <a:latin typeface="Times New Roman"/>
                <a:cs typeface="Times New Roman"/>
              </a:rPr>
              <a:t>Knowing </a:t>
            </a:r>
            <a:r>
              <a:rPr sz="1050" spc="-5" dirty="0">
                <a:latin typeface="Times New Roman"/>
                <a:cs typeface="Times New Roman"/>
              </a:rPr>
              <a:t>that it is insured against </a:t>
            </a:r>
            <a:r>
              <a:rPr sz="1050" spc="-15" dirty="0">
                <a:latin typeface="Times New Roman"/>
                <a:cs typeface="Times New Roman"/>
              </a:rPr>
              <a:t>damage </a:t>
            </a:r>
            <a:r>
              <a:rPr sz="1050" dirty="0">
                <a:latin typeface="Times New Roman"/>
                <a:cs typeface="Times New Roman"/>
              </a:rPr>
              <a:t>or</a:t>
            </a:r>
            <a:r>
              <a:rPr sz="1050" spc="-100" dirty="0">
                <a:latin typeface="Times New Roman"/>
                <a:cs typeface="Times New Roman"/>
              </a:rPr>
              <a:t> </a:t>
            </a:r>
            <a:r>
              <a:rPr sz="1050" spc="-20" dirty="0">
                <a:latin typeface="Times New Roman"/>
                <a:cs typeface="Times New Roman"/>
              </a:rPr>
              <a:t>destruction,</a:t>
            </a:r>
            <a:endParaRPr sz="1050">
              <a:latin typeface="Times New Roman"/>
              <a:cs typeface="Times New Roman"/>
            </a:endParaRPr>
          </a:p>
          <a:p>
            <a:pPr marL="1068705" lvl="2" indent="-141605">
              <a:lnSpc>
                <a:spcPts val="1210"/>
              </a:lnSpc>
              <a:buAutoNum type="arabicParenR"/>
              <a:tabLst>
                <a:tab pos="1069340" algn="l"/>
              </a:tabLst>
            </a:pPr>
            <a:r>
              <a:rPr sz="1050" spc="-20" dirty="0">
                <a:latin typeface="Times New Roman"/>
                <a:cs typeface="Times New Roman"/>
              </a:rPr>
              <a:t>Knowing</a:t>
            </a:r>
            <a:r>
              <a:rPr sz="1050" spc="-50" dirty="0">
                <a:latin typeface="Times New Roman"/>
                <a:cs typeface="Times New Roman"/>
              </a:rPr>
              <a:t> </a:t>
            </a:r>
            <a:r>
              <a:rPr sz="1050" spc="-15" dirty="0">
                <a:latin typeface="Times New Roman"/>
                <a:cs typeface="Times New Roman"/>
              </a:rPr>
              <a:t>that</a:t>
            </a:r>
            <a:r>
              <a:rPr sz="1050" spc="-30" dirty="0">
                <a:latin typeface="Times New Roman"/>
                <a:cs typeface="Times New Roman"/>
              </a:rPr>
              <a:t> </a:t>
            </a:r>
            <a:r>
              <a:rPr sz="1050" spc="-5" dirty="0">
                <a:latin typeface="Times New Roman"/>
                <a:cs typeface="Times New Roman"/>
              </a:rPr>
              <a:t>it is </a:t>
            </a:r>
            <a:r>
              <a:rPr sz="1050" spc="-15" dirty="0">
                <a:latin typeface="Times New Roman"/>
                <a:cs typeface="Times New Roman"/>
              </a:rPr>
              <a:t>subject</a:t>
            </a:r>
            <a:r>
              <a:rPr sz="1050" spc="-30" dirty="0">
                <a:latin typeface="Times New Roman"/>
                <a:cs typeface="Times New Roman"/>
              </a:rPr>
              <a:t> </a:t>
            </a:r>
            <a:r>
              <a:rPr sz="1050" spc="-5" dirty="0">
                <a:latin typeface="Times New Roman"/>
                <a:cs typeface="Times New Roman"/>
              </a:rPr>
              <a:t>to</a:t>
            </a:r>
            <a:r>
              <a:rPr sz="1050" spc="-15" dirty="0">
                <a:latin typeface="Times New Roman"/>
                <a:cs typeface="Times New Roman"/>
              </a:rPr>
              <a:t> </a:t>
            </a:r>
            <a:r>
              <a:rPr sz="1050" dirty="0">
                <a:latin typeface="Times New Roman"/>
                <a:cs typeface="Times New Roman"/>
              </a:rPr>
              <a:t>a</a:t>
            </a:r>
            <a:r>
              <a:rPr sz="1050" spc="-15" dirty="0">
                <a:latin typeface="Times New Roman"/>
                <a:cs typeface="Times New Roman"/>
              </a:rPr>
              <a:t> mortgage</a:t>
            </a:r>
            <a:r>
              <a:rPr sz="1050" spc="-25" dirty="0">
                <a:latin typeface="Times New Roman"/>
                <a:cs typeface="Times New Roman"/>
              </a:rPr>
              <a:t> </a:t>
            </a:r>
            <a:r>
              <a:rPr sz="1050" dirty="0">
                <a:latin typeface="Times New Roman"/>
                <a:cs typeface="Times New Roman"/>
              </a:rPr>
              <a:t>or</a:t>
            </a:r>
            <a:r>
              <a:rPr sz="1050" spc="-15" dirty="0">
                <a:latin typeface="Times New Roman"/>
                <a:cs typeface="Times New Roman"/>
              </a:rPr>
              <a:t> </a:t>
            </a:r>
            <a:r>
              <a:rPr sz="1050" spc="-5" dirty="0">
                <a:latin typeface="Times New Roman"/>
                <a:cs typeface="Times New Roman"/>
              </a:rPr>
              <a:t>other </a:t>
            </a:r>
            <a:r>
              <a:rPr sz="1050" spc="-15" dirty="0">
                <a:latin typeface="Times New Roman"/>
                <a:cs typeface="Times New Roman"/>
              </a:rPr>
              <a:t>security</a:t>
            </a:r>
            <a:r>
              <a:rPr sz="1050" spc="-135" dirty="0">
                <a:latin typeface="Times New Roman"/>
                <a:cs typeface="Times New Roman"/>
              </a:rPr>
              <a:t> </a:t>
            </a:r>
            <a:r>
              <a:rPr sz="1050" spc="-15" dirty="0">
                <a:latin typeface="Times New Roman"/>
                <a:cs typeface="Times New Roman"/>
              </a:rPr>
              <a:t>interest,</a:t>
            </a:r>
            <a:endParaRPr sz="1050">
              <a:latin typeface="Times New Roman"/>
              <a:cs typeface="Times New Roman"/>
            </a:endParaRPr>
          </a:p>
          <a:p>
            <a:pPr marL="1068705" lvl="2" indent="-141605">
              <a:lnSpc>
                <a:spcPts val="1210"/>
              </a:lnSpc>
              <a:buAutoNum type="arabicParenR"/>
              <a:tabLst>
                <a:tab pos="1069340" algn="l"/>
              </a:tabLst>
            </a:pPr>
            <a:r>
              <a:rPr sz="1050" spc="-20" dirty="0">
                <a:latin typeface="Times New Roman"/>
                <a:cs typeface="Times New Roman"/>
              </a:rPr>
              <a:t>Knowing</a:t>
            </a:r>
            <a:r>
              <a:rPr sz="1050" spc="-50" dirty="0">
                <a:latin typeface="Times New Roman"/>
                <a:cs typeface="Times New Roman"/>
              </a:rPr>
              <a:t> </a:t>
            </a:r>
            <a:r>
              <a:rPr sz="1050" spc="-5" dirty="0">
                <a:latin typeface="Times New Roman"/>
                <a:cs typeface="Times New Roman"/>
              </a:rPr>
              <a:t>that</a:t>
            </a:r>
            <a:r>
              <a:rPr sz="1050" spc="-20" dirty="0">
                <a:latin typeface="Times New Roman"/>
                <a:cs typeface="Times New Roman"/>
              </a:rPr>
              <a:t> </a:t>
            </a:r>
            <a:r>
              <a:rPr sz="1050" spc="-5" dirty="0">
                <a:latin typeface="Times New Roman"/>
                <a:cs typeface="Times New Roman"/>
              </a:rPr>
              <a:t>it</a:t>
            </a:r>
            <a:r>
              <a:rPr sz="1050" spc="-30" dirty="0">
                <a:latin typeface="Times New Roman"/>
                <a:cs typeface="Times New Roman"/>
              </a:rPr>
              <a:t> </a:t>
            </a:r>
            <a:r>
              <a:rPr sz="1050" spc="-5" dirty="0">
                <a:latin typeface="Times New Roman"/>
                <a:cs typeface="Times New Roman"/>
              </a:rPr>
              <a:t>is</a:t>
            </a:r>
            <a:r>
              <a:rPr sz="1050" spc="-15" dirty="0">
                <a:latin typeface="Times New Roman"/>
                <a:cs typeface="Times New Roman"/>
              </a:rPr>
              <a:t> </a:t>
            </a:r>
            <a:r>
              <a:rPr sz="1050" spc="-5" dirty="0">
                <a:latin typeface="Times New Roman"/>
                <a:cs typeface="Times New Roman"/>
              </a:rPr>
              <a:t>located</a:t>
            </a:r>
            <a:r>
              <a:rPr sz="1050" spc="-25" dirty="0">
                <a:latin typeface="Times New Roman"/>
                <a:cs typeface="Times New Roman"/>
              </a:rPr>
              <a:t> </a:t>
            </a:r>
            <a:r>
              <a:rPr sz="1050" dirty="0">
                <a:latin typeface="Times New Roman"/>
                <a:cs typeface="Times New Roman"/>
              </a:rPr>
              <a:t>on</a:t>
            </a:r>
            <a:r>
              <a:rPr sz="1050" spc="-35" dirty="0">
                <a:latin typeface="Times New Roman"/>
                <a:cs typeface="Times New Roman"/>
              </a:rPr>
              <a:t> </a:t>
            </a:r>
            <a:r>
              <a:rPr sz="1050" spc="-5" dirty="0">
                <a:latin typeface="Times New Roman"/>
                <a:cs typeface="Times New Roman"/>
              </a:rPr>
              <a:t>property</a:t>
            </a:r>
            <a:r>
              <a:rPr sz="1050" spc="-85" dirty="0">
                <a:latin typeface="Times New Roman"/>
                <a:cs typeface="Times New Roman"/>
              </a:rPr>
              <a:t> </a:t>
            </a:r>
            <a:r>
              <a:rPr sz="1050" spc="-5" dirty="0">
                <a:latin typeface="Times New Roman"/>
                <a:cs typeface="Times New Roman"/>
              </a:rPr>
              <a:t>belonging</a:t>
            </a:r>
            <a:r>
              <a:rPr sz="1050" spc="-15" dirty="0">
                <a:latin typeface="Times New Roman"/>
                <a:cs typeface="Times New Roman"/>
              </a:rPr>
              <a:t> </a:t>
            </a:r>
            <a:r>
              <a:rPr sz="1050" spc="-5" dirty="0">
                <a:latin typeface="Times New Roman"/>
                <a:cs typeface="Times New Roman"/>
              </a:rPr>
              <a:t>to</a:t>
            </a:r>
            <a:r>
              <a:rPr sz="1050" spc="-25" dirty="0">
                <a:latin typeface="Times New Roman"/>
                <a:cs typeface="Times New Roman"/>
              </a:rPr>
              <a:t> </a:t>
            </a:r>
            <a:r>
              <a:rPr sz="1050" spc="-20" dirty="0">
                <a:latin typeface="Times New Roman"/>
                <a:cs typeface="Times New Roman"/>
              </a:rPr>
              <a:t>another,</a:t>
            </a:r>
            <a:endParaRPr sz="1050">
              <a:latin typeface="Times New Roman"/>
              <a:cs typeface="Times New Roman"/>
            </a:endParaRPr>
          </a:p>
          <a:p>
            <a:pPr marL="1068070" lvl="2" indent="-141605">
              <a:lnSpc>
                <a:spcPts val="1210"/>
              </a:lnSpc>
              <a:buAutoNum type="arabicParenR"/>
              <a:tabLst>
                <a:tab pos="1068705" algn="l"/>
              </a:tabLst>
            </a:pPr>
            <a:r>
              <a:rPr sz="1050" spc="-20" dirty="0">
                <a:latin typeface="Times New Roman"/>
                <a:cs typeface="Times New Roman"/>
              </a:rPr>
              <a:t>Knowing</a:t>
            </a:r>
            <a:r>
              <a:rPr sz="1050" spc="-60" dirty="0">
                <a:latin typeface="Times New Roman"/>
                <a:cs typeface="Times New Roman"/>
              </a:rPr>
              <a:t> </a:t>
            </a:r>
            <a:r>
              <a:rPr sz="1050" spc="-5" dirty="0">
                <a:latin typeface="Times New Roman"/>
                <a:cs typeface="Times New Roman"/>
              </a:rPr>
              <a:t>that</a:t>
            </a:r>
            <a:r>
              <a:rPr sz="1050" spc="-30" dirty="0">
                <a:latin typeface="Times New Roman"/>
                <a:cs typeface="Times New Roman"/>
              </a:rPr>
              <a:t> </a:t>
            </a:r>
            <a:r>
              <a:rPr sz="1050" dirty="0">
                <a:latin typeface="Times New Roman"/>
                <a:cs typeface="Times New Roman"/>
              </a:rPr>
              <a:t>it</a:t>
            </a:r>
            <a:r>
              <a:rPr sz="1050" spc="-30" dirty="0">
                <a:latin typeface="Times New Roman"/>
                <a:cs typeface="Times New Roman"/>
              </a:rPr>
              <a:t> </a:t>
            </a:r>
            <a:r>
              <a:rPr sz="1050" dirty="0">
                <a:latin typeface="Times New Roman"/>
                <a:cs typeface="Times New Roman"/>
              </a:rPr>
              <a:t>has</a:t>
            </a:r>
            <a:r>
              <a:rPr sz="1050" spc="-40" dirty="0">
                <a:latin typeface="Times New Roman"/>
                <a:cs typeface="Times New Roman"/>
              </a:rPr>
              <a:t> </a:t>
            </a:r>
            <a:r>
              <a:rPr sz="1050" spc="-5" dirty="0">
                <a:latin typeface="Times New Roman"/>
                <a:cs typeface="Times New Roman"/>
              </a:rPr>
              <a:t>located</a:t>
            </a:r>
            <a:r>
              <a:rPr sz="1050" spc="-25" dirty="0">
                <a:latin typeface="Times New Roman"/>
                <a:cs typeface="Times New Roman"/>
              </a:rPr>
              <a:t> </a:t>
            </a:r>
            <a:r>
              <a:rPr sz="1050" spc="-15" dirty="0">
                <a:latin typeface="Times New Roman"/>
                <a:cs typeface="Times New Roman"/>
              </a:rPr>
              <a:t>within</a:t>
            </a:r>
            <a:r>
              <a:rPr sz="1050" spc="-35" dirty="0">
                <a:latin typeface="Times New Roman"/>
                <a:cs typeface="Times New Roman"/>
              </a:rPr>
              <a:t> </a:t>
            </a:r>
            <a:r>
              <a:rPr sz="1050" spc="-5" dirty="0">
                <a:latin typeface="Times New Roman"/>
                <a:cs typeface="Times New Roman"/>
              </a:rPr>
              <a:t>it</a:t>
            </a:r>
            <a:r>
              <a:rPr sz="1050" spc="-45" dirty="0">
                <a:latin typeface="Times New Roman"/>
                <a:cs typeface="Times New Roman"/>
              </a:rPr>
              <a:t> </a:t>
            </a:r>
            <a:r>
              <a:rPr sz="1050" dirty="0">
                <a:latin typeface="Times New Roman"/>
                <a:cs typeface="Times New Roman"/>
              </a:rPr>
              <a:t>property</a:t>
            </a:r>
            <a:r>
              <a:rPr sz="1050" spc="-85" dirty="0">
                <a:latin typeface="Times New Roman"/>
                <a:cs typeface="Times New Roman"/>
              </a:rPr>
              <a:t> </a:t>
            </a:r>
            <a:r>
              <a:rPr sz="1050" spc="-5" dirty="0">
                <a:latin typeface="Times New Roman"/>
                <a:cs typeface="Times New Roman"/>
              </a:rPr>
              <a:t>belonging</a:t>
            </a:r>
            <a:r>
              <a:rPr sz="1050" spc="-25" dirty="0">
                <a:latin typeface="Times New Roman"/>
                <a:cs typeface="Times New Roman"/>
              </a:rPr>
              <a:t> </a:t>
            </a:r>
            <a:r>
              <a:rPr sz="1050" spc="-5" dirty="0">
                <a:latin typeface="Times New Roman"/>
                <a:cs typeface="Times New Roman"/>
              </a:rPr>
              <a:t>to</a:t>
            </a:r>
            <a:r>
              <a:rPr sz="1050" spc="-35" dirty="0">
                <a:latin typeface="Times New Roman"/>
                <a:cs typeface="Times New Roman"/>
              </a:rPr>
              <a:t> </a:t>
            </a:r>
            <a:r>
              <a:rPr sz="1050" spc="-5" dirty="0">
                <a:latin typeface="Times New Roman"/>
                <a:cs typeface="Times New Roman"/>
              </a:rPr>
              <a:t>another,</a:t>
            </a:r>
            <a:r>
              <a:rPr sz="1050" spc="-35" dirty="0">
                <a:latin typeface="Times New Roman"/>
                <a:cs typeface="Times New Roman"/>
              </a:rPr>
              <a:t> </a:t>
            </a:r>
            <a:r>
              <a:rPr sz="1050" spc="-15" dirty="0">
                <a:latin typeface="Times New Roman"/>
                <a:cs typeface="Times New Roman"/>
              </a:rPr>
              <a:t>or</a:t>
            </a:r>
            <a:endParaRPr sz="1050">
              <a:latin typeface="Times New Roman"/>
              <a:cs typeface="Times New Roman"/>
            </a:endParaRPr>
          </a:p>
          <a:p>
            <a:pPr marL="1099185" marR="148590" lvl="2" indent="-172720">
              <a:lnSpc>
                <a:spcPts val="1200"/>
              </a:lnSpc>
              <a:spcBef>
                <a:spcPts val="70"/>
              </a:spcBef>
              <a:buAutoNum type="arabicParenR"/>
              <a:tabLst>
                <a:tab pos="1071880" algn="l"/>
              </a:tabLst>
            </a:pPr>
            <a:r>
              <a:rPr sz="1050" dirty="0">
                <a:latin typeface="Times New Roman"/>
                <a:cs typeface="Times New Roman"/>
              </a:rPr>
              <a:t>When</a:t>
            </a:r>
            <a:r>
              <a:rPr sz="1050" spc="-45" dirty="0">
                <a:latin typeface="Times New Roman"/>
                <a:cs typeface="Times New Roman"/>
              </a:rPr>
              <a:t> </a:t>
            </a:r>
            <a:r>
              <a:rPr sz="1050" spc="-5" dirty="0">
                <a:latin typeface="Times New Roman"/>
                <a:cs typeface="Times New Roman"/>
              </a:rPr>
              <a:t>the</a:t>
            </a:r>
            <a:r>
              <a:rPr sz="1050" spc="-45" dirty="0">
                <a:latin typeface="Times New Roman"/>
                <a:cs typeface="Times New Roman"/>
              </a:rPr>
              <a:t> </a:t>
            </a:r>
            <a:r>
              <a:rPr sz="1050" dirty="0">
                <a:latin typeface="Times New Roman"/>
                <a:cs typeface="Times New Roman"/>
              </a:rPr>
              <a:t>person</a:t>
            </a:r>
            <a:r>
              <a:rPr sz="1050" spc="-45" dirty="0">
                <a:latin typeface="Times New Roman"/>
                <a:cs typeface="Times New Roman"/>
              </a:rPr>
              <a:t> </a:t>
            </a:r>
            <a:r>
              <a:rPr sz="1050" spc="-5" dirty="0">
                <a:latin typeface="Times New Roman"/>
                <a:cs typeface="Times New Roman"/>
              </a:rPr>
              <a:t>starting</a:t>
            </a:r>
            <a:r>
              <a:rPr sz="1050" spc="-35" dirty="0">
                <a:latin typeface="Times New Roman"/>
                <a:cs typeface="Times New Roman"/>
              </a:rPr>
              <a:t> </a:t>
            </a:r>
            <a:r>
              <a:rPr sz="1050" spc="-5" dirty="0">
                <a:latin typeface="Times New Roman"/>
                <a:cs typeface="Times New Roman"/>
              </a:rPr>
              <a:t>the</a:t>
            </a:r>
            <a:r>
              <a:rPr sz="1050" spc="-55" dirty="0">
                <a:latin typeface="Times New Roman"/>
                <a:cs typeface="Times New Roman"/>
              </a:rPr>
              <a:t> </a:t>
            </a:r>
            <a:r>
              <a:rPr sz="1050" spc="-5" dirty="0">
                <a:latin typeface="Times New Roman"/>
                <a:cs typeface="Times New Roman"/>
              </a:rPr>
              <a:t>fire</a:t>
            </a:r>
            <a:r>
              <a:rPr sz="1050" spc="-35" dirty="0">
                <a:latin typeface="Times New Roman"/>
                <a:cs typeface="Times New Roman"/>
              </a:rPr>
              <a:t> </a:t>
            </a:r>
            <a:r>
              <a:rPr sz="1050" spc="-5" dirty="0">
                <a:latin typeface="Times New Roman"/>
                <a:cs typeface="Times New Roman"/>
              </a:rPr>
              <a:t>is</a:t>
            </a:r>
            <a:r>
              <a:rPr sz="1050" spc="-35" dirty="0">
                <a:latin typeface="Times New Roman"/>
                <a:cs typeface="Times New Roman"/>
              </a:rPr>
              <a:t> </a:t>
            </a:r>
            <a:r>
              <a:rPr sz="1050" spc="-5" dirty="0">
                <a:latin typeface="Times New Roman"/>
                <a:cs typeface="Times New Roman"/>
              </a:rPr>
              <a:t>reckless</a:t>
            </a:r>
            <a:r>
              <a:rPr sz="1050" spc="-45" dirty="0">
                <a:latin typeface="Times New Roman"/>
                <a:cs typeface="Times New Roman"/>
              </a:rPr>
              <a:t> </a:t>
            </a:r>
            <a:r>
              <a:rPr sz="1050" dirty="0">
                <a:latin typeface="Times New Roman"/>
                <a:cs typeface="Times New Roman"/>
              </a:rPr>
              <a:t>about</a:t>
            </a:r>
            <a:r>
              <a:rPr sz="1050" spc="-50" dirty="0">
                <a:latin typeface="Times New Roman"/>
                <a:cs typeface="Times New Roman"/>
              </a:rPr>
              <a:t> </a:t>
            </a:r>
            <a:r>
              <a:rPr sz="1050" spc="-5" dirty="0">
                <a:latin typeface="Times New Roman"/>
                <a:cs typeface="Times New Roman"/>
              </a:rPr>
              <a:t>whether</a:t>
            </a:r>
            <a:r>
              <a:rPr sz="1050" spc="-45" dirty="0">
                <a:latin typeface="Times New Roman"/>
                <a:cs typeface="Times New Roman"/>
              </a:rPr>
              <a:t> </a:t>
            </a:r>
            <a:r>
              <a:rPr sz="1050" spc="-5" dirty="0">
                <a:latin typeface="Times New Roman"/>
                <a:cs typeface="Times New Roman"/>
              </a:rPr>
              <a:t>the</a:t>
            </a:r>
            <a:r>
              <a:rPr sz="1050" spc="-45" dirty="0">
                <a:latin typeface="Times New Roman"/>
                <a:cs typeface="Times New Roman"/>
              </a:rPr>
              <a:t> </a:t>
            </a:r>
            <a:r>
              <a:rPr sz="1050" spc="-5" dirty="0">
                <a:latin typeface="Times New Roman"/>
                <a:cs typeface="Times New Roman"/>
              </a:rPr>
              <a:t>burning</a:t>
            </a:r>
            <a:r>
              <a:rPr sz="1050" spc="-45" dirty="0">
                <a:latin typeface="Times New Roman"/>
                <a:cs typeface="Times New Roman"/>
              </a:rPr>
              <a:t> </a:t>
            </a:r>
            <a:r>
              <a:rPr sz="1050" dirty="0">
                <a:latin typeface="Times New Roman"/>
                <a:cs typeface="Times New Roman"/>
              </a:rPr>
              <a:t>or</a:t>
            </a:r>
            <a:r>
              <a:rPr sz="1050" spc="-35" dirty="0">
                <a:latin typeface="Times New Roman"/>
                <a:cs typeface="Times New Roman"/>
              </a:rPr>
              <a:t> </a:t>
            </a:r>
            <a:r>
              <a:rPr sz="1050" spc="-5" dirty="0">
                <a:latin typeface="Times New Roman"/>
                <a:cs typeface="Times New Roman"/>
              </a:rPr>
              <a:t>explosion</a:t>
            </a:r>
            <a:r>
              <a:rPr sz="1050" spc="-45" dirty="0">
                <a:latin typeface="Times New Roman"/>
                <a:cs typeface="Times New Roman"/>
              </a:rPr>
              <a:t> </a:t>
            </a:r>
            <a:r>
              <a:rPr sz="1050" spc="-10" dirty="0">
                <a:latin typeface="Times New Roman"/>
                <a:cs typeface="Times New Roman"/>
              </a:rPr>
              <a:t>will</a:t>
            </a:r>
            <a:r>
              <a:rPr sz="1050" spc="-50" dirty="0">
                <a:latin typeface="Times New Roman"/>
                <a:cs typeface="Times New Roman"/>
              </a:rPr>
              <a:t> </a:t>
            </a:r>
            <a:r>
              <a:rPr sz="1050" spc="-5" dirty="0">
                <a:latin typeface="Times New Roman"/>
                <a:cs typeface="Times New Roman"/>
              </a:rPr>
              <a:t>endanger</a:t>
            </a:r>
            <a:r>
              <a:rPr sz="1050" spc="-35" dirty="0">
                <a:latin typeface="Times New Roman"/>
                <a:cs typeface="Times New Roman"/>
              </a:rPr>
              <a:t> </a:t>
            </a:r>
            <a:r>
              <a:rPr sz="1050" spc="-15" dirty="0">
                <a:latin typeface="Times New Roman"/>
                <a:cs typeface="Times New Roman"/>
              </a:rPr>
              <a:t>the</a:t>
            </a:r>
            <a:r>
              <a:rPr sz="1050" spc="-45" dirty="0">
                <a:latin typeface="Times New Roman"/>
                <a:cs typeface="Times New Roman"/>
              </a:rPr>
              <a:t> </a:t>
            </a:r>
            <a:r>
              <a:rPr sz="1050" spc="-5" dirty="0">
                <a:latin typeface="Times New Roman"/>
                <a:cs typeface="Times New Roman"/>
              </a:rPr>
              <a:t>life</a:t>
            </a:r>
            <a:r>
              <a:rPr sz="1050" spc="-35" dirty="0">
                <a:latin typeface="Times New Roman"/>
                <a:cs typeface="Times New Roman"/>
              </a:rPr>
              <a:t> </a:t>
            </a:r>
            <a:r>
              <a:rPr sz="1050" dirty="0">
                <a:latin typeface="Times New Roman"/>
                <a:cs typeface="Times New Roman"/>
              </a:rPr>
              <a:t>of</a:t>
            </a:r>
            <a:r>
              <a:rPr sz="1050" spc="-35" dirty="0">
                <a:latin typeface="Times New Roman"/>
                <a:cs typeface="Times New Roman"/>
              </a:rPr>
              <a:t> </a:t>
            </a:r>
            <a:r>
              <a:rPr sz="1050" spc="-5" dirty="0">
                <a:latin typeface="Times New Roman"/>
                <a:cs typeface="Times New Roman"/>
              </a:rPr>
              <a:t>some  individual</a:t>
            </a:r>
            <a:r>
              <a:rPr sz="1050" spc="-55" dirty="0">
                <a:latin typeface="Times New Roman"/>
                <a:cs typeface="Times New Roman"/>
              </a:rPr>
              <a:t> </a:t>
            </a:r>
            <a:r>
              <a:rPr sz="1050" dirty="0">
                <a:latin typeface="Times New Roman"/>
                <a:cs typeface="Times New Roman"/>
              </a:rPr>
              <a:t>or</a:t>
            </a:r>
            <a:r>
              <a:rPr sz="1050" spc="-40" dirty="0">
                <a:latin typeface="Times New Roman"/>
                <a:cs typeface="Times New Roman"/>
              </a:rPr>
              <a:t> </a:t>
            </a:r>
            <a:r>
              <a:rPr sz="1050" spc="-10" dirty="0">
                <a:latin typeface="Times New Roman"/>
                <a:cs typeface="Times New Roman"/>
              </a:rPr>
              <a:t>the</a:t>
            </a:r>
            <a:r>
              <a:rPr sz="1050" spc="-50" dirty="0">
                <a:latin typeface="Times New Roman"/>
                <a:cs typeface="Times New Roman"/>
              </a:rPr>
              <a:t> </a:t>
            </a:r>
            <a:r>
              <a:rPr sz="1050" spc="-5" dirty="0">
                <a:latin typeface="Times New Roman"/>
                <a:cs typeface="Times New Roman"/>
              </a:rPr>
              <a:t>safety</a:t>
            </a:r>
            <a:r>
              <a:rPr sz="1050" spc="-70" dirty="0">
                <a:latin typeface="Times New Roman"/>
                <a:cs typeface="Times New Roman"/>
              </a:rPr>
              <a:t> </a:t>
            </a:r>
            <a:r>
              <a:rPr sz="1050" dirty="0">
                <a:latin typeface="Times New Roman"/>
                <a:cs typeface="Times New Roman"/>
              </a:rPr>
              <a:t>of</a:t>
            </a:r>
            <a:r>
              <a:rPr sz="1050" spc="-40" dirty="0">
                <a:latin typeface="Times New Roman"/>
                <a:cs typeface="Times New Roman"/>
              </a:rPr>
              <a:t> </a:t>
            </a:r>
            <a:r>
              <a:rPr sz="1050" spc="-5" dirty="0">
                <a:latin typeface="Times New Roman"/>
                <a:cs typeface="Times New Roman"/>
              </a:rPr>
              <a:t>the</a:t>
            </a:r>
            <a:r>
              <a:rPr sz="1050" spc="-25" dirty="0">
                <a:latin typeface="Times New Roman"/>
                <a:cs typeface="Times New Roman"/>
              </a:rPr>
              <a:t> </a:t>
            </a:r>
            <a:r>
              <a:rPr sz="1050" spc="-5" dirty="0">
                <a:latin typeface="Times New Roman"/>
                <a:cs typeface="Times New Roman"/>
              </a:rPr>
              <a:t>property</a:t>
            </a:r>
            <a:r>
              <a:rPr sz="1050" spc="-75" dirty="0">
                <a:latin typeface="Times New Roman"/>
                <a:cs typeface="Times New Roman"/>
              </a:rPr>
              <a:t> </a:t>
            </a:r>
            <a:r>
              <a:rPr sz="1050" dirty="0">
                <a:latin typeface="Times New Roman"/>
                <a:cs typeface="Times New Roman"/>
              </a:rPr>
              <a:t>of</a:t>
            </a:r>
            <a:r>
              <a:rPr sz="1050" spc="-40" dirty="0">
                <a:latin typeface="Times New Roman"/>
                <a:cs typeface="Times New Roman"/>
              </a:rPr>
              <a:t> </a:t>
            </a:r>
            <a:r>
              <a:rPr sz="1050" spc="-5" dirty="0">
                <a:latin typeface="Times New Roman"/>
                <a:cs typeface="Times New Roman"/>
              </a:rPr>
              <a:t>another.</a:t>
            </a:r>
            <a:endParaRPr sz="1050">
              <a:latin typeface="Times New Roman"/>
              <a:cs typeface="Times New Roman"/>
            </a:endParaRPr>
          </a:p>
          <a:p>
            <a:pPr marL="700405" indent="-229870">
              <a:lnSpc>
                <a:spcPts val="1145"/>
              </a:lnSpc>
              <a:buAutoNum type="arabicPeriod"/>
              <a:tabLst>
                <a:tab pos="700405" algn="l"/>
                <a:tab pos="701040" algn="l"/>
              </a:tabLst>
            </a:pPr>
            <a:r>
              <a:rPr sz="1050" dirty="0">
                <a:latin typeface="Times New Roman"/>
                <a:cs typeface="Times New Roman"/>
              </a:rPr>
              <a:t>A </a:t>
            </a:r>
            <a:r>
              <a:rPr sz="1050" spc="-10" dirty="0">
                <a:latin typeface="Times New Roman"/>
                <a:cs typeface="Times New Roman"/>
              </a:rPr>
              <a:t>crime </a:t>
            </a:r>
            <a:r>
              <a:rPr sz="1050" spc="-5" dirty="0">
                <a:latin typeface="Times New Roman"/>
                <a:cs typeface="Times New Roman"/>
              </a:rPr>
              <a:t>that involves recklessly starting </a:t>
            </a:r>
            <a:r>
              <a:rPr sz="1050" dirty="0">
                <a:latin typeface="Times New Roman"/>
                <a:cs typeface="Times New Roman"/>
              </a:rPr>
              <a:t>a </a:t>
            </a:r>
            <a:r>
              <a:rPr sz="1050" spc="-5" dirty="0">
                <a:latin typeface="Times New Roman"/>
                <a:cs typeface="Times New Roman"/>
              </a:rPr>
              <a:t>fire </a:t>
            </a:r>
            <a:r>
              <a:rPr sz="1050" dirty="0">
                <a:latin typeface="Times New Roman"/>
                <a:cs typeface="Times New Roman"/>
              </a:rPr>
              <a:t>or </a:t>
            </a:r>
            <a:r>
              <a:rPr sz="1050" spc="-15" dirty="0">
                <a:latin typeface="Times New Roman"/>
                <a:cs typeface="Times New Roman"/>
              </a:rPr>
              <a:t>causing </a:t>
            </a:r>
            <a:r>
              <a:rPr sz="1050" spc="-5" dirty="0">
                <a:latin typeface="Times New Roman"/>
                <a:cs typeface="Times New Roman"/>
              </a:rPr>
              <a:t>an explosion while </a:t>
            </a:r>
            <a:r>
              <a:rPr sz="1050" spc="-20" dirty="0">
                <a:latin typeface="Times New Roman"/>
                <a:cs typeface="Times New Roman"/>
              </a:rPr>
              <a:t>manufacturing </a:t>
            </a:r>
            <a:r>
              <a:rPr sz="1050" dirty="0">
                <a:latin typeface="Times New Roman"/>
                <a:cs typeface="Times New Roman"/>
              </a:rPr>
              <a:t>or </a:t>
            </a:r>
            <a:r>
              <a:rPr sz="1050" spc="-20" dirty="0">
                <a:latin typeface="Times New Roman"/>
                <a:cs typeface="Times New Roman"/>
              </a:rPr>
              <a:t>attempting </a:t>
            </a:r>
            <a:r>
              <a:rPr sz="1050" spc="-5" dirty="0">
                <a:latin typeface="Times New Roman"/>
                <a:cs typeface="Times New Roman"/>
              </a:rPr>
              <a:t>to</a:t>
            </a:r>
            <a:r>
              <a:rPr sz="1050" spc="-110" dirty="0">
                <a:latin typeface="Times New Roman"/>
                <a:cs typeface="Times New Roman"/>
              </a:rPr>
              <a:t> </a:t>
            </a:r>
            <a:r>
              <a:rPr sz="1050" spc="-20" dirty="0">
                <a:latin typeface="Times New Roman"/>
                <a:cs typeface="Times New Roman"/>
              </a:rPr>
              <a:t>manufacture</a:t>
            </a:r>
            <a:endParaRPr sz="1050">
              <a:latin typeface="Times New Roman"/>
              <a:cs typeface="Times New Roman"/>
            </a:endParaRPr>
          </a:p>
          <a:p>
            <a:pPr marL="700405">
              <a:lnSpc>
                <a:spcPts val="1220"/>
              </a:lnSpc>
            </a:pPr>
            <a:r>
              <a:rPr sz="1050" dirty="0">
                <a:latin typeface="Times New Roman"/>
                <a:cs typeface="Times New Roman"/>
              </a:rPr>
              <a:t>a</a:t>
            </a:r>
            <a:r>
              <a:rPr sz="1050" spc="-50" dirty="0">
                <a:latin typeface="Times New Roman"/>
                <a:cs typeface="Times New Roman"/>
              </a:rPr>
              <a:t> </a:t>
            </a:r>
            <a:r>
              <a:rPr sz="1050" spc="-5" dirty="0">
                <a:latin typeface="Times New Roman"/>
                <a:cs typeface="Times New Roman"/>
              </a:rPr>
              <a:t>controlled</a:t>
            </a:r>
            <a:r>
              <a:rPr sz="1050" spc="-50" dirty="0">
                <a:latin typeface="Times New Roman"/>
                <a:cs typeface="Times New Roman"/>
              </a:rPr>
              <a:t> </a:t>
            </a:r>
            <a:r>
              <a:rPr sz="1050" spc="-5" dirty="0">
                <a:latin typeface="Times New Roman"/>
                <a:cs typeface="Times New Roman"/>
              </a:rPr>
              <a:t>substance</a:t>
            </a:r>
            <a:r>
              <a:rPr sz="1050" spc="-60" dirty="0">
                <a:latin typeface="Times New Roman"/>
                <a:cs typeface="Times New Roman"/>
              </a:rPr>
              <a:t> </a:t>
            </a:r>
            <a:r>
              <a:rPr sz="1050" dirty="0">
                <a:latin typeface="Times New Roman"/>
                <a:cs typeface="Times New Roman"/>
              </a:rPr>
              <a:t>and</a:t>
            </a:r>
            <a:r>
              <a:rPr sz="1050" spc="-35" dirty="0">
                <a:latin typeface="Times New Roman"/>
                <a:cs typeface="Times New Roman"/>
              </a:rPr>
              <a:t> </a:t>
            </a:r>
            <a:r>
              <a:rPr sz="1050" spc="-20" dirty="0">
                <a:latin typeface="Times New Roman"/>
                <a:cs typeface="Times New Roman"/>
              </a:rPr>
              <a:t>the</a:t>
            </a:r>
            <a:r>
              <a:rPr sz="1050" spc="-50" dirty="0">
                <a:latin typeface="Times New Roman"/>
                <a:cs typeface="Times New Roman"/>
              </a:rPr>
              <a:t> </a:t>
            </a:r>
            <a:r>
              <a:rPr sz="1050" spc="-5" dirty="0">
                <a:latin typeface="Times New Roman"/>
                <a:cs typeface="Times New Roman"/>
              </a:rPr>
              <a:t>fire</a:t>
            </a:r>
            <a:r>
              <a:rPr sz="1050" spc="-60" dirty="0">
                <a:latin typeface="Times New Roman"/>
                <a:cs typeface="Times New Roman"/>
              </a:rPr>
              <a:t> </a:t>
            </a:r>
            <a:r>
              <a:rPr sz="1050" dirty="0">
                <a:latin typeface="Times New Roman"/>
                <a:cs typeface="Times New Roman"/>
              </a:rPr>
              <a:t>or</a:t>
            </a:r>
            <a:r>
              <a:rPr sz="1050" spc="-50" dirty="0">
                <a:latin typeface="Times New Roman"/>
                <a:cs typeface="Times New Roman"/>
              </a:rPr>
              <a:t> </a:t>
            </a:r>
            <a:r>
              <a:rPr sz="1050" spc="-5" dirty="0">
                <a:latin typeface="Times New Roman"/>
                <a:cs typeface="Times New Roman"/>
              </a:rPr>
              <a:t>explosion</a:t>
            </a:r>
            <a:r>
              <a:rPr sz="1050" spc="-50" dirty="0">
                <a:latin typeface="Times New Roman"/>
                <a:cs typeface="Times New Roman"/>
              </a:rPr>
              <a:t> </a:t>
            </a:r>
            <a:r>
              <a:rPr sz="1050" spc="-5" dirty="0">
                <a:latin typeface="Times New Roman"/>
                <a:cs typeface="Times New Roman"/>
              </a:rPr>
              <a:t>damages</a:t>
            </a:r>
            <a:r>
              <a:rPr sz="1050" spc="-50" dirty="0">
                <a:latin typeface="Times New Roman"/>
                <a:cs typeface="Times New Roman"/>
              </a:rPr>
              <a:t> </a:t>
            </a:r>
            <a:r>
              <a:rPr sz="1050" dirty="0">
                <a:latin typeface="Times New Roman"/>
                <a:cs typeface="Times New Roman"/>
              </a:rPr>
              <a:t>any</a:t>
            </a:r>
            <a:r>
              <a:rPr sz="1050" spc="-85" dirty="0">
                <a:latin typeface="Times New Roman"/>
                <a:cs typeface="Times New Roman"/>
              </a:rPr>
              <a:t> </a:t>
            </a:r>
            <a:r>
              <a:rPr sz="1050" spc="-5" dirty="0">
                <a:latin typeface="Times New Roman"/>
                <a:cs typeface="Times New Roman"/>
              </a:rPr>
              <a:t>building,</a:t>
            </a:r>
            <a:r>
              <a:rPr sz="1050" spc="-50" dirty="0">
                <a:latin typeface="Times New Roman"/>
                <a:cs typeface="Times New Roman"/>
              </a:rPr>
              <a:t> </a:t>
            </a:r>
            <a:r>
              <a:rPr sz="1050" spc="-5" dirty="0">
                <a:latin typeface="Times New Roman"/>
                <a:cs typeface="Times New Roman"/>
              </a:rPr>
              <a:t>habitation,</a:t>
            </a:r>
            <a:r>
              <a:rPr sz="1050" spc="-60" dirty="0">
                <a:latin typeface="Times New Roman"/>
                <a:cs typeface="Times New Roman"/>
              </a:rPr>
              <a:t> </a:t>
            </a:r>
            <a:r>
              <a:rPr sz="1050" dirty="0">
                <a:latin typeface="Times New Roman"/>
                <a:cs typeface="Times New Roman"/>
              </a:rPr>
              <a:t>or</a:t>
            </a:r>
            <a:r>
              <a:rPr sz="1050" spc="-40" dirty="0">
                <a:latin typeface="Times New Roman"/>
                <a:cs typeface="Times New Roman"/>
              </a:rPr>
              <a:t> </a:t>
            </a:r>
            <a:r>
              <a:rPr sz="1050" spc="-5" dirty="0">
                <a:latin typeface="Times New Roman"/>
                <a:cs typeface="Times New Roman"/>
              </a:rPr>
              <a:t>vehicle;</a:t>
            </a:r>
            <a:r>
              <a:rPr sz="1050" spc="-55" dirty="0">
                <a:latin typeface="Times New Roman"/>
                <a:cs typeface="Times New Roman"/>
              </a:rPr>
              <a:t> </a:t>
            </a:r>
            <a:r>
              <a:rPr sz="1050" spc="-15" dirty="0">
                <a:latin typeface="Times New Roman"/>
                <a:cs typeface="Times New Roman"/>
              </a:rPr>
              <a:t>or</a:t>
            </a:r>
            <a:endParaRPr sz="1050">
              <a:latin typeface="Times New Roman"/>
              <a:cs typeface="Times New Roman"/>
            </a:endParaRPr>
          </a:p>
          <a:p>
            <a:pPr marL="669925" indent="-199390">
              <a:lnSpc>
                <a:spcPts val="1220"/>
              </a:lnSpc>
              <a:buAutoNum type="arabicPeriod" startAt="3"/>
              <a:tabLst>
                <a:tab pos="670560" algn="l"/>
              </a:tabLst>
            </a:pPr>
            <a:r>
              <a:rPr sz="1050" dirty="0">
                <a:latin typeface="Times New Roman"/>
                <a:cs typeface="Times New Roman"/>
              </a:rPr>
              <a:t>A</a:t>
            </a:r>
            <a:r>
              <a:rPr sz="1050" spc="-5" dirty="0">
                <a:latin typeface="Times New Roman"/>
                <a:cs typeface="Times New Roman"/>
              </a:rPr>
              <a:t> </a:t>
            </a:r>
            <a:r>
              <a:rPr sz="1050" spc="-15" dirty="0">
                <a:latin typeface="Times New Roman"/>
                <a:cs typeface="Times New Roman"/>
              </a:rPr>
              <a:t>crime</a:t>
            </a:r>
            <a:r>
              <a:rPr sz="1050" spc="-50" dirty="0">
                <a:latin typeface="Times New Roman"/>
                <a:cs typeface="Times New Roman"/>
              </a:rPr>
              <a:t> </a:t>
            </a:r>
            <a:r>
              <a:rPr sz="1050" spc="-5" dirty="0">
                <a:latin typeface="Times New Roman"/>
                <a:cs typeface="Times New Roman"/>
              </a:rPr>
              <a:t>that</a:t>
            </a:r>
            <a:r>
              <a:rPr sz="1050" spc="-30" dirty="0">
                <a:latin typeface="Times New Roman"/>
                <a:cs typeface="Times New Roman"/>
              </a:rPr>
              <a:t> </a:t>
            </a:r>
            <a:r>
              <a:rPr sz="1050" spc="-5" dirty="0">
                <a:latin typeface="Times New Roman"/>
                <a:cs typeface="Times New Roman"/>
              </a:rPr>
              <a:t>involves</a:t>
            </a:r>
            <a:r>
              <a:rPr sz="1050" spc="-30" dirty="0">
                <a:latin typeface="Times New Roman"/>
                <a:cs typeface="Times New Roman"/>
              </a:rPr>
              <a:t> </a:t>
            </a:r>
            <a:r>
              <a:rPr sz="1050" spc="-5" dirty="0">
                <a:latin typeface="Times New Roman"/>
                <a:cs typeface="Times New Roman"/>
              </a:rPr>
              <a:t>intentionally</a:t>
            </a:r>
            <a:r>
              <a:rPr sz="1050" spc="-85" dirty="0">
                <a:latin typeface="Times New Roman"/>
                <a:cs typeface="Times New Roman"/>
              </a:rPr>
              <a:t> </a:t>
            </a:r>
            <a:r>
              <a:rPr sz="1050" spc="-5" dirty="0">
                <a:latin typeface="Times New Roman"/>
                <a:cs typeface="Times New Roman"/>
              </a:rPr>
              <a:t>starting</a:t>
            </a:r>
            <a:r>
              <a:rPr sz="1050" spc="-40" dirty="0">
                <a:latin typeface="Times New Roman"/>
                <a:cs typeface="Times New Roman"/>
              </a:rPr>
              <a:t> </a:t>
            </a:r>
            <a:r>
              <a:rPr sz="1050" dirty="0">
                <a:latin typeface="Times New Roman"/>
                <a:cs typeface="Times New Roman"/>
              </a:rPr>
              <a:t>a</a:t>
            </a:r>
            <a:r>
              <a:rPr sz="1050" spc="-15" dirty="0">
                <a:latin typeface="Times New Roman"/>
                <a:cs typeface="Times New Roman"/>
              </a:rPr>
              <a:t> </a:t>
            </a:r>
            <a:r>
              <a:rPr sz="1050" spc="-5" dirty="0">
                <a:latin typeface="Times New Roman"/>
                <a:cs typeface="Times New Roman"/>
              </a:rPr>
              <a:t>fire</a:t>
            </a:r>
            <a:r>
              <a:rPr sz="1050" spc="-35" dirty="0">
                <a:latin typeface="Times New Roman"/>
                <a:cs typeface="Times New Roman"/>
              </a:rPr>
              <a:t> </a:t>
            </a:r>
            <a:r>
              <a:rPr sz="1050" dirty="0">
                <a:latin typeface="Times New Roman"/>
                <a:cs typeface="Times New Roman"/>
              </a:rPr>
              <a:t>or</a:t>
            </a:r>
            <a:r>
              <a:rPr sz="1050" spc="-30" dirty="0">
                <a:latin typeface="Times New Roman"/>
                <a:cs typeface="Times New Roman"/>
              </a:rPr>
              <a:t> </a:t>
            </a:r>
            <a:r>
              <a:rPr sz="1050" spc="-5" dirty="0">
                <a:latin typeface="Times New Roman"/>
                <a:cs typeface="Times New Roman"/>
              </a:rPr>
              <a:t>causing</a:t>
            </a:r>
            <a:r>
              <a:rPr sz="1050" spc="-35" dirty="0">
                <a:latin typeface="Times New Roman"/>
                <a:cs typeface="Times New Roman"/>
              </a:rPr>
              <a:t> </a:t>
            </a:r>
            <a:r>
              <a:rPr sz="1050" dirty="0">
                <a:latin typeface="Times New Roman"/>
                <a:cs typeface="Times New Roman"/>
              </a:rPr>
              <a:t>an</a:t>
            </a:r>
            <a:r>
              <a:rPr sz="1050" spc="-15" dirty="0">
                <a:latin typeface="Times New Roman"/>
                <a:cs typeface="Times New Roman"/>
              </a:rPr>
              <a:t> </a:t>
            </a:r>
            <a:r>
              <a:rPr sz="1050" spc="-20" dirty="0">
                <a:latin typeface="Times New Roman"/>
                <a:cs typeface="Times New Roman"/>
              </a:rPr>
              <a:t>explosion</a:t>
            </a:r>
            <a:r>
              <a:rPr sz="1050" spc="-50" dirty="0">
                <a:latin typeface="Times New Roman"/>
                <a:cs typeface="Times New Roman"/>
              </a:rPr>
              <a:t> </a:t>
            </a:r>
            <a:r>
              <a:rPr sz="1050" dirty="0">
                <a:latin typeface="Times New Roman"/>
                <a:cs typeface="Times New Roman"/>
              </a:rPr>
              <a:t>and</a:t>
            </a:r>
            <a:r>
              <a:rPr sz="1050" spc="-35" dirty="0">
                <a:latin typeface="Times New Roman"/>
                <a:cs typeface="Times New Roman"/>
              </a:rPr>
              <a:t> </a:t>
            </a:r>
            <a:r>
              <a:rPr sz="1050" spc="-5" dirty="0">
                <a:latin typeface="Times New Roman"/>
                <a:cs typeface="Times New Roman"/>
              </a:rPr>
              <a:t>in</a:t>
            </a:r>
            <a:r>
              <a:rPr sz="1050" spc="-15" dirty="0">
                <a:latin typeface="Times New Roman"/>
                <a:cs typeface="Times New Roman"/>
              </a:rPr>
              <a:t> </a:t>
            </a:r>
            <a:r>
              <a:rPr sz="1050" dirty="0">
                <a:latin typeface="Times New Roman"/>
                <a:cs typeface="Times New Roman"/>
              </a:rPr>
              <a:t>so</a:t>
            </a:r>
            <a:r>
              <a:rPr sz="1050" spc="-50" dirty="0">
                <a:latin typeface="Times New Roman"/>
                <a:cs typeface="Times New Roman"/>
              </a:rPr>
              <a:t> </a:t>
            </a:r>
            <a:r>
              <a:rPr sz="1050" spc="-25" dirty="0">
                <a:latin typeface="Times New Roman"/>
                <a:cs typeface="Times New Roman"/>
              </a:rPr>
              <a:t>doing:</a:t>
            </a:r>
            <a:endParaRPr sz="1050">
              <a:latin typeface="Times New Roman"/>
              <a:cs typeface="Times New Roman"/>
            </a:endParaRPr>
          </a:p>
          <a:p>
            <a:pPr marL="926465" indent="-227965">
              <a:lnSpc>
                <a:spcPts val="1205"/>
              </a:lnSpc>
              <a:buChar char="•"/>
              <a:tabLst>
                <a:tab pos="926465" algn="l"/>
                <a:tab pos="927100" algn="l"/>
              </a:tabLst>
            </a:pPr>
            <a:r>
              <a:rPr sz="1050" spc="-5" dirty="0">
                <a:latin typeface="Times New Roman"/>
                <a:cs typeface="Times New Roman"/>
              </a:rPr>
              <a:t>Recklessly damages </a:t>
            </a:r>
            <a:r>
              <a:rPr sz="1050" dirty="0">
                <a:latin typeface="Times New Roman"/>
                <a:cs typeface="Times New Roman"/>
              </a:rPr>
              <a:t>or </a:t>
            </a:r>
            <a:r>
              <a:rPr sz="1050" spc="-20" dirty="0">
                <a:latin typeface="Times New Roman"/>
                <a:cs typeface="Times New Roman"/>
              </a:rPr>
              <a:t>destroys </a:t>
            </a:r>
            <a:r>
              <a:rPr sz="1050" dirty="0">
                <a:latin typeface="Times New Roman"/>
                <a:cs typeface="Times New Roman"/>
              </a:rPr>
              <a:t>a </a:t>
            </a:r>
            <a:r>
              <a:rPr sz="1050" spc="-5" dirty="0">
                <a:latin typeface="Times New Roman"/>
                <a:cs typeface="Times New Roman"/>
              </a:rPr>
              <a:t>building belonging </a:t>
            </a:r>
            <a:r>
              <a:rPr sz="1050" spc="-10" dirty="0">
                <a:latin typeface="Times New Roman"/>
                <a:cs typeface="Times New Roman"/>
              </a:rPr>
              <a:t>toanother,</a:t>
            </a:r>
            <a:r>
              <a:rPr sz="1050" spc="-90" dirty="0">
                <a:latin typeface="Times New Roman"/>
                <a:cs typeface="Times New Roman"/>
              </a:rPr>
              <a:t> </a:t>
            </a:r>
            <a:r>
              <a:rPr sz="1050" dirty="0">
                <a:latin typeface="Times New Roman"/>
                <a:cs typeface="Times New Roman"/>
              </a:rPr>
              <a:t>or</a:t>
            </a:r>
            <a:endParaRPr sz="1050">
              <a:latin typeface="Times New Roman"/>
              <a:cs typeface="Times New Roman"/>
            </a:endParaRPr>
          </a:p>
          <a:p>
            <a:pPr marL="928369" indent="-228600">
              <a:lnSpc>
                <a:spcPts val="1230"/>
              </a:lnSpc>
              <a:buChar char="•"/>
              <a:tabLst>
                <a:tab pos="928369" algn="l"/>
                <a:tab pos="929005" algn="l"/>
              </a:tabLst>
            </a:pPr>
            <a:r>
              <a:rPr sz="1050" spc="-5" dirty="0">
                <a:latin typeface="Times New Roman"/>
                <a:cs typeface="Times New Roman"/>
              </a:rPr>
              <a:t>Recklessly</a:t>
            </a:r>
            <a:r>
              <a:rPr sz="1050" spc="-85" dirty="0">
                <a:latin typeface="Times New Roman"/>
                <a:cs typeface="Times New Roman"/>
              </a:rPr>
              <a:t> </a:t>
            </a:r>
            <a:r>
              <a:rPr sz="1050" spc="-5" dirty="0">
                <a:latin typeface="Times New Roman"/>
                <a:cs typeface="Times New Roman"/>
              </a:rPr>
              <a:t>causes</a:t>
            </a:r>
            <a:r>
              <a:rPr sz="1050" spc="-30" dirty="0">
                <a:latin typeface="Times New Roman"/>
                <a:cs typeface="Times New Roman"/>
              </a:rPr>
              <a:t> </a:t>
            </a:r>
            <a:r>
              <a:rPr sz="1050" spc="-5" dirty="0">
                <a:latin typeface="Times New Roman"/>
                <a:cs typeface="Times New Roman"/>
              </a:rPr>
              <a:t>another</a:t>
            </a:r>
            <a:r>
              <a:rPr sz="1050" spc="-30" dirty="0">
                <a:latin typeface="Times New Roman"/>
                <a:cs typeface="Times New Roman"/>
              </a:rPr>
              <a:t> </a:t>
            </a:r>
            <a:r>
              <a:rPr sz="1050" spc="-15" dirty="0">
                <a:latin typeface="Times New Roman"/>
                <a:cs typeface="Times New Roman"/>
              </a:rPr>
              <a:t>person</a:t>
            </a:r>
            <a:r>
              <a:rPr sz="1050" spc="-50" dirty="0">
                <a:latin typeface="Times New Roman"/>
                <a:cs typeface="Times New Roman"/>
              </a:rPr>
              <a:t> </a:t>
            </a:r>
            <a:r>
              <a:rPr sz="1050" spc="-5" dirty="0">
                <a:latin typeface="Times New Roman"/>
                <a:cs typeface="Times New Roman"/>
              </a:rPr>
              <a:t>to</a:t>
            </a:r>
            <a:r>
              <a:rPr sz="1050" spc="-25" dirty="0">
                <a:latin typeface="Times New Roman"/>
                <a:cs typeface="Times New Roman"/>
              </a:rPr>
              <a:t> </a:t>
            </a:r>
            <a:r>
              <a:rPr sz="1050" spc="-5" dirty="0">
                <a:latin typeface="Times New Roman"/>
                <a:cs typeface="Times New Roman"/>
              </a:rPr>
              <a:t>suffer</a:t>
            </a:r>
            <a:r>
              <a:rPr sz="1050" spc="-30" dirty="0">
                <a:latin typeface="Times New Roman"/>
                <a:cs typeface="Times New Roman"/>
              </a:rPr>
              <a:t> </a:t>
            </a:r>
            <a:r>
              <a:rPr sz="1050" spc="-15" dirty="0">
                <a:latin typeface="Times New Roman"/>
                <a:cs typeface="Times New Roman"/>
              </a:rPr>
              <a:t>bodily</a:t>
            </a:r>
            <a:r>
              <a:rPr sz="1050" spc="-110" dirty="0">
                <a:latin typeface="Times New Roman"/>
                <a:cs typeface="Times New Roman"/>
              </a:rPr>
              <a:t> </a:t>
            </a:r>
            <a:r>
              <a:rPr sz="1050" spc="-5" dirty="0">
                <a:latin typeface="Times New Roman"/>
                <a:cs typeface="Times New Roman"/>
              </a:rPr>
              <a:t>injury</a:t>
            </a:r>
            <a:r>
              <a:rPr sz="1050" spc="-75" dirty="0">
                <a:latin typeface="Times New Roman"/>
                <a:cs typeface="Times New Roman"/>
              </a:rPr>
              <a:t> </a:t>
            </a:r>
            <a:r>
              <a:rPr sz="1050" dirty="0">
                <a:latin typeface="Times New Roman"/>
                <a:cs typeface="Times New Roman"/>
              </a:rPr>
              <a:t>or</a:t>
            </a:r>
            <a:r>
              <a:rPr sz="1050" spc="0" dirty="0">
                <a:latin typeface="Times New Roman"/>
                <a:cs typeface="Times New Roman"/>
              </a:rPr>
              <a:t> </a:t>
            </a:r>
            <a:r>
              <a:rPr sz="1050" spc="-20" dirty="0">
                <a:latin typeface="Times New Roman"/>
                <a:cs typeface="Times New Roman"/>
              </a:rPr>
              <a:t>death.</a:t>
            </a:r>
            <a:endParaRPr sz="1050">
              <a:latin typeface="Times New Roman"/>
              <a:cs typeface="Times New Roman"/>
            </a:endParaRPr>
          </a:p>
        </p:txBody>
      </p:sp>
      <p:sp>
        <p:nvSpPr>
          <p:cNvPr id="9" name="object 9"/>
          <p:cNvSpPr/>
          <p:nvPr/>
        </p:nvSpPr>
        <p:spPr>
          <a:xfrm>
            <a:off x="518161" y="3387473"/>
            <a:ext cx="6653530" cy="1972310"/>
          </a:xfrm>
          <a:custGeom>
            <a:avLst/>
            <a:gdLst/>
            <a:ahLst/>
            <a:cxnLst/>
            <a:rect l="l" t="t" r="r" b="b"/>
            <a:pathLst>
              <a:path w="6653530" h="1972310">
                <a:moveTo>
                  <a:pt x="21590" y="0"/>
                </a:moveTo>
                <a:lnTo>
                  <a:pt x="0" y="0"/>
                </a:lnTo>
                <a:lnTo>
                  <a:pt x="0" y="1972310"/>
                </a:lnTo>
                <a:lnTo>
                  <a:pt x="6653530" y="1972310"/>
                </a:lnTo>
                <a:lnTo>
                  <a:pt x="6653530" y="1946275"/>
                </a:lnTo>
                <a:lnTo>
                  <a:pt x="26035" y="1946275"/>
                </a:lnTo>
                <a:lnTo>
                  <a:pt x="26035" y="25400"/>
                </a:lnTo>
                <a:lnTo>
                  <a:pt x="21590" y="0"/>
                </a:lnTo>
                <a:close/>
              </a:path>
            </a:pathLst>
          </a:custGeom>
          <a:solidFill>
            <a:srgbClr val="000000"/>
          </a:solidFill>
        </p:spPr>
        <p:txBody>
          <a:bodyPr wrap="square" lIns="0" tIns="0" rIns="0" bIns="0" rtlCol="0"/>
          <a:lstStyle/>
          <a:p>
            <a:endParaRPr/>
          </a:p>
        </p:txBody>
      </p:sp>
      <p:sp>
        <p:nvSpPr>
          <p:cNvPr id="10" name="object 10"/>
          <p:cNvSpPr/>
          <p:nvPr/>
        </p:nvSpPr>
        <p:spPr>
          <a:xfrm>
            <a:off x="539751" y="3387473"/>
            <a:ext cx="6631940" cy="1946275"/>
          </a:xfrm>
          <a:custGeom>
            <a:avLst/>
            <a:gdLst/>
            <a:ahLst/>
            <a:cxnLst/>
            <a:rect l="l" t="t" r="r" b="b"/>
            <a:pathLst>
              <a:path w="6631940" h="1946275">
                <a:moveTo>
                  <a:pt x="6631940" y="0"/>
                </a:moveTo>
                <a:lnTo>
                  <a:pt x="0" y="0"/>
                </a:lnTo>
                <a:lnTo>
                  <a:pt x="4445" y="25400"/>
                </a:lnTo>
                <a:lnTo>
                  <a:pt x="6605270" y="25400"/>
                </a:lnTo>
                <a:lnTo>
                  <a:pt x="6605270" y="1946275"/>
                </a:lnTo>
                <a:lnTo>
                  <a:pt x="6631940" y="1946275"/>
                </a:lnTo>
                <a:lnTo>
                  <a:pt x="6631940" y="0"/>
                </a:lnTo>
                <a:close/>
              </a:path>
            </a:pathLst>
          </a:custGeom>
          <a:solidFill>
            <a:srgbClr val="000000"/>
          </a:solidFill>
        </p:spPr>
        <p:txBody>
          <a:bodyPr wrap="square" lIns="0" tIns="0" rIns="0" bIns="0" rtlCol="0"/>
          <a:lstStyle/>
          <a:p>
            <a:endParaRPr/>
          </a:p>
        </p:txBody>
      </p:sp>
      <p:sp>
        <p:nvSpPr>
          <p:cNvPr id="11" name="object 11"/>
          <p:cNvSpPr/>
          <p:nvPr/>
        </p:nvSpPr>
        <p:spPr>
          <a:xfrm>
            <a:off x="553086" y="3421763"/>
            <a:ext cx="6583045" cy="1903095"/>
          </a:xfrm>
          <a:custGeom>
            <a:avLst/>
            <a:gdLst/>
            <a:ahLst/>
            <a:cxnLst/>
            <a:rect l="l" t="t" r="r" b="b"/>
            <a:pathLst>
              <a:path w="6583045" h="1903095">
                <a:moveTo>
                  <a:pt x="0" y="0"/>
                </a:moveTo>
                <a:lnTo>
                  <a:pt x="0" y="1903095"/>
                </a:lnTo>
                <a:lnTo>
                  <a:pt x="6583045" y="1903095"/>
                </a:lnTo>
                <a:lnTo>
                  <a:pt x="6583045" y="1894205"/>
                </a:lnTo>
                <a:lnTo>
                  <a:pt x="8890" y="1894205"/>
                </a:lnTo>
                <a:lnTo>
                  <a:pt x="8890" y="8889"/>
                </a:lnTo>
                <a:lnTo>
                  <a:pt x="0" y="0"/>
                </a:lnTo>
                <a:close/>
              </a:path>
            </a:pathLst>
          </a:custGeom>
          <a:solidFill>
            <a:srgbClr val="000000"/>
          </a:solidFill>
        </p:spPr>
        <p:txBody>
          <a:bodyPr wrap="square" lIns="0" tIns="0" rIns="0" bIns="0" rtlCol="0"/>
          <a:lstStyle/>
          <a:p>
            <a:endParaRPr/>
          </a:p>
        </p:txBody>
      </p:sp>
      <p:sp>
        <p:nvSpPr>
          <p:cNvPr id="12" name="object 12"/>
          <p:cNvSpPr/>
          <p:nvPr/>
        </p:nvSpPr>
        <p:spPr>
          <a:xfrm>
            <a:off x="553086" y="3421763"/>
            <a:ext cx="6583045" cy="1894205"/>
          </a:xfrm>
          <a:custGeom>
            <a:avLst/>
            <a:gdLst/>
            <a:ahLst/>
            <a:cxnLst/>
            <a:rect l="l" t="t" r="r" b="b"/>
            <a:pathLst>
              <a:path w="6583045" h="1894204">
                <a:moveTo>
                  <a:pt x="6583045" y="0"/>
                </a:moveTo>
                <a:lnTo>
                  <a:pt x="0" y="0"/>
                </a:lnTo>
                <a:lnTo>
                  <a:pt x="8890" y="8890"/>
                </a:lnTo>
                <a:lnTo>
                  <a:pt x="6574155" y="8890"/>
                </a:lnTo>
                <a:lnTo>
                  <a:pt x="6574155" y="1894205"/>
                </a:lnTo>
                <a:lnTo>
                  <a:pt x="6583045" y="1894205"/>
                </a:lnTo>
                <a:lnTo>
                  <a:pt x="6583045" y="0"/>
                </a:lnTo>
                <a:close/>
              </a:path>
            </a:pathLst>
          </a:custGeom>
          <a:solidFill>
            <a:srgbClr val="000000"/>
          </a:solidFill>
        </p:spPr>
        <p:txBody>
          <a:bodyPr wrap="square" lIns="0" tIns="0" rIns="0" bIns="0" rtlCol="0"/>
          <a:lstStyle/>
          <a:p>
            <a:endParaRPr/>
          </a:p>
        </p:txBody>
      </p:sp>
      <p:sp>
        <p:nvSpPr>
          <p:cNvPr id="13" name="object 13"/>
          <p:cNvSpPr/>
          <p:nvPr/>
        </p:nvSpPr>
        <p:spPr>
          <a:xfrm>
            <a:off x="518159" y="3415283"/>
            <a:ext cx="6653783" cy="1972055"/>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1881356" y="3568822"/>
            <a:ext cx="3790328" cy="554992"/>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979025" y="3711502"/>
            <a:ext cx="467283" cy="115125"/>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979154" y="3861884"/>
            <a:ext cx="651560" cy="85483"/>
          </a:xfrm>
          <a:prstGeom prst="rect">
            <a:avLst/>
          </a:prstGeom>
          <a:blipFill>
            <a:blip r:embed="rId5" cstate="print"/>
            <a:stretch>
              <a:fillRect/>
            </a:stretch>
          </a:blipFill>
        </p:spPr>
        <p:txBody>
          <a:bodyPr wrap="square" lIns="0" tIns="0" rIns="0" bIns="0" rtlCol="0"/>
          <a:lstStyle/>
          <a:p>
            <a:endParaRPr/>
          </a:p>
        </p:txBody>
      </p:sp>
      <p:sp>
        <p:nvSpPr>
          <p:cNvPr id="17" name="object 17"/>
          <p:cNvSpPr/>
          <p:nvPr/>
        </p:nvSpPr>
        <p:spPr>
          <a:xfrm>
            <a:off x="977629" y="4008678"/>
            <a:ext cx="659180" cy="115138"/>
          </a:xfrm>
          <a:prstGeom prst="rect">
            <a:avLst/>
          </a:prstGeom>
          <a:blipFill>
            <a:blip r:embed="rId6" cstate="print"/>
            <a:stretch>
              <a:fillRect/>
            </a:stretch>
          </a:blipFill>
        </p:spPr>
        <p:txBody>
          <a:bodyPr wrap="square" lIns="0" tIns="0" rIns="0" bIns="0" rtlCol="0"/>
          <a:lstStyle/>
          <a:p>
            <a:endParaRPr/>
          </a:p>
        </p:txBody>
      </p:sp>
      <p:sp>
        <p:nvSpPr>
          <p:cNvPr id="18" name="object 18"/>
          <p:cNvSpPr/>
          <p:nvPr/>
        </p:nvSpPr>
        <p:spPr>
          <a:xfrm>
            <a:off x="5699078" y="4008677"/>
            <a:ext cx="678207" cy="114884"/>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1907068" y="4158035"/>
            <a:ext cx="581393" cy="114884"/>
          </a:xfrm>
          <a:prstGeom prst="rect">
            <a:avLst/>
          </a:prstGeom>
          <a:blipFill>
            <a:blip r:embed="rId8" cstate="print"/>
            <a:stretch>
              <a:fillRect/>
            </a:stretch>
          </a:blipFill>
        </p:spPr>
        <p:txBody>
          <a:bodyPr wrap="square" lIns="0" tIns="0" rIns="0" bIns="0" rtlCol="0"/>
          <a:lstStyle/>
          <a:p>
            <a:endParaRPr/>
          </a:p>
        </p:txBody>
      </p:sp>
      <p:sp>
        <p:nvSpPr>
          <p:cNvPr id="20" name="object 20"/>
          <p:cNvSpPr/>
          <p:nvPr/>
        </p:nvSpPr>
        <p:spPr>
          <a:xfrm>
            <a:off x="980189" y="4307383"/>
            <a:ext cx="5957354" cy="115125"/>
          </a:xfrm>
          <a:prstGeom prst="rect">
            <a:avLst/>
          </a:prstGeom>
          <a:blipFill>
            <a:blip r:embed="rId9" cstate="print"/>
            <a:stretch>
              <a:fillRect/>
            </a:stretch>
          </a:blipFill>
        </p:spPr>
        <p:txBody>
          <a:bodyPr wrap="square" lIns="0" tIns="0" rIns="0" bIns="0" rtlCol="0"/>
          <a:lstStyle/>
          <a:p>
            <a:endParaRPr/>
          </a:p>
        </p:txBody>
      </p:sp>
      <p:sp>
        <p:nvSpPr>
          <p:cNvPr id="21" name="object 21"/>
          <p:cNvSpPr/>
          <p:nvPr/>
        </p:nvSpPr>
        <p:spPr>
          <a:xfrm>
            <a:off x="1872839" y="4456736"/>
            <a:ext cx="4801631" cy="721687"/>
          </a:xfrm>
          <a:prstGeom prst="rect">
            <a:avLst/>
          </a:prstGeom>
          <a:blipFill>
            <a:blip r:embed="rId10" cstate="print"/>
            <a:stretch>
              <a:fillRect/>
            </a:stretch>
          </a:blipFill>
        </p:spPr>
        <p:txBody>
          <a:bodyPr wrap="square" lIns="0" tIns="0" rIns="0" bIns="0" rtlCol="0"/>
          <a:lstStyle/>
          <a:p>
            <a:endParaRPr/>
          </a:p>
        </p:txBody>
      </p:sp>
      <p:sp>
        <p:nvSpPr>
          <p:cNvPr id="22" name="object 22"/>
          <p:cNvSpPr/>
          <p:nvPr/>
        </p:nvSpPr>
        <p:spPr>
          <a:xfrm>
            <a:off x="981577" y="4609142"/>
            <a:ext cx="390056" cy="115125"/>
          </a:xfrm>
          <a:prstGeom prst="rect">
            <a:avLst/>
          </a:prstGeom>
          <a:blipFill>
            <a:blip r:embed="rId11" cstate="print"/>
            <a:stretch>
              <a:fillRect/>
            </a:stretch>
          </a:blipFill>
        </p:spPr>
        <p:txBody>
          <a:bodyPr wrap="square" lIns="0" tIns="0" rIns="0" bIns="0" rtlCol="0"/>
          <a:lstStyle/>
          <a:p>
            <a:endParaRPr/>
          </a:p>
        </p:txBody>
      </p:sp>
      <p:sp>
        <p:nvSpPr>
          <p:cNvPr id="23" name="object 23"/>
          <p:cNvSpPr/>
          <p:nvPr/>
        </p:nvSpPr>
        <p:spPr>
          <a:xfrm>
            <a:off x="979374" y="4755443"/>
            <a:ext cx="479120" cy="115125"/>
          </a:xfrm>
          <a:prstGeom prst="rect">
            <a:avLst/>
          </a:prstGeom>
          <a:blipFill>
            <a:blip r:embed="rId12" cstate="print"/>
            <a:stretch>
              <a:fillRect/>
            </a:stretch>
          </a:blipFill>
        </p:spPr>
        <p:txBody>
          <a:bodyPr wrap="square" lIns="0" tIns="0" rIns="0" bIns="0" rtlCol="0"/>
          <a:lstStyle/>
          <a:p>
            <a:endParaRPr/>
          </a:p>
        </p:txBody>
      </p:sp>
      <p:sp>
        <p:nvSpPr>
          <p:cNvPr id="24" name="object 24"/>
          <p:cNvSpPr/>
          <p:nvPr/>
        </p:nvSpPr>
        <p:spPr>
          <a:xfrm>
            <a:off x="979609" y="4904794"/>
            <a:ext cx="555091" cy="89560"/>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972543" y="5063294"/>
            <a:ext cx="767892" cy="115125"/>
          </a:xfrm>
          <a:prstGeom prst="rect">
            <a:avLst/>
          </a:prstGeom>
          <a:blipFill>
            <a:blip r:embed="rId14" cstate="print"/>
            <a:stretch>
              <a:fillRect/>
            </a:stretch>
          </a:blipFill>
        </p:spPr>
        <p:txBody>
          <a:bodyPr wrap="square" lIns="0" tIns="0" rIns="0" bIns="0" rtlCol="0"/>
          <a:lstStyle/>
          <a:p>
            <a:endParaRPr/>
          </a:p>
        </p:txBody>
      </p:sp>
      <p:sp>
        <p:nvSpPr>
          <p:cNvPr id="26" name="object 26"/>
          <p:cNvSpPr txBox="1">
            <a:spLocks noGrp="1"/>
          </p:cNvSpPr>
          <p:nvPr>
            <p:ph type="sldNum" sz="quarter" idx="7"/>
          </p:nvPr>
        </p:nvSpPr>
        <p:spPr>
          <a:prstGeom prst="rect">
            <a:avLst/>
          </a:prstGeom>
        </p:spPr>
        <p:txBody>
          <a:bodyPr vert="horz" wrap="square" lIns="0" tIns="0" rIns="0" bIns="0" rtlCol="0">
            <a:spAutoFit/>
          </a:bodyPr>
          <a:lstStyle/>
          <a:p>
            <a:pPr marL="25400">
              <a:lnSpc>
                <a:spcPts val="1305"/>
              </a:lnSpc>
            </a:pPr>
            <a:r>
              <a:rPr dirty="0"/>
              <a:t>17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4709" y="966852"/>
            <a:ext cx="443865" cy="169277"/>
          </a:xfrm>
          <a:prstGeom prst="rect">
            <a:avLst/>
          </a:prstGeom>
        </p:spPr>
        <p:txBody>
          <a:bodyPr vert="horz" wrap="square" lIns="0" tIns="0" rIns="0" bIns="0" rtlCol="0">
            <a:spAutoFit/>
          </a:bodyPr>
          <a:lstStyle/>
          <a:p>
            <a:pPr marL="12700"/>
            <a:r>
              <a:rPr sz="1100" dirty="0">
                <a:latin typeface="Calibri"/>
                <a:cs typeface="Calibri"/>
              </a:rPr>
              <a:t>Se</a:t>
            </a:r>
            <a:r>
              <a:rPr sz="1100" spc="-5" dirty="0">
                <a:latin typeface="Calibri"/>
                <a:cs typeface="Calibri"/>
              </a:rPr>
              <a:t>cti</a:t>
            </a:r>
            <a:r>
              <a:rPr sz="1100" spc="-10" dirty="0">
                <a:latin typeface="Calibri"/>
                <a:cs typeface="Calibri"/>
              </a:rPr>
              <a:t>o</a:t>
            </a:r>
            <a:r>
              <a:rPr sz="1100" dirty="0">
                <a:latin typeface="Calibri"/>
                <a:cs typeface="Calibri"/>
              </a:rPr>
              <a:t>n</a:t>
            </a:r>
            <a:endParaRPr sz="1100">
              <a:latin typeface="Calibri"/>
              <a:cs typeface="Calibri"/>
            </a:endParaRPr>
          </a:p>
        </p:txBody>
      </p:sp>
      <p:sp>
        <p:nvSpPr>
          <p:cNvPr id="3" name="object 3"/>
          <p:cNvSpPr txBox="1"/>
          <p:nvPr/>
        </p:nvSpPr>
        <p:spPr>
          <a:xfrm>
            <a:off x="1784096" y="684403"/>
            <a:ext cx="3510279" cy="476884"/>
          </a:xfrm>
          <a:prstGeom prst="rect">
            <a:avLst/>
          </a:prstGeom>
        </p:spPr>
        <p:txBody>
          <a:bodyPr vert="horz" wrap="square" lIns="0" tIns="0" rIns="0" bIns="0" rtlCol="0">
            <a:spAutoFit/>
          </a:bodyPr>
          <a:lstStyle/>
          <a:p>
            <a:pPr algn="ctr">
              <a:lnSpc>
                <a:spcPct val="100000"/>
              </a:lnSpc>
            </a:pPr>
            <a:r>
              <a:rPr spc="-245" dirty="0">
                <a:latin typeface="Courier New"/>
                <a:cs typeface="Courier New"/>
              </a:rPr>
              <a:t>2020-</a:t>
            </a:r>
            <a:r>
              <a:rPr spc="-685" dirty="0">
                <a:latin typeface="Courier New"/>
                <a:cs typeface="Courier New"/>
              </a:rPr>
              <a:t> </a:t>
            </a:r>
            <a:r>
              <a:rPr spc="-175" dirty="0">
                <a:latin typeface="Courier New"/>
                <a:cs typeface="Courier New"/>
              </a:rPr>
              <a:t>2021</a:t>
            </a:r>
            <a:r>
              <a:rPr spc="-685" dirty="0">
                <a:latin typeface="Courier New"/>
                <a:cs typeface="Courier New"/>
              </a:rPr>
              <a:t> </a:t>
            </a:r>
            <a:r>
              <a:rPr spc="-245" dirty="0">
                <a:latin typeface="Courier New"/>
                <a:cs typeface="Courier New"/>
              </a:rPr>
              <a:t>Student</a:t>
            </a:r>
            <a:r>
              <a:rPr spc="-685" dirty="0">
                <a:latin typeface="Courier New"/>
                <a:cs typeface="Courier New"/>
              </a:rPr>
              <a:t> </a:t>
            </a:r>
            <a:r>
              <a:rPr spc="-140" dirty="0">
                <a:latin typeface="Courier New"/>
                <a:cs typeface="Courier New"/>
              </a:rPr>
              <a:t>Code</a:t>
            </a:r>
            <a:r>
              <a:rPr spc="-695" dirty="0">
                <a:latin typeface="Courier New"/>
                <a:cs typeface="Courier New"/>
              </a:rPr>
              <a:t> </a:t>
            </a:r>
            <a:r>
              <a:rPr spc="-190" dirty="0">
                <a:latin typeface="Courier New"/>
                <a:cs typeface="Courier New"/>
              </a:rPr>
              <a:t>Of</a:t>
            </a:r>
            <a:r>
              <a:rPr spc="-685" dirty="0">
                <a:latin typeface="Courier New"/>
                <a:cs typeface="Courier New"/>
              </a:rPr>
              <a:t> </a:t>
            </a:r>
            <a:r>
              <a:rPr spc="-204" dirty="0">
                <a:latin typeface="Courier New"/>
                <a:cs typeface="Courier New"/>
              </a:rPr>
              <a:t>Conduct</a:t>
            </a:r>
            <a:endParaRPr>
              <a:latin typeface="Courier New"/>
              <a:cs typeface="Courier New"/>
            </a:endParaRPr>
          </a:p>
          <a:p>
            <a:pPr marL="15875" algn="ctr">
              <a:spcBef>
                <a:spcPts val="60"/>
              </a:spcBef>
            </a:pPr>
            <a:r>
              <a:rPr sz="1100" spc="-140" dirty="0">
                <a:latin typeface="Courier New"/>
                <a:cs typeface="Courier New"/>
              </a:rPr>
              <a:t>BISD</a:t>
            </a:r>
            <a:r>
              <a:rPr sz="1100" spc="-415" dirty="0">
                <a:latin typeface="Courier New"/>
                <a:cs typeface="Courier New"/>
              </a:rPr>
              <a:t> </a:t>
            </a:r>
            <a:r>
              <a:rPr sz="1100" spc="-175" dirty="0">
                <a:latin typeface="Courier New"/>
                <a:cs typeface="Courier New"/>
              </a:rPr>
              <a:t>Authority</a:t>
            </a:r>
            <a:r>
              <a:rPr sz="1100" spc="-425" dirty="0">
                <a:latin typeface="Courier New"/>
                <a:cs typeface="Courier New"/>
              </a:rPr>
              <a:t> </a:t>
            </a:r>
            <a:r>
              <a:rPr sz="1100" spc="-90" dirty="0">
                <a:latin typeface="Courier New"/>
                <a:cs typeface="Courier New"/>
              </a:rPr>
              <a:t>and</a:t>
            </a:r>
            <a:r>
              <a:rPr sz="1100" spc="-425" dirty="0">
                <a:latin typeface="Courier New"/>
                <a:cs typeface="Courier New"/>
              </a:rPr>
              <a:t> </a:t>
            </a:r>
            <a:r>
              <a:rPr sz="1100" spc="-240" dirty="0">
                <a:latin typeface="Courier New"/>
                <a:cs typeface="Courier New"/>
              </a:rPr>
              <a:t>Jurisdiction:</a:t>
            </a:r>
            <a:endParaRPr sz="1100">
              <a:latin typeface="Courier New"/>
              <a:cs typeface="Courier New"/>
            </a:endParaRPr>
          </a:p>
        </p:txBody>
      </p:sp>
      <p:graphicFrame>
        <p:nvGraphicFramePr>
          <p:cNvPr id="4" name="object 4"/>
          <p:cNvGraphicFramePr>
            <a:graphicFrameLocks noGrp="1"/>
          </p:cNvGraphicFramePr>
          <p:nvPr/>
        </p:nvGraphicFramePr>
        <p:xfrm>
          <a:off x="566927" y="1167512"/>
          <a:ext cx="6865618" cy="1854705"/>
        </p:xfrm>
        <a:graphic>
          <a:graphicData uri="http://schemas.openxmlformats.org/drawingml/2006/table">
            <a:tbl>
              <a:tblPr firstRow="1" bandRow="1">
                <a:tableStyleId>{2D5ABB26-0587-4C30-8999-92F81FD0307C}</a:tableStyleId>
              </a:tblPr>
              <a:tblGrid>
                <a:gridCol w="777239">
                  <a:extLst>
                    <a:ext uri="{9D8B030D-6E8A-4147-A177-3AD203B41FA5}">
                      <a16:colId xmlns:a16="http://schemas.microsoft.com/office/drawing/2014/main" val="20000"/>
                    </a:ext>
                  </a:extLst>
                </a:gridCol>
                <a:gridCol w="4389120">
                  <a:extLst>
                    <a:ext uri="{9D8B030D-6E8A-4147-A177-3AD203B41FA5}">
                      <a16:colId xmlns:a16="http://schemas.microsoft.com/office/drawing/2014/main" val="20001"/>
                    </a:ext>
                  </a:extLst>
                </a:gridCol>
                <a:gridCol w="1699259">
                  <a:extLst>
                    <a:ext uri="{9D8B030D-6E8A-4147-A177-3AD203B41FA5}">
                      <a16:colId xmlns:a16="http://schemas.microsoft.com/office/drawing/2014/main" val="20002"/>
                    </a:ext>
                  </a:extLst>
                </a:gridCol>
              </a:tblGrid>
              <a:tr h="193547">
                <a:tc>
                  <a:txBody>
                    <a:bodyPr/>
                    <a:lstStyle/>
                    <a:p>
                      <a:pPr marL="17780">
                        <a:lnSpc>
                          <a:spcPts val="1170"/>
                        </a:lnSpc>
                      </a:pPr>
                      <a:r>
                        <a:rPr sz="1100" spc="-5" dirty="0">
                          <a:latin typeface="Calibri"/>
                          <a:cs typeface="Calibri"/>
                        </a:rPr>
                        <a:t>Pg.</a:t>
                      </a:r>
                      <a:r>
                        <a:rPr sz="1100" spc="-105" dirty="0">
                          <a:latin typeface="Calibri"/>
                          <a:cs typeface="Calibri"/>
                        </a:rPr>
                        <a:t> </a:t>
                      </a:r>
                      <a:r>
                        <a:rPr sz="1100" dirty="0">
                          <a:latin typeface="Calibri"/>
                          <a:cs typeface="Calibri"/>
                        </a:rPr>
                        <a:t>X</a:t>
                      </a:r>
                      <a:endParaRPr sz="1100">
                        <a:latin typeface="Calibri"/>
                        <a:cs typeface="Calibri"/>
                      </a:endParaRPr>
                    </a:p>
                  </a:txBody>
                  <a:tcPr marL="0" marR="0" marT="0" marB="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solidFill>
                      <a:srgbClr val="FFFF00"/>
                    </a:solidFill>
                  </a:tcPr>
                </a:tc>
                <a:tc>
                  <a:txBody>
                    <a:bodyPr/>
                    <a:lstStyle/>
                    <a:p>
                      <a:pPr marL="17780">
                        <a:lnSpc>
                          <a:spcPts val="1170"/>
                        </a:lnSpc>
                      </a:pPr>
                      <a:r>
                        <a:rPr sz="1100" spc="-5" dirty="0">
                          <a:latin typeface="Calibri"/>
                          <a:cs typeface="Calibri"/>
                        </a:rPr>
                        <a:t>Virtual</a:t>
                      </a:r>
                      <a:r>
                        <a:rPr sz="1100" spc="-35" dirty="0">
                          <a:latin typeface="Calibri"/>
                          <a:cs typeface="Calibri"/>
                        </a:rPr>
                        <a:t> </a:t>
                      </a:r>
                      <a:r>
                        <a:rPr sz="1100" spc="-5" dirty="0">
                          <a:latin typeface="Calibri"/>
                          <a:cs typeface="Calibri"/>
                        </a:rPr>
                        <a:t>Attendance</a:t>
                      </a:r>
                      <a:endParaRPr sz="1100">
                        <a:latin typeface="Calibri"/>
                        <a:cs typeface="Calibri"/>
                      </a:endParaRPr>
                    </a:p>
                  </a:txBody>
                  <a:tcPr marL="0" marR="0" marT="0" marB="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solidFill>
                      <a:srgbClr val="FFFF00"/>
                    </a:solidFill>
                  </a:tcPr>
                </a:tc>
                <a:tc>
                  <a:txBody>
                    <a:bodyPr/>
                    <a:lstStyle/>
                    <a:p>
                      <a:pPr marL="17780">
                        <a:lnSpc>
                          <a:spcPts val="1170"/>
                        </a:lnSpc>
                      </a:pPr>
                      <a:r>
                        <a:rPr sz="1100" spc="-5" dirty="0">
                          <a:latin typeface="Calibri"/>
                          <a:cs typeface="Calibri"/>
                        </a:rPr>
                        <a:t>Department</a:t>
                      </a:r>
                      <a:r>
                        <a:rPr sz="1100" spc="-40" dirty="0">
                          <a:latin typeface="Calibri"/>
                          <a:cs typeface="Calibri"/>
                        </a:rPr>
                        <a:t> </a:t>
                      </a:r>
                      <a:r>
                        <a:rPr sz="1100" spc="-5" dirty="0">
                          <a:latin typeface="Calibri"/>
                          <a:cs typeface="Calibri"/>
                        </a:rPr>
                        <a:t>Changes</a:t>
                      </a:r>
                      <a:endParaRPr sz="1100">
                        <a:latin typeface="Calibri"/>
                        <a:cs typeface="Calibri"/>
                      </a:endParaRPr>
                    </a:p>
                  </a:txBody>
                  <a:tcPr marL="0" marR="0" marT="0" marB="0">
                    <a:lnL w="12192">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solidFill>
                      <a:srgbClr val="FFFF00"/>
                    </a:solidFill>
                  </a:tcPr>
                </a:tc>
                <a:extLst>
                  <a:ext uri="{0D108BD9-81ED-4DB2-BD59-A6C34878D82A}">
                    <a16:rowId xmlns:a16="http://schemas.microsoft.com/office/drawing/2014/main" val="10000"/>
                  </a:ext>
                </a:extLst>
              </a:tr>
              <a:tr h="184404">
                <a:tc>
                  <a:txBody>
                    <a:bodyPr/>
                    <a:lstStyle/>
                    <a:p>
                      <a:endParaRPr sz="1100">
                        <a:latin typeface="Calibri"/>
                        <a:cs typeface="Calibri"/>
                      </a:endParaRPr>
                    </a:p>
                  </a:txBody>
                  <a:tcPr marL="0" marR="0" marT="0" marB="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endParaRPr sz="1100">
                        <a:latin typeface="Calibri"/>
                        <a:cs typeface="Calibri"/>
                      </a:endParaRPr>
                    </a:p>
                  </a:txBody>
                  <a:tcPr marL="0" marR="0" marT="0" marB="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endParaRPr sz="1100">
                        <a:latin typeface="Calibri"/>
                        <a:cs typeface="Calibri"/>
                      </a:endParaRPr>
                    </a:p>
                  </a:txBody>
                  <a:tcPr marL="0" marR="0" marT="0" marB="0">
                    <a:lnL w="12192">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extLst>
                  <a:ext uri="{0D108BD9-81ED-4DB2-BD59-A6C34878D82A}">
                    <a16:rowId xmlns:a16="http://schemas.microsoft.com/office/drawing/2014/main" val="10001"/>
                  </a:ext>
                </a:extLst>
              </a:tr>
              <a:tr h="184404">
                <a:tc>
                  <a:txBody>
                    <a:bodyPr/>
                    <a:lstStyle/>
                    <a:p>
                      <a:pPr marL="17780">
                        <a:lnSpc>
                          <a:spcPts val="1265"/>
                        </a:lnSpc>
                      </a:pPr>
                      <a:r>
                        <a:rPr sz="1100" spc="-5" dirty="0">
                          <a:latin typeface="Calibri"/>
                          <a:cs typeface="Calibri"/>
                        </a:rPr>
                        <a:t>Pg.</a:t>
                      </a:r>
                      <a:r>
                        <a:rPr sz="1100" spc="-105" dirty="0">
                          <a:latin typeface="Calibri"/>
                          <a:cs typeface="Calibri"/>
                        </a:rPr>
                        <a:t> </a:t>
                      </a:r>
                      <a:r>
                        <a:rPr sz="1100" dirty="0">
                          <a:latin typeface="Calibri"/>
                          <a:cs typeface="Calibri"/>
                        </a:rPr>
                        <a:t>XVI</a:t>
                      </a:r>
                      <a:endParaRPr sz="1100">
                        <a:latin typeface="Calibri"/>
                        <a:cs typeface="Calibri"/>
                      </a:endParaRPr>
                    </a:p>
                  </a:txBody>
                  <a:tcPr marL="0" marR="0" marT="0" marB="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solidFill>
                      <a:srgbClr val="FFFF00"/>
                    </a:solidFill>
                  </a:tcPr>
                </a:tc>
                <a:tc>
                  <a:txBody>
                    <a:bodyPr/>
                    <a:lstStyle/>
                    <a:p>
                      <a:pPr marL="17780">
                        <a:lnSpc>
                          <a:spcPts val="1265"/>
                        </a:lnSpc>
                      </a:pPr>
                      <a:r>
                        <a:rPr sz="1100" spc="-5" dirty="0">
                          <a:latin typeface="Calibri"/>
                          <a:cs typeface="Calibri"/>
                        </a:rPr>
                        <a:t>School Bus Behavior (Due Process </a:t>
                      </a:r>
                      <a:r>
                        <a:rPr sz="1100" dirty="0">
                          <a:latin typeface="Calibri"/>
                          <a:cs typeface="Calibri"/>
                        </a:rPr>
                        <a:t>is at the </a:t>
                      </a:r>
                      <a:r>
                        <a:rPr sz="1100" spc="-5" dirty="0">
                          <a:latin typeface="Calibri"/>
                          <a:cs typeface="Calibri"/>
                        </a:rPr>
                        <a:t>Campus</a:t>
                      </a:r>
                      <a:r>
                        <a:rPr sz="1100" spc="30" dirty="0">
                          <a:latin typeface="Calibri"/>
                          <a:cs typeface="Calibri"/>
                        </a:rPr>
                        <a:t> </a:t>
                      </a:r>
                      <a:r>
                        <a:rPr sz="1100" dirty="0">
                          <a:latin typeface="Calibri"/>
                          <a:cs typeface="Calibri"/>
                        </a:rPr>
                        <a:t>Level)</a:t>
                      </a:r>
                      <a:endParaRPr sz="1100">
                        <a:latin typeface="Calibri"/>
                        <a:cs typeface="Calibri"/>
                      </a:endParaRPr>
                    </a:p>
                  </a:txBody>
                  <a:tcPr marL="0" marR="0" marT="0" marB="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solidFill>
                      <a:srgbClr val="FFFF00"/>
                    </a:solidFill>
                  </a:tcPr>
                </a:tc>
                <a:tc>
                  <a:txBody>
                    <a:bodyPr/>
                    <a:lstStyle/>
                    <a:p>
                      <a:pPr marL="17780">
                        <a:lnSpc>
                          <a:spcPts val="1265"/>
                        </a:lnSpc>
                      </a:pPr>
                      <a:r>
                        <a:rPr sz="1100" spc="-5" dirty="0">
                          <a:latin typeface="Calibri"/>
                          <a:cs typeface="Calibri"/>
                        </a:rPr>
                        <a:t>Department</a:t>
                      </a:r>
                      <a:r>
                        <a:rPr sz="1100" spc="-40" dirty="0">
                          <a:latin typeface="Calibri"/>
                          <a:cs typeface="Calibri"/>
                        </a:rPr>
                        <a:t> </a:t>
                      </a:r>
                      <a:r>
                        <a:rPr sz="1100" spc="-5" dirty="0">
                          <a:latin typeface="Calibri"/>
                          <a:cs typeface="Calibri"/>
                        </a:rPr>
                        <a:t>Changes</a:t>
                      </a:r>
                      <a:endParaRPr sz="1100">
                        <a:latin typeface="Calibri"/>
                        <a:cs typeface="Calibri"/>
                      </a:endParaRPr>
                    </a:p>
                  </a:txBody>
                  <a:tcPr marL="0" marR="0" marT="0" marB="0">
                    <a:lnL w="12192">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solidFill>
                      <a:srgbClr val="FFFF00"/>
                    </a:solidFill>
                  </a:tcPr>
                </a:tc>
                <a:extLst>
                  <a:ext uri="{0D108BD9-81ED-4DB2-BD59-A6C34878D82A}">
                    <a16:rowId xmlns:a16="http://schemas.microsoft.com/office/drawing/2014/main" val="10002"/>
                  </a:ext>
                </a:extLst>
              </a:tr>
              <a:tr h="184403">
                <a:tc>
                  <a:txBody>
                    <a:bodyPr/>
                    <a:lstStyle/>
                    <a:p>
                      <a:endParaRPr sz="1100">
                        <a:latin typeface="Calibri"/>
                        <a:cs typeface="Calibri"/>
                      </a:endParaRPr>
                    </a:p>
                  </a:txBody>
                  <a:tcPr marL="0" marR="0" marT="0" marB="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solidFill>
                      <a:srgbClr val="F2F2F2"/>
                    </a:solidFill>
                  </a:tcPr>
                </a:tc>
                <a:tc>
                  <a:txBody>
                    <a:bodyPr/>
                    <a:lstStyle/>
                    <a:p>
                      <a:endParaRPr sz="1100">
                        <a:latin typeface="Calibri"/>
                        <a:cs typeface="Calibri"/>
                      </a:endParaRPr>
                    </a:p>
                  </a:txBody>
                  <a:tcPr marL="0" marR="0" marT="0" marB="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solidFill>
                      <a:srgbClr val="F2F2F2"/>
                    </a:solidFill>
                  </a:tcPr>
                </a:tc>
                <a:tc>
                  <a:txBody>
                    <a:bodyPr/>
                    <a:lstStyle/>
                    <a:p>
                      <a:endParaRPr sz="1100">
                        <a:latin typeface="Calibri"/>
                        <a:cs typeface="Calibri"/>
                      </a:endParaRPr>
                    </a:p>
                  </a:txBody>
                  <a:tcPr marL="0" marR="0" marT="0" marB="0">
                    <a:lnL w="12192">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solidFill>
                      <a:srgbClr val="F2F2F2"/>
                    </a:solidFill>
                  </a:tcPr>
                </a:tc>
                <a:extLst>
                  <a:ext uri="{0D108BD9-81ED-4DB2-BD59-A6C34878D82A}">
                    <a16:rowId xmlns:a16="http://schemas.microsoft.com/office/drawing/2014/main" val="10003"/>
                  </a:ext>
                </a:extLst>
              </a:tr>
              <a:tr h="184404">
                <a:tc>
                  <a:txBody>
                    <a:bodyPr/>
                    <a:lstStyle/>
                    <a:p>
                      <a:pPr marL="17780">
                        <a:lnSpc>
                          <a:spcPts val="1265"/>
                        </a:lnSpc>
                      </a:pPr>
                      <a:r>
                        <a:rPr sz="1100" spc="-5" dirty="0">
                          <a:latin typeface="Calibri"/>
                          <a:cs typeface="Calibri"/>
                        </a:rPr>
                        <a:t>Pg.</a:t>
                      </a:r>
                      <a:r>
                        <a:rPr sz="1100" spc="-105" dirty="0">
                          <a:latin typeface="Calibri"/>
                          <a:cs typeface="Calibri"/>
                        </a:rPr>
                        <a:t> </a:t>
                      </a:r>
                      <a:r>
                        <a:rPr sz="1100" dirty="0">
                          <a:latin typeface="Calibri"/>
                          <a:cs typeface="Calibri"/>
                        </a:rPr>
                        <a:t>XVII</a:t>
                      </a:r>
                      <a:endParaRPr sz="1100">
                        <a:latin typeface="Calibri"/>
                        <a:cs typeface="Calibri"/>
                      </a:endParaRPr>
                    </a:p>
                  </a:txBody>
                  <a:tcPr marL="0" marR="0" marT="0" marB="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solidFill>
                      <a:srgbClr val="FFFF00"/>
                    </a:solidFill>
                  </a:tcPr>
                </a:tc>
                <a:tc>
                  <a:txBody>
                    <a:bodyPr/>
                    <a:lstStyle/>
                    <a:p>
                      <a:pPr marL="17780">
                        <a:lnSpc>
                          <a:spcPts val="1265"/>
                        </a:lnSpc>
                      </a:pPr>
                      <a:r>
                        <a:rPr sz="1100" spc="-5" dirty="0">
                          <a:latin typeface="Calibri"/>
                          <a:cs typeface="Calibri"/>
                        </a:rPr>
                        <a:t>Technology Resources and/or</a:t>
                      </a:r>
                      <a:r>
                        <a:rPr sz="1100" spc="25" dirty="0">
                          <a:latin typeface="Calibri"/>
                          <a:cs typeface="Calibri"/>
                        </a:rPr>
                        <a:t> </a:t>
                      </a:r>
                      <a:r>
                        <a:rPr sz="1100" spc="-5" dirty="0">
                          <a:latin typeface="Calibri"/>
                          <a:cs typeface="Calibri"/>
                        </a:rPr>
                        <a:t>Internet</a:t>
                      </a:r>
                      <a:endParaRPr sz="1100">
                        <a:latin typeface="Calibri"/>
                        <a:cs typeface="Calibri"/>
                      </a:endParaRPr>
                    </a:p>
                  </a:txBody>
                  <a:tcPr marL="0" marR="0" marT="0" marB="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solidFill>
                      <a:srgbClr val="FFFF00"/>
                    </a:solidFill>
                  </a:tcPr>
                </a:tc>
                <a:tc>
                  <a:txBody>
                    <a:bodyPr/>
                    <a:lstStyle/>
                    <a:p>
                      <a:pPr marL="17780">
                        <a:lnSpc>
                          <a:spcPts val="1265"/>
                        </a:lnSpc>
                      </a:pPr>
                      <a:r>
                        <a:rPr sz="1100" spc="-5" dirty="0">
                          <a:latin typeface="Calibri"/>
                          <a:cs typeface="Calibri"/>
                        </a:rPr>
                        <a:t>Department</a:t>
                      </a:r>
                      <a:r>
                        <a:rPr sz="1100" spc="-40" dirty="0">
                          <a:latin typeface="Calibri"/>
                          <a:cs typeface="Calibri"/>
                        </a:rPr>
                        <a:t> </a:t>
                      </a:r>
                      <a:r>
                        <a:rPr sz="1100" spc="-5" dirty="0">
                          <a:latin typeface="Calibri"/>
                          <a:cs typeface="Calibri"/>
                        </a:rPr>
                        <a:t>Changes</a:t>
                      </a:r>
                      <a:endParaRPr sz="1100">
                        <a:latin typeface="Calibri"/>
                        <a:cs typeface="Calibri"/>
                      </a:endParaRPr>
                    </a:p>
                  </a:txBody>
                  <a:tcPr marL="0" marR="0" marT="0" marB="0">
                    <a:lnL w="12192">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solidFill>
                      <a:srgbClr val="FFFF00"/>
                    </a:solidFill>
                  </a:tcPr>
                </a:tc>
                <a:extLst>
                  <a:ext uri="{0D108BD9-81ED-4DB2-BD59-A6C34878D82A}">
                    <a16:rowId xmlns:a16="http://schemas.microsoft.com/office/drawing/2014/main" val="10004"/>
                  </a:ext>
                </a:extLst>
              </a:tr>
              <a:tr h="184404">
                <a:tc>
                  <a:txBody>
                    <a:bodyPr/>
                    <a:lstStyle/>
                    <a:p>
                      <a:endParaRPr sz="1100">
                        <a:latin typeface="Calibri"/>
                        <a:cs typeface="Calibri"/>
                      </a:endParaRPr>
                    </a:p>
                  </a:txBody>
                  <a:tcPr marL="0" marR="0" marT="0" marB="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solidFill>
                      <a:srgbClr val="F2F2F2"/>
                    </a:solidFill>
                  </a:tcPr>
                </a:tc>
                <a:tc>
                  <a:txBody>
                    <a:bodyPr/>
                    <a:lstStyle/>
                    <a:p>
                      <a:endParaRPr sz="1100">
                        <a:latin typeface="Calibri"/>
                        <a:cs typeface="Calibri"/>
                      </a:endParaRPr>
                    </a:p>
                  </a:txBody>
                  <a:tcPr marL="0" marR="0" marT="0" marB="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solidFill>
                      <a:srgbClr val="F2F2F2"/>
                    </a:solidFill>
                  </a:tcPr>
                </a:tc>
                <a:tc>
                  <a:txBody>
                    <a:bodyPr/>
                    <a:lstStyle/>
                    <a:p>
                      <a:endParaRPr sz="1100">
                        <a:latin typeface="Calibri"/>
                        <a:cs typeface="Calibri"/>
                      </a:endParaRPr>
                    </a:p>
                  </a:txBody>
                  <a:tcPr marL="0" marR="0" marT="0" marB="0">
                    <a:lnL w="12192">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solidFill>
                      <a:srgbClr val="F2F2F2"/>
                    </a:solidFill>
                  </a:tcPr>
                </a:tc>
                <a:extLst>
                  <a:ext uri="{0D108BD9-81ED-4DB2-BD59-A6C34878D82A}">
                    <a16:rowId xmlns:a16="http://schemas.microsoft.com/office/drawing/2014/main" val="10005"/>
                  </a:ext>
                </a:extLst>
              </a:tr>
              <a:tr h="184404">
                <a:tc>
                  <a:txBody>
                    <a:bodyPr/>
                    <a:lstStyle/>
                    <a:p>
                      <a:pPr marL="17780">
                        <a:lnSpc>
                          <a:spcPts val="1265"/>
                        </a:lnSpc>
                      </a:pPr>
                      <a:r>
                        <a:rPr sz="1100" spc="-5" dirty="0">
                          <a:latin typeface="Calibri"/>
                          <a:cs typeface="Calibri"/>
                        </a:rPr>
                        <a:t>Pg.</a:t>
                      </a:r>
                      <a:r>
                        <a:rPr sz="1100" spc="-105" dirty="0">
                          <a:latin typeface="Calibri"/>
                          <a:cs typeface="Calibri"/>
                        </a:rPr>
                        <a:t> </a:t>
                      </a:r>
                      <a:r>
                        <a:rPr sz="1100" dirty="0">
                          <a:latin typeface="Calibri"/>
                          <a:cs typeface="Calibri"/>
                        </a:rPr>
                        <a:t>XVII</a:t>
                      </a:r>
                      <a:endParaRPr sz="1100">
                        <a:latin typeface="Calibri"/>
                        <a:cs typeface="Calibri"/>
                      </a:endParaRPr>
                    </a:p>
                  </a:txBody>
                  <a:tcPr marL="0" marR="0" marT="0" marB="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solidFill>
                      <a:srgbClr val="FFFF00"/>
                    </a:solidFill>
                  </a:tcPr>
                </a:tc>
                <a:tc>
                  <a:txBody>
                    <a:bodyPr/>
                    <a:lstStyle/>
                    <a:p>
                      <a:pPr marL="17780">
                        <a:lnSpc>
                          <a:spcPts val="1265"/>
                        </a:lnSpc>
                      </a:pPr>
                      <a:r>
                        <a:rPr sz="1100" spc="-5" dirty="0">
                          <a:latin typeface="Calibri"/>
                          <a:cs typeface="Calibri"/>
                        </a:rPr>
                        <a:t>Bring Your </a:t>
                      </a:r>
                      <a:r>
                        <a:rPr sz="1100" dirty="0">
                          <a:latin typeface="Calibri"/>
                          <a:cs typeface="Calibri"/>
                        </a:rPr>
                        <a:t>Own </a:t>
                      </a:r>
                      <a:r>
                        <a:rPr sz="1100" spc="-5" dirty="0">
                          <a:latin typeface="Calibri"/>
                          <a:cs typeface="Calibri"/>
                        </a:rPr>
                        <a:t>Device</a:t>
                      </a:r>
                      <a:r>
                        <a:rPr sz="1100" spc="-15" dirty="0">
                          <a:latin typeface="Calibri"/>
                          <a:cs typeface="Calibri"/>
                        </a:rPr>
                        <a:t> </a:t>
                      </a:r>
                      <a:r>
                        <a:rPr sz="1100" spc="-5" dirty="0">
                          <a:latin typeface="Calibri"/>
                          <a:cs typeface="Calibri"/>
                        </a:rPr>
                        <a:t>(BYOD)</a:t>
                      </a:r>
                      <a:endParaRPr sz="1100">
                        <a:latin typeface="Calibri"/>
                        <a:cs typeface="Calibri"/>
                      </a:endParaRPr>
                    </a:p>
                  </a:txBody>
                  <a:tcPr marL="0" marR="0" marT="0" marB="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solidFill>
                      <a:srgbClr val="FFFF00"/>
                    </a:solidFill>
                  </a:tcPr>
                </a:tc>
                <a:tc>
                  <a:txBody>
                    <a:bodyPr/>
                    <a:lstStyle/>
                    <a:p>
                      <a:pPr marL="17780">
                        <a:lnSpc>
                          <a:spcPts val="1265"/>
                        </a:lnSpc>
                      </a:pPr>
                      <a:r>
                        <a:rPr sz="1100" spc="-5" dirty="0">
                          <a:latin typeface="Calibri"/>
                          <a:cs typeface="Calibri"/>
                        </a:rPr>
                        <a:t>Department</a:t>
                      </a:r>
                      <a:r>
                        <a:rPr sz="1100" spc="-40" dirty="0">
                          <a:latin typeface="Calibri"/>
                          <a:cs typeface="Calibri"/>
                        </a:rPr>
                        <a:t> </a:t>
                      </a:r>
                      <a:r>
                        <a:rPr sz="1100" spc="-5" dirty="0">
                          <a:latin typeface="Calibri"/>
                          <a:cs typeface="Calibri"/>
                        </a:rPr>
                        <a:t>Changes</a:t>
                      </a:r>
                      <a:endParaRPr sz="1100">
                        <a:latin typeface="Calibri"/>
                        <a:cs typeface="Calibri"/>
                      </a:endParaRPr>
                    </a:p>
                  </a:txBody>
                  <a:tcPr marL="0" marR="0" marT="0" marB="0">
                    <a:lnL w="12192">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solidFill>
                      <a:srgbClr val="FFFF00"/>
                    </a:solidFill>
                  </a:tcPr>
                </a:tc>
                <a:extLst>
                  <a:ext uri="{0D108BD9-81ED-4DB2-BD59-A6C34878D82A}">
                    <a16:rowId xmlns:a16="http://schemas.microsoft.com/office/drawing/2014/main" val="10006"/>
                  </a:ext>
                </a:extLst>
              </a:tr>
              <a:tr h="184403">
                <a:tc>
                  <a:txBody>
                    <a:bodyPr/>
                    <a:lstStyle/>
                    <a:p>
                      <a:endParaRPr sz="1100">
                        <a:latin typeface="Calibri"/>
                        <a:cs typeface="Calibri"/>
                      </a:endParaRPr>
                    </a:p>
                  </a:txBody>
                  <a:tcPr marL="0" marR="0" marT="0" marB="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solidFill>
                      <a:srgbClr val="F2F2F2"/>
                    </a:solidFill>
                  </a:tcPr>
                </a:tc>
                <a:tc>
                  <a:txBody>
                    <a:bodyPr/>
                    <a:lstStyle/>
                    <a:p>
                      <a:endParaRPr sz="1100">
                        <a:latin typeface="Calibri"/>
                        <a:cs typeface="Calibri"/>
                      </a:endParaRPr>
                    </a:p>
                  </a:txBody>
                  <a:tcPr marL="0" marR="0" marT="0" marB="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solidFill>
                      <a:srgbClr val="F2F2F2"/>
                    </a:solidFill>
                  </a:tcPr>
                </a:tc>
                <a:tc>
                  <a:txBody>
                    <a:bodyPr/>
                    <a:lstStyle/>
                    <a:p>
                      <a:endParaRPr sz="1100">
                        <a:latin typeface="Calibri"/>
                        <a:cs typeface="Calibri"/>
                      </a:endParaRPr>
                    </a:p>
                  </a:txBody>
                  <a:tcPr marL="0" marR="0" marT="0" marB="0">
                    <a:lnL w="12192">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solidFill>
                      <a:srgbClr val="F2F2F2"/>
                    </a:solidFill>
                  </a:tcPr>
                </a:tc>
                <a:extLst>
                  <a:ext uri="{0D108BD9-81ED-4DB2-BD59-A6C34878D82A}">
                    <a16:rowId xmlns:a16="http://schemas.microsoft.com/office/drawing/2014/main" val="10007"/>
                  </a:ext>
                </a:extLst>
              </a:tr>
              <a:tr h="184404">
                <a:tc>
                  <a:txBody>
                    <a:bodyPr/>
                    <a:lstStyle/>
                    <a:p>
                      <a:pPr marL="17780">
                        <a:lnSpc>
                          <a:spcPts val="1265"/>
                        </a:lnSpc>
                      </a:pPr>
                      <a:r>
                        <a:rPr sz="1100" spc="-5" dirty="0">
                          <a:latin typeface="Calibri"/>
                          <a:cs typeface="Calibri"/>
                        </a:rPr>
                        <a:t>Pg.</a:t>
                      </a:r>
                      <a:r>
                        <a:rPr sz="1100" spc="-90" dirty="0">
                          <a:latin typeface="Calibri"/>
                          <a:cs typeface="Calibri"/>
                        </a:rPr>
                        <a:t> </a:t>
                      </a:r>
                      <a:r>
                        <a:rPr sz="1100" dirty="0">
                          <a:latin typeface="Calibri"/>
                          <a:cs typeface="Calibri"/>
                        </a:rPr>
                        <a:t>7,8,10</a:t>
                      </a:r>
                      <a:endParaRPr sz="1100">
                        <a:latin typeface="Calibri"/>
                        <a:cs typeface="Calibri"/>
                      </a:endParaRPr>
                    </a:p>
                  </a:txBody>
                  <a:tcPr marL="0" marR="0" marT="0" marB="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solidFill>
                      <a:srgbClr val="FFFF00"/>
                    </a:solidFill>
                  </a:tcPr>
                </a:tc>
                <a:tc>
                  <a:txBody>
                    <a:bodyPr/>
                    <a:lstStyle/>
                    <a:p>
                      <a:pPr marL="17780">
                        <a:lnSpc>
                          <a:spcPts val="1265"/>
                        </a:lnSpc>
                      </a:pPr>
                      <a:r>
                        <a:rPr sz="1100" dirty="0">
                          <a:latin typeface="Calibri"/>
                          <a:cs typeface="Calibri"/>
                        </a:rPr>
                        <a:t>In </a:t>
                      </a:r>
                      <a:r>
                        <a:rPr sz="1100" spc="-5" dirty="0">
                          <a:latin typeface="Calibri"/>
                          <a:cs typeface="Calibri"/>
                        </a:rPr>
                        <a:t>person </a:t>
                      </a:r>
                      <a:r>
                        <a:rPr sz="1100" dirty="0">
                          <a:latin typeface="Calibri"/>
                          <a:cs typeface="Calibri"/>
                        </a:rPr>
                        <a:t>or </a:t>
                      </a:r>
                      <a:r>
                        <a:rPr sz="1100" spc="-5" dirty="0">
                          <a:latin typeface="Calibri"/>
                          <a:cs typeface="Calibri"/>
                        </a:rPr>
                        <a:t>virtually </a:t>
                      </a:r>
                      <a:r>
                        <a:rPr sz="1100" dirty="0">
                          <a:latin typeface="Calibri"/>
                          <a:cs typeface="Calibri"/>
                        </a:rPr>
                        <a:t>- text</a:t>
                      </a:r>
                      <a:r>
                        <a:rPr sz="1100" spc="-10" dirty="0">
                          <a:latin typeface="Calibri"/>
                          <a:cs typeface="Calibri"/>
                        </a:rPr>
                        <a:t> </a:t>
                      </a:r>
                      <a:r>
                        <a:rPr sz="1100" spc="-5" dirty="0">
                          <a:latin typeface="Calibri"/>
                          <a:cs typeface="Calibri"/>
                        </a:rPr>
                        <a:t>addition</a:t>
                      </a:r>
                      <a:endParaRPr sz="1100">
                        <a:latin typeface="Calibri"/>
                        <a:cs typeface="Calibri"/>
                      </a:endParaRPr>
                    </a:p>
                  </a:txBody>
                  <a:tcPr marL="0" marR="0" marT="0" marB="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solidFill>
                      <a:srgbClr val="FFFF00"/>
                    </a:solidFill>
                  </a:tcPr>
                </a:tc>
                <a:tc>
                  <a:txBody>
                    <a:bodyPr/>
                    <a:lstStyle/>
                    <a:p>
                      <a:pPr marL="17780">
                        <a:lnSpc>
                          <a:spcPts val="1265"/>
                        </a:lnSpc>
                      </a:pPr>
                      <a:r>
                        <a:rPr sz="1100" spc="-5" dirty="0">
                          <a:latin typeface="Calibri"/>
                          <a:cs typeface="Calibri"/>
                        </a:rPr>
                        <a:t>Department</a:t>
                      </a:r>
                      <a:r>
                        <a:rPr sz="1100" spc="-40" dirty="0">
                          <a:latin typeface="Calibri"/>
                          <a:cs typeface="Calibri"/>
                        </a:rPr>
                        <a:t> </a:t>
                      </a:r>
                      <a:r>
                        <a:rPr sz="1100" spc="-5" dirty="0">
                          <a:latin typeface="Calibri"/>
                          <a:cs typeface="Calibri"/>
                        </a:rPr>
                        <a:t>Changes</a:t>
                      </a:r>
                      <a:endParaRPr sz="1100">
                        <a:latin typeface="Calibri"/>
                        <a:cs typeface="Calibri"/>
                      </a:endParaRPr>
                    </a:p>
                  </a:txBody>
                  <a:tcPr marL="0" marR="0" marT="0" marB="0">
                    <a:lnL w="12192">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solidFill>
                      <a:srgbClr val="FFFF00"/>
                    </a:solidFill>
                  </a:tcPr>
                </a:tc>
                <a:extLst>
                  <a:ext uri="{0D108BD9-81ED-4DB2-BD59-A6C34878D82A}">
                    <a16:rowId xmlns:a16="http://schemas.microsoft.com/office/drawing/2014/main" val="10008"/>
                  </a:ext>
                </a:extLst>
              </a:tr>
              <a:tr h="185928">
                <a:tc gridSpan="3">
                  <a:txBody>
                    <a:bodyPr/>
                    <a:lstStyle/>
                    <a:p>
                      <a:endParaRPr sz="1100">
                        <a:latin typeface="Calibri"/>
                        <a:cs typeface="Calibri"/>
                      </a:endParaRPr>
                    </a:p>
                  </a:txBody>
                  <a:tcPr marL="0" marR="0" marT="0" marB="0">
                    <a:lnT w="12191">
                      <a:solidFill>
                        <a:srgbClr val="000000"/>
                      </a:solidFill>
                      <a:prstDash val="solid"/>
                    </a:lnT>
                    <a:solidFill>
                      <a:srgbClr val="F2F2F2"/>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728279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03984" y="432307"/>
            <a:ext cx="7002145" cy="4690110"/>
          </a:xfrm>
          <a:prstGeom prst="rect">
            <a:avLst/>
          </a:prstGeom>
        </p:spPr>
        <p:txBody>
          <a:bodyPr vert="horz" wrap="square" lIns="0" tIns="20320" rIns="0" bIns="0" rtlCol="0">
            <a:spAutoFit/>
          </a:bodyPr>
          <a:lstStyle/>
          <a:p>
            <a:pPr marL="251460" marR="280035" indent="-238125" algn="just">
              <a:lnSpc>
                <a:spcPct val="95500"/>
              </a:lnSpc>
              <a:spcBef>
                <a:spcPts val="160"/>
              </a:spcBef>
            </a:pPr>
            <a:r>
              <a:rPr sz="1050" b="1" spc="-5" dirty="0">
                <a:latin typeface="Times New Roman"/>
                <a:cs typeface="Times New Roman"/>
              </a:rPr>
              <a:t>Assault </a:t>
            </a:r>
            <a:r>
              <a:rPr sz="1050" spc="-5" dirty="0">
                <a:latin typeface="Times New Roman"/>
                <a:cs typeface="Times New Roman"/>
              </a:rPr>
              <a:t>is defined </a:t>
            </a:r>
            <a:r>
              <a:rPr sz="1050" dirty="0">
                <a:latin typeface="Times New Roman"/>
                <a:cs typeface="Times New Roman"/>
              </a:rPr>
              <a:t>by </a:t>
            </a:r>
            <a:r>
              <a:rPr sz="1050" spc="-5" dirty="0">
                <a:latin typeface="Times New Roman"/>
                <a:cs typeface="Times New Roman"/>
              </a:rPr>
              <a:t>Penal Code 22.01(a)(1) as intentionally, knowingly, </a:t>
            </a:r>
            <a:r>
              <a:rPr sz="1050" dirty="0">
                <a:latin typeface="Times New Roman"/>
                <a:cs typeface="Times New Roman"/>
              </a:rPr>
              <a:t>or </a:t>
            </a:r>
            <a:r>
              <a:rPr sz="1050" spc="-5" dirty="0">
                <a:latin typeface="Times New Roman"/>
                <a:cs typeface="Times New Roman"/>
              </a:rPr>
              <a:t>recklessly causing </a:t>
            </a:r>
            <a:r>
              <a:rPr sz="1050" dirty="0">
                <a:latin typeface="Times New Roman"/>
                <a:cs typeface="Times New Roman"/>
              </a:rPr>
              <a:t>bodily </a:t>
            </a:r>
            <a:r>
              <a:rPr sz="1050" spc="-5" dirty="0">
                <a:latin typeface="Times New Roman"/>
                <a:cs typeface="Times New Roman"/>
              </a:rPr>
              <a:t>injury </a:t>
            </a:r>
            <a:r>
              <a:rPr sz="1050" dirty="0">
                <a:latin typeface="Times New Roman"/>
                <a:cs typeface="Times New Roman"/>
              </a:rPr>
              <a:t>to </a:t>
            </a:r>
            <a:r>
              <a:rPr sz="1050" spc="-5" dirty="0">
                <a:latin typeface="Times New Roman"/>
                <a:cs typeface="Times New Roman"/>
              </a:rPr>
              <a:t>another;  </a:t>
            </a:r>
            <a:r>
              <a:rPr sz="1050" dirty="0">
                <a:latin typeface="Times New Roman"/>
                <a:cs typeface="Times New Roman"/>
              </a:rPr>
              <a:t>22.01(a) (2) </a:t>
            </a:r>
            <a:r>
              <a:rPr sz="1050" spc="-5" dirty="0">
                <a:latin typeface="Times New Roman"/>
                <a:cs typeface="Times New Roman"/>
              </a:rPr>
              <a:t>as intentionally </a:t>
            </a:r>
            <a:r>
              <a:rPr sz="1050" dirty="0">
                <a:latin typeface="Times New Roman"/>
                <a:cs typeface="Times New Roman"/>
              </a:rPr>
              <a:t>or knowingly </a:t>
            </a:r>
            <a:r>
              <a:rPr sz="1050" spc="-5" dirty="0">
                <a:latin typeface="Times New Roman"/>
                <a:cs typeface="Times New Roman"/>
              </a:rPr>
              <a:t>threatening another with imminent </a:t>
            </a:r>
            <a:r>
              <a:rPr sz="1050" dirty="0">
                <a:latin typeface="Times New Roman"/>
                <a:cs typeface="Times New Roman"/>
              </a:rPr>
              <a:t>bodily </a:t>
            </a:r>
            <a:r>
              <a:rPr sz="1050" spc="-5" dirty="0">
                <a:latin typeface="Times New Roman"/>
                <a:cs typeface="Times New Roman"/>
              </a:rPr>
              <a:t>injury; </a:t>
            </a:r>
            <a:r>
              <a:rPr sz="1050" dirty="0">
                <a:latin typeface="Times New Roman"/>
                <a:cs typeface="Times New Roman"/>
              </a:rPr>
              <a:t>and </a:t>
            </a:r>
            <a:r>
              <a:rPr sz="1050" spc="-5" dirty="0">
                <a:latin typeface="Times New Roman"/>
                <a:cs typeface="Times New Roman"/>
              </a:rPr>
              <a:t>22.01(a)(3) as  intentionally </a:t>
            </a:r>
            <a:r>
              <a:rPr sz="1050" dirty="0">
                <a:latin typeface="Times New Roman"/>
                <a:cs typeface="Times New Roman"/>
              </a:rPr>
              <a:t>or knowingly </a:t>
            </a:r>
            <a:r>
              <a:rPr sz="1050" spc="-5" dirty="0">
                <a:latin typeface="Times New Roman"/>
                <a:cs typeface="Times New Roman"/>
              </a:rPr>
              <a:t>causing physical contact with another can reasonably </a:t>
            </a:r>
            <a:r>
              <a:rPr sz="1050" dirty="0">
                <a:latin typeface="Times New Roman"/>
                <a:cs typeface="Times New Roman"/>
              </a:rPr>
              <a:t>be </a:t>
            </a:r>
            <a:r>
              <a:rPr sz="1050" spc="-5" dirty="0">
                <a:latin typeface="Times New Roman"/>
                <a:cs typeface="Times New Roman"/>
              </a:rPr>
              <a:t>regarded </a:t>
            </a:r>
            <a:r>
              <a:rPr sz="1050" dirty="0">
                <a:latin typeface="Times New Roman"/>
                <a:cs typeface="Times New Roman"/>
              </a:rPr>
              <a:t>and </a:t>
            </a:r>
            <a:r>
              <a:rPr sz="1050" spc="-5" dirty="0">
                <a:latin typeface="Times New Roman"/>
                <a:cs typeface="Times New Roman"/>
              </a:rPr>
              <a:t>as offensive </a:t>
            </a:r>
            <a:r>
              <a:rPr sz="1050" dirty="0">
                <a:latin typeface="Times New Roman"/>
                <a:cs typeface="Times New Roman"/>
              </a:rPr>
              <a:t>or  </a:t>
            </a:r>
            <a:r>
              <a:rPr sz="1050" spc="-5" dirty="0">
                <a:latin typeface="Times New Roman"/>
                <a:cs typeface="Times New Roman"/>
              </a:rPr>
              <a:t>provocative.</a:t>
            </a:r>
            <a:endParaRPr sz="1050">
              <a:latin typeface="Times New Roman"/>
              <a:cs typeface="Times New Roman"/>
            </a:endParaRPr>
          </a:p>
          <a:p>
            <a:pPr marL="251460" marR="5080" indent="-239395" algn="just">
              <a:lnSpc>
                <a:spcPct val="95900"/>
              </a:lnSpc>
              <a:spcBef>
                <a:spcPts val="15"/>
              </a:spcBef>
            </a:pPr>
            <a:r>
              <a:rPr sz="1050" b="1" spc="-15" dirty="0">
                <a:latin typeface="Times New Roman"/>
                <a:cs typeface="Times New Roman"/>
              </a:rPr>
              <a:t>Breach </a:t>
            </a:r>
            <a:r>
              <a:rPr sz="1050" b="1" spc="-5" dirty="0">
                <a:latin typeface="Times New Roman"/>
                <a:cs typeface="Times New Roman"/>
              </a:rPr>
              <a:t>of </a:t>
            </a:r>
            <a:r>
              <a:rPr sz="1050" b="1" spc="-15" dirty="0">
                <a:latin typeface="Times New Roman"/>
                <a:cs typeface="Times New Roman"/>
              </a:rPr>
              <a:t>Computer </a:t>
            </a:r>
            <a:r>
              <a:rPr sz="1050" b="1" spc="-20" dirty="0">
                <a:latin typeface="Times New Roman"/>
                <a:cs typeface="Times New Roman"/>
              </a:rPr>
              <a:t>Security </a:t>
            </a:r>
            <a:r>
              <a:rPr sz="1050" spc="-20" dirty="0">
                <a:latin typeface="Times New Roman"/>
                <a:cs typeface="Times New Roman"/>
              </a:rPr>
              <a:t>includes </a:t>
            </a:r>
            <a:r>
              <a:rPr sz="1050" spc="-15" dirty="0">
                <a:latin typeface="Times New Roman"/>
                <a:cs typeface="Times New Roman"/>
              </a:rPr>
              <a:t>knowingly accessing </a:t>
            </a:r>
            <a:r>
              <a:rPr sz="1050" dirty="0">
                <a:latin typeface="Times New Roman"/>
                <a:cs typeface="Times New Roman"/>
              </a:rPr>
              <a:t>a </a:t>
            </a:r>
            <a:r>
              <a:rPr sz="1050" spc="-25" dirty="0">
                <a:latin typeface="Times New Roman"/>
                <a:cs typeface="Times New Roman"/>
              </a:rPr>
              <a:t>computer, </a:t>
            </a:r>
            <a:r>
              <a:rPr sz="1050" spc="-20" dirty="0">
                <a:latin typeface="Times New Roman"/>
                <a:cs typeface="Times New Roman"/>
              </a:rPr>
              <a:t>computer network, </a:t>
            </a:r>
            <a:r>
              <a:rPr sz="1050" dirty="0">
                <a:latin typeface="Times New Roman"/>
                <a:cs typeface="Times New Roman"/>
              </a:rPr>
              <a:t>or </a:t>
            </a:r>
            <a:r>
              <a:rPr sz="1050" spc="-15" dirty="0">
                <a:latin typeface="Times New Roman"/>
                <a:cs typeface="Times New Roman"/>
              </a:rPr>
              <a:t>computer system without </a:t>
            </a:r>
            <a:r>
              <a:rPr sz="1050" spc="-20" dirty="0">
                <a:latin typeface="Times New Roman"/>
                <a:cs typeface="Times New Roman"/>
              </a:rPr>
              <a:t>the </a:t>
            </a:r>
            <a:r>
              <a:rPr sz="1050" spc="-15" dirty="0">
                <a:latin typeface="Times New Roman"/>
                <a:cs typeface="Times New Roman"/>
              </a:rPr>
              <a:t>effective  consent </a:t>
            </a:r>
            <a:r>
              <a:rPr sz="1050" dirty="0">
                <a:latin typeface="Times New Roman"/>
                <a:cs typeface="Times New Roman"/>
              </a:rPr>
              <a:t>of </a:t>
            </a:r>
            <a:r>
              <a:rPr sz="1050" spc="-15" dirty="0">
                <a:latin typeface="Times New Roman"/>
                <a:cs typeface="Times New Roman"/>
              </a:rPr>
              <a:t>the owner </a:t>
            </a:r>
            <a:r>
              <a:rPr sz="1050" spc="-5" dirty="0">
                <a:latin typeface="Times New Roman"/>
                <a:cs typeface="Times New Roman"/>
              </a:rPr>
              <a:t>as </a:t>
            </a:r>
            <a:r>
              <a:rPr sz="1050" spc="-15" dirty="0">
                <a:latin typeface="Times New Roman"/>
                <a:cs typeface="Times New Roman"/>
              </a:rPr>
              <a:t>defined </a:t>
            </a:r>
            <a:r>
              <a:rPr sz="1050" spc="-5" dirty="0">
                <a:latin typeface="Times New Roman"/>
                <a:cs typeface="Times New Roman"/>
              </a:rPr>
              <a:t>in </a:t>
            </a:r>
            <a:r>
              <a:rPr sz="1050" spc="-10" dirty="0">
                <a:latin typeface="Times New Roman"/>
                <a:cs typeface="Times New Roman"/>
              </a:rPr>
              <a:t>Penal </a:t>
            </a:r>
            <a:r>
              <a:rPr sz="1050" dirty="0">
                <a:latin typeface="Times New Roman"/>
                <a:cs typeface="Times New Roman"/>
              </a:rPr>
              <a:t>Code </a:t>
            </a:r>
            <a:r>
              <a:rPr sz="1050" spc="-15" dirty="0">
                <a:latin typeface="Times New Roman"/>
                <a:cs typeface="Times New Roman"/>
              </a:rPr>
              <a:t>33.2, </a:t>
            </a:r>
            <a:r>
              <a:rPr sz="1050" spc="-5" dirty="0">
                <a:latin typeface="Times New Roman"/>
                <a:cs typeface="Times New Roman"/>
              </a:rPr>
              <a:t>if </a:t>
            </a:r>
            <a:r>
              <a:rPr sz="1050" spc="-15" dirty="0">
                <a:latin typeface="Times New Roman"/>
                <a:cs typeface="Times New Roman"/>
              </a:rPr>
              <a:t>the conduct </a:t>
            </a:r>
            <a:r>
              <a:rPr sz="1050" spc="-25" dirty="0">
                <a:latin typeface="Times New Roman"/>
                <a:cs typeface="Times New Roman"/>
              </a:rPr>
              <a:t>involves </a:t>
            </a:r>
            <a:r>
              <a:rPr sz="1050" spc="-15" dirty="0">
                <a:latin typeface="Times New Roman"/>
                <a:cs typeface="Times New Roman"/>
              </a:rPr>
              <a:t>accessing </a:t>
            </a:r>
            <a:r>
              <a:rPr sz="1050" dirty="0">
                <a:latin typeface="Times New Roman"/>
                <a:cs typeface="Times New Roman"/>
              </a:rPr>
              <a:t>a </a:t>
            </a:r>
            <a:r>
              <a:rPr sz="1050" spc="-15" dirty="0">
                <a:latin typeface="Times New Roman"/>
                <a:cs typeface="Times New Roman"/>
              </a:rPr>
              <a:t>computer, </a:t>
            </a:r>
            <a:r>
              <a:rPr sz="1050" spc="-25" dirty="0">
                <a:latin typeface="Times New Roman"/>
                <a:cs typeface="Times New Roman"/>
              </a:rPr>
              <a:t>computer </a:t>
            </a:r>
            <a:r>
              <a:rPr sz="1050" spc="-20" dirty="0">
                <a:latin typeface="Times New Roman"/>
                <a:cs typeface="Times New Roman"/>
              </a:rPr>
              <a:t>network, </a:t>
            </a:r>
            <a:r>
              <a:rPr sz="1050" dirty="0">
                <a:latin typeface="Times New Roman"/>
                <a:cs typeface="Times New Roman"/>
              </a:rPr>
              <a:t>or </a:t>
            </a:r>
            <a:r>
              <a:rPr sz="1050" spc="-20" dirty="0">
                <a:latin typeface="Times New Roman"/>
                <a:cs typeface="Times New Roman"/>
              </a:rPr>
              <a:t>computer  </a:t>
            </a:r>
            <a:r>
              <a:rPr sz="1050" spc="-15" dirty="0">
                <a:latin typeface="Times New Roman"/>
                <a:cs typeface="Times New Roman"/>
              </a:rPr>
              <a:t>system </a:t>
            </a:r>
            <a:r>
              <a:rPr sz="1050" dirty="0">
                <a:latin typeface="Times New Roman"/>
                <a:cs typeface="Times New Roman"/>
              </a:rPr>
              <a:t>owned by or </a:t>
            </a:r>
            <a:r>
              <a:rPr sz="1050" spc="-15" dirty="0">
                <a:latin typeface="Times New Roman"/>
                <a:cs typeface="Times New Roman"/>
              </a:rPr>
              <a:t>operated </a:t>
            </a:r>
            <a:r>
              <a:rPr sz="1050" spc="-10" dirty="0">
                <a:latin typeface="Times New Roman"/>
                <a:cs typeface="Times New Roman"/>
              </a:rPr>
              <a:t>on </a:t>
            </a:r>
            <a:r>
              <a:rPr sz="1050" spc="-15" dirty="0">
                <a:latin typeface="Times New Roman"/>
                <a:cs typeface="Times New Roman"/>
              </a:rPr>
              <a:t>behalf </a:t>
            </a:r>
            <a:r>
              <a:rPr sz="1050" dirty="0">
                <a:latin typeface="Times New Roman"/>
                <a:cs typeface="Times New Roman"/>
              </a:rPr>
              <a:t>of a </a:t>
            </a:r>
            <a:r>
              <a:rPr sz="1050" spc="-15" dirty="0">
                <a:latin typeface="Times New Roman"/>
                <a:cs typeface="Times New Roman"/>
              </a:rPr>
              <a:t>school </a:t>
            </a:r>
            <a:r>
              <a:rPr sz="1050" spc="-25" dirty="0">
                <a:latin typeface="Times New Roman"/>
                <a:cs typeface="Times New Roman"/>
              </a:rPr>
              <a:t>district; </a:t>
            </a:r>
            <a:r>
              <a:rPr sz="1050" dirty="0">
                <a:latin typeface="Times New Roman"/>
                <a:cs typeface="Times New Roman"/>
              </a:rPr>
              <a:t>and </a:t>
            </a:r>
            <a:r>
              <a:rPr sz="1050" spc="-10" dirty="0">
                <a:latin typeface="Times New Roman"/>
                <a:cs typeface="Times New Roman"/>
              </a:rPr>
              <a:t>the </a:t>
            </a:r>
            <a:r>
              <a:rPr sz="1050" spc="-15" dirty="0">
                <a:latin typeface="Times New Roman"/>
                <a:cs typeface="Times New Roman"/>
              </a:rPr>
              <a:t>student knowingly </a:t>
            </a:r>
            <a:r>
              <a:rPr sz="1050" spc="-20" dirty="0">
                <a:latin typeface="Times New Roman"/>
                <a:cs typeface="Times New Roman"/>
              </a:rPr>
              <a:t>alters, </a:t>
            </a:r>
            <a:r>
              <a:rPr sz="1050" spc="-15" dirty="0">
                <a:latin typeface="Times New Roman"/>
                <a:cs typeface="Times New Roman"/>
              </a:rPr>
              <a:t>damages, </a:t>
            </a:r>
            <a:r>
              <a:rPr sz="1050" spc="-5" dirty="0">
                <a:latin typeface="Times New Roman"/>
                <a:cs typeface="Times New Roman"/>
              </a:rPr>
              <a:t>or </a:t>
            </a:r>
            <a:r>
              <a:rPr sz="1050" spc="-15" dirty="0">
                <a:latin typeface="Times New Roman"/>
                <a:cs typeface="Times New Roman"/>
              </a:rPr>
              <a:t>deletes school </a:t>
            </a:r>
            <a:r>
              <a:rPr sz="1050" spc="-20" dirty="0">
                <a:latin typeface="Times New Roman"/>
                <a:cs typeface="Times New Roman"/>
              </a:rPr>
              <a:t>district  </a:t>
            </a:r>
            <a:r>
              <a:rPr sz="1050" spc="-15" dirty="0">
                <a:latin typeface="Times New Roman"/>
                <a:cs typeface="Times New Roman"/>
              </a:rPr>
              <a:t>property </a:t>
            </a:r>
            <a:r>
              <a:rPr sz="1050" dirty="0">
                <a:latin typeface="Times New Roman"/>
                <a:cs typeface="Times New Roman"/>
              </a:rPr>
              <a:t>or </a:t>
            </a:r>
            <a:r>
              <a:rPr sz="1050" spc="-20" dirty="0">
                <a:latin typeface="Times New Roman"/>
                <a:cs typeface="Times New Roman"/>
              </a:rPr>
              <a:t>information; </a:t>
            </a:r>
            <a:r>
              <a:rPr sz="1050" dirty="0">
                <a:latin typeface="Times New Roman"/>
                <a:cs typeface="Times New Roman"/>
              </a:rPr>
              <a:t>or </a:t>
            </a:r>
            <a:r>
              <a:rPr sz="1050" spc="-20" dirty="0">
                <a:latin typeface="Times New Roman"/>
                <a:cs typeface="Times New Roman"/>
              </a:rPr>
              <a:t>commits </a:t>
            </a:r>
            <a:r>
              <a:rPr sz="1050" dirty="0">
                <a:latin typeface="Times New Roman"/>
                <a:cs typeface="Times New Roman"/>
              </a:rPr>
              <a:t>a </a:t>
            </a:r>
            <a:r>
              <a:rPr sz="1050" spc="-15" dirty="0">
                <a:latin typeface="Times New Roman"/>
                <a:cs typeface="Times New Roman"/>
              </a:rPr>
              <a:t>breach </a:t>
            </a:r>
            <a:r>
              <a:rPr sz="1050" dirty="0">
                <a:latin typeface="Times New Roman"/>
                <a:cs typeface="Times New Roman"/>
              </a:rPr>
              <a:t>of any </a:t>
            </a:r>
            <a:r>
              <a:rPr sz="1050" spc="-15" dirty="0">
                <a:latin typeface="Times New Roman"/>
                <a:cs typeface="Times New Roman"/>
              </a:rPr>
              <a:t>other </a:t>
            </a:r>
            <a:r>
              <a:rPr sz="1050" spc="-25" dirty="0">
                <a:latin typeface="Times New Roman"/>
                <a:cs typeface="Times New Roman"/>
              </a:rPr>
              <a:t>computer, </a:t>
            </a:r>
            <a:r>
              <a:rPr sz="1050" spc="-15" dirty="0">
                <a:latin typeface="Times New Roman"/>
                <a:cs typeface="Times New Roman"/>
              </a:rPr>
              <a:t>computer </a:t>
            </a:r>
            <a:r>
              <a:rPr sz="1050" spc="-20" dirty="0">
                <a:latin typeface="Times New Roman"/>
                <a:cs typeface="Times New Roman"/>
              </a:rPr>
              <a:t>network, </a:t>
            </a:r>
            <a:r>
              <a:rPr sz="1050" dirty="0">
                <a:latin typeface="Times New Roman"/>
                <a:cs typeface="Times New Roman"/>
              </a:rPr>
              <a:t>or </a:t>
            </a:r>
            <a:r>
              <a:rPr sz="1050" spc="-15" dirty="0">
                <a:latin typeface="Times New Roman"/>
                <a:cs typeface="Times New Roman"/>
              </a:rPr>
              <a:t>computer</a:t>
            </a:r>
            <a:r>
              <a:rPr sz="1050" spc="-185" dirty="0">
                <a:latin typeface="Times New Roman"/>
                <a:cs typeface="Times New Roman"/>
              </a:rPr>
              <a:t> </a:t>
            </a:r>
            <a:r>
              <a:rPr sz="1050" spc="-25" dirty="0">
                <a:latin typeface="Times New Roman"/>
                <a:cs typeface="Times New Roman"/>
              </a:rPr>
              <a:t>system.</a:t>
            </a:r>
            <a:endParaRPr sz="1050">
              <a:latin typeface="Times New Roman"/>
              <a:cs typeface="Times New Roman"/>
            </a:endParaRPr>
          </a:p>
          <a:p>
            <a:pPr marL="251460" marR="244475" indent="-226060" algn="just">
              <a:lnSpc>
                <a:spcPct val="94700"/>
              </a:lnSpc>
              <a:spcBef>
                <a:spcPts val="415"/>
              </a:spcBef>
            </a:pPr>
            <a:r>
              <a:rPr sz="1050" b="1" spc="-15" dirty="0">
                <a:latin typeface="Times New Roman"/>
                <a:cs typeface="Times New Roman"/>
              </a:rPr>
              <a:t>Bullying</a:t>
            </a:r>
            <a:r>
              <a:rPr sz="1050" b="1" spc="-60" dirty="0">
                <a:latin typeface="Times New Roman"/>
                <a:cs typeface="Times New Roman"/>
              </a:rPr>
              <a:t> </a:t>
            </a:r>
            <a:r>
              <a:rPr sz="1050" spc="-5" dirty="0">
                <a:latin typeface="Times New Roman"/>
                <a:cs typeface="Times New Roman"/>
              </a:rPr>
              <a:t>is</a:t>
            </a:r>
            <a:r>
              <a:rPr sz="1050" spc="-50" dirty="0">
                <a:latin typeface="Times New Roman"/>
                <a:cs typeface="Times New Roman"/>
              </a:rPr>
              <a:t> </a:t>
            </a:r>
            <a:r>
              <a:rPr sz="1050" spc="-15" dirty="0">
                <a:latin typeface="Times New Roman"/>
                <a:cs typeface="Times New Roman"/>
              </a:rPr>
              <a:t>defined</a:t>
            </a:r>
            <a:r>
              <a:rPr sz="1050" spc="-70" dirty="0">
                <a:latin typeface="Times New Roman"/>
                <a:cs typeface="Times New Roman"/>
              </a:rPr>
              <a:t> </a:t>
            </a:r>
            <a:r>
              <a:rPr sz="1050" spc="-5" dirty="0">
                <a:latin typeface="Times New Roman"/>
                <a:cs typeface="Times New Roman"/>
              </a:rPr>
              <a:t>in</a:t>
            </a:r>
            <a:r>
              <a:rPr sz="1050" spc="-50" dirty="0">
                <a:latin typeface="Times New Roman"/>
                <a:cs typeface="Times New Roman"/>
              </a:rPr>
              <a:t> </a:t>
            </a:r>
            <a:r>
              <a:rPr sz="1050" spc="-15" dirty="0">
                <a:latin typeface="Times New Roman"/>
                <a:cs typeface="Times New Roman"/>
              </a:rPr>
              <a:t>Section</a:t>
            </a:r>
            <a:r>
              <a:rPr sz="1050" spc="-75" dirty="0">
                <a:latin typeface="Times New Roman"/>
                <a:cs typeface="Times New Roman"/>
              </a:rPr>
              <a:t> </a:t>
            </a:r>
            <a:r>
              <a:rPr sz="1050" spc="-15" dirty="0">
                <a:latin typeface="Times New Roman"/>
                <a:cs typeface="Times New Roman"/>
              </a:rPr>
              <a:t>37.0832</a:t>
            </a:r>
            <a:r>
              <a:rPr sz="1050" spc="-70" dirty="0">
                <a:latin typeface="Times New Roman"/>
                <a:cs typeface="Times New Roman"/>
              </a:rPr>
              <a:t> </a:t>
            </a:r>
            <a:r>
              <a:rPr sz="1050" dirty="0">
                <a:latin typeface="Times New Roman"/>
                <a:cs typeface="Times New Roman"/>
              </a:rPr>
              <a:t>of</a:t>
            </a:r>
            <a:r>
              <a:rPr sz="1050" spc="-40" dirty="0">
                <a:latin typeface="Times New Roman"/>
                <a:cs typeface="Times New Roman"/>
              </a:rPr>
              <a:t> </a:t>
            </a:r>
            <a:r>
              <a:rPr sz="1050" spc="-15" dirty="0">
                <a:latin typeface="Times New Roman"/>
                <a:cs typeface="Times New Roman"/>
              </a:rPr>
              <a:t>the</a:t>
            </a:r>
            <a:r>
              <a:rPr sz="1050" spc="-85" dirty="0">
                <a:latin typeface="Times New Roman"/>
                <a:cs typeface="Times New Roman"/>
              </a:rPr>
              <a:t> </a:t>
            </a:r>
            <a:r>
              <a:rPr sz="1050" spc="-15" dirty="0">
                <a:latin typeface="Times New Roman"/>
                <a:cs typeface="Times New Roman"/>
              </a:rPr>
              <a:t>Education</a:t>
            </a:r>
            <a:r>
              <a:rPr sz="1050" spc="-85" dirty="0">
                <a:latin typeface="Times New Roman"/>
                <a:cs typeface="Times New Roman"/>
              </a:rPr>
              <a:t> </a:t>
            </a:r>
            <a:r>
              <a:rPr sz="1050" spc="-5" dirty="0">
                <a:latin typeface="Times New Roman"/>
                <a:cs typeface="Times New Roman"/>
              </a:rPr>
              <a:t>Code</a:t>
            </a:r>
            <a:r>
              <a:rPr sz="1050" spc="-40" dirty="0">
                <a:latin typeface="Times New Roman"/>
                <a:cs typeface="Times New Roman"/>
              </a:rPr>
              <a:t> </a:t>
            </a:r>
            <a:r>
              <a:rPr sz="1050" spc="-5" dirty="0">
                <a:latin typeface="Times New Roman"/>
                <a:cs typeface="Times New Roman"/>
              </a:rPr>
              <a:t>as</a:t>
            </a:r>
            <a:r>
              <a:rPr sz="1050" spc="-50" dirty="0">
                <a:latin typeface="Times New Roman"/>
                <a:cs typeface="Times New Roman"/>
              </a:rPr>
              <a:t> </a:t>
            </a:r>
            <a:r>
              <a:rPr sz="1050" dirty="0">
                <a:latin typeface="Times New Roman"/>
                <a:cs typeface="Times New Roman"/>
              </a:rPr>
              <a:t>a</a:t>
            </a:r>
            <a:r>
              <a:rPr sz="1050" spc="-45" dirty="0">
                <a:latin typeface="Times New Roman"/>
                <a:cs typeface="Times New Roman"/>
              </a:rPr>
              <a:t> </a:t>
            </a:r>
            <a:r>
              <a:rPr sz="1050" spc="-15" dirty="0">
                <a:latin typeface="Times New Roman"/>
                <a:cs typeface="Times New Roman"/>
              </a:rPr>
              <a:t>single</a:t>
            </a:r>
            <a:r>
              <a:rPr sz="1050" spc="-75" dirty="0">
                <a:latin typeface="Times New Roman"/>
                <a:cs typeface="Times New Roman"/>
              </a:rPr>
              <a:t> </a:t>
            </a:r>
            <a:r>
              <a:rPr sz="1050" spc="-15" dirty="0">
                <a:latin typeface="Times New Roman"/>
                <a:cs typeface="Times New Roman"/>
              </a:rPr>
              <a:t>significant</a:t>
            </a:r>
            <a:r>
              <a:rPr sz="1050" spc="-80" dirty="0">
                <a:latin typeface="Times New Roman"/>
                <a:cs typeface="Times New Roman"/>
              </a:rPr>
              <a:t> </a:t>
            </a:r>
            <a:r>
              <a:rPr sz="1050" spc="-5" dirty="0">
                <a:latin typeface="Times New Roman"/>
                <a:cs typeface="Times New Roman"/>
              </a:rPr>
              <a:t>act</a:t>
            </a:r>
            <a:r>
              <a:rPr sz="1050" spc="-40" dirty="0">
                <a:latin typeface="Times New Roman"/>
                <a:cs typeface="Times New Roman"/>
              </a:rPr>
              <a:t> </a:t>
            </a:r>
            <a:r>
              <a:rPr sz="1050" spc="-5" dirty="0">
                <a:latin typeface="Times New Roman"/>
                <a:cs typeface="Times New Roman"/>
              </a:rPr>
              <a:t>or</a:t>
            </a:r>
            <a:r>
              <a:rPr sz="1050" spc="-40" dirty="0">
                <a:latin typeface="Times New Roman"/>
                <a:cs typeface="Times New Roman"/>
              </a:rPr>
              <a:t> </a:t>
            </a:r>
            <a:r>
              <a:rPr sz="1050" dirty="0">
                <a:latin typeface="Times New Roman"/>
                <a:cs typeface="Times New Roman"/>
              </a:rPr>
              <a:t>a</a:t>
            </a:r>
            <a:r>
              <a:rPr sz="1050" spc="-50" dirty="0">
                <a:latin typeface="Times New Roman"/>
                <a:cs typeface="Times New Roman"/>
              </a:rPr>
              <a:t> </a:t>
            </a:r>
            <a:r>
              <a:rPr sz="1050" spc="-15" dirty="0">
                <a:latin typeface="Times New Roman"/>
                <a:cs typeface="Times New Roman"/>
              </a:rPr>
              <a:t>pattern</a:t>
            </a:r>
            <a:r>
              <a:rPr sz="1050" spc="-70" dirty="0">
                <a:latin typeface="Times New Roman"/>
                <a:cs typeface="Times New Roman"/>
              </a:rPr>
              <a:t> </a:t>
            </a:r>
            <a:r>
              <a:rPr sz="1050" dirty="0">
                <a:latin typeface="Times New Roman"/>
                <a:cs typeface="Times New Roman"/>
              </a:rPr>
              <a:t>of</a:t>
            </a:r>
            <a:r>
              <a:rPr sz="1050" spc="-55" dirty="0">
                <a:latin typeface="Times New Roman"/>
                <a:cs typeface="Times New Roman"/>
              </a:rPr>
              <a:t> </a:t>
            </a:r>
            <a:r>
              <a:rPr sz="1050" spc="-15" dirty="0">
                <a:latin typeface="Times New Roman"/>
                <a:cs typeface="Times New Roman"/>
              </a:rPr>
              <a:t>acts</a:t>
            </a:r>
            <a:r>
              <a:rPr sz="1050" spc="-75" dirty="0">
                <a:latin typeface="Times New Roman"/>
                <a:cs typeface="Times New Roman"/>
              </a:rPr>
              <a:t> </a:t>
            </a:r>
            <a:r>
              <a:rPr sz="1050" dirty="0">
                <a:latin typeface="Times New Roman"/>
                <a:cs typeface="Times New Roman"/>
              </a:rPr>
              <a:t>by</a:t>
            </a:r>
            <a:r>
              <a:rPr sz="1050" spc="-60" dirty="0">
                <a:latin typeface="Times New Roman"/>
                <a:cs typeface="Times New Roman"/>
              </a:rPr>
              <a:t> </a:t>
            </a:r>
            <a:r>
              <a:rPr sz="1050" dirty="0">
                <a:latin typeface="Times New Roman"/>
                <a:cs typeface="Times New Roman"/>
              </a:rPr>
              <a:t>one</a:t>
            </a:r>
            <a:r>
              <a:rPr sz="1050" spc="-40" dirty="0">
                <a:latin typeface="Times New Roman"/>
                <a:cs typeface="Times New Roman"/>
              </a:rPr>
              <a:t> </a:t>
            </a:r>
            <a:r>
              <a:rPr sz="1050" dirty="0">
                <a:latin typeface="Times New Roman"/>
                <a:cs typeface="Times New Roman"/>
              </a:rPr>
              <a:t>or</a:t>
            </a:r>
            <a:r>
              <a:rPr sz="1050" spc="-55" dirty="0">
                <a:latin typeface="Times New Roman"/>
                <a:cs typeface="Times New Roman"/>
              </a:rPr>
              <a:t> </a:t>
            </a:r>
            <a:r>
              <a:rPr sz="1050" spc="-15" dirty="0">
                <a:latin typeface="Times New Roman"/>
                <a:cs typeface="Times New Roman"/>
              </a:rPr>
              <a:t>more</a:t>
            </a:r>
            <a:r>
              <a:rPr sz="1050" spc="-75" dirty="0">
                <a:latin typeface="Times New Roman"/>
                <a:cs typeface="Times New Roman"/>
              </a:rPr>
              <a:t> </a:t>
            </a:r>
            <a:r>
              <a:rPr sz="1050" spc="-20" dirty="0">
                <a:latin typeface="Times New Roman"/>
                <a:cs typeface="Times New Roman"/>
              </a:rPr>
              <a:t>students  </a:t>
            </a:r>
            <a:r>
              <a:rPr sz="1050" spc="-15" dirty="0">
                <a:latin typeface="Times New Roman"/>
                <a:cs typeface="Times New Roman"/>
              </a:rPr>
              <a:t>directed </a:t>
            </a:r>
            <a:r>
              <a:rPr sz="1050" spc="-5" dirty="0">
                <a:latin typeface="Times New Roman"/>
                <a:cs typeface="Times New Roman"/>
              </a:rPr>
              <a:t>at </a:t>
            </a:r>
            <a:r>
              <a:rPr sz="1050" spc="-15" dirty="0">
                <a:latin typeface="Times New Roman"/>
                <a:cs typeface="Times New Roman"/>
              </a:rPr>
              <a:t>another student that </a:t>
            </a:r>
            <a:r>
              <a:rPr sz="1050" spc="-20" dirty="0">
                <a:latin typeface="Times New Roman"/>
                <a:cs typeface="Times New Roman"/>
              </a:rPr>
              <a:t>exploits </a:t>
            </a:r>
            <a:r>
              <a:rPr sz="1050" dirty="0">
                <a:latin typeface="Times New Roman"/>
                <a:cs typeface="Times New Roman"/>
              </a:rPr>
              <a:t>an </a:t>
            </a:r>
            <a:r>
              <a:rPr sz="1050" spc="-15" dirty="0">
                <a:latin typeface="Times New Roman"/>
                <a:cs typeface="Times New Roman"/>
              </a:rPr>
              <a:t>imbalance </a:t>
            </a:r>
            <a:r>
              <a:rPr sz="1050" dirty="0">
                <a:latin typeface="Times New Roman"/>
                <a:cs typeface="Times New Roman"/>
              </a:rPr>
              <a:t>of </a:t>
            </a:r>
            <a:r>
              <a:rPr sz="1050" spc="-5" dirty="0">
                <a:latin typeface="Times New Roman"/>
                <a:cs typeface="Times New Roman"/>
              </a:rPr>
              <a:t>power </a:t>
            </a:r>
            <a:r>
              <a:rPr sz="1050" dirty="0">
                <a:latin typeface="Times New Roman"/>
                <a:cs typeface="Times New Roman"/>
              </a:rPr>
              <a:t>and </a:t>
            </a:r>
            <a:r>
              <a:rPr sz="1050" spc="-25" dirty="0">
                <a:latin typeface="Times New Roman"/>
                <a:cs typeface="Times New Roman"/>
              </a:rPr>
              <a:t>involves </a:t>
            </a:r>
            <a:r>
              <a:rPr sz="1050" spc="-15" dirty="0">
                <a:latin typeface="Times New Roman"/>
                <a:cs typeface="Times New Roman"/>
              </a:rPr>
              <a:t>engaging </a:t>
            </a:r>
            <a:r>
              <a:rPr sz="1050" spc="-5" dirty="0">
                <a:latin typeface="Times New Roman"/>
                <a:cs typeface="Times New Roman"/>
              </a:rPr>
              <a:t>in </a:t>
            </a:r>
            <a:r>
              <a:rPr sz="1050" spc="-20" dirty="0">
                <a:latin typeface="Times New Roman"/>
                <a:cs typeface="Times New Roman"/>
              </a:rPr>
              <a:t>written </a:t>
            </a:r>
            <a:r>
              <a:rPr sz="1050" dirty="0">
                <a:latin typeface="Times New Roman"/>
                <a:cs typeface="Times New Roman"/>
              </a:rPr>
              <a:t>or </a:t>
            </a:r>
            <a:r>
              <a:rPr sz="1050" spc="-15" dirty="0">
                <a:latin typeface="Times New Roman"/>
                <a:cs typeface="Times New Roman"/>
              </a:rPr>
              <a:t>verbal </a:t>
            </a:r>
            <a:r>
              <a:rPr sz="1050" spc="-5" dirty="0">
                <a:latin typeface="Times New Roman"/>
                <a:cs typeface="Times New Roman"/>
              </a:rPr>
              <a:t>expression,  </a:t>
            </a:r>
            <a:r>
              <a:rPr sz="1050" spc="-15" dirty="0">
                <a:latin typeface="Times New Roman"/>
                <a:cs typeface="Times New Roman"/>
              </a:rPr>
              <a:t>expression through </a:t>
            </a:r>
            <a:r>
              <a:rPr sz="1050" spc="-20" dirty="0">
                <a:latin typeface="Times New Roman"/>
                <a:cs typeface="Times New Roman"/>
              </a:rPr>
              <a:t>electronic </a:t>
            </a:r>
            <a:r>
              <a:rPr sz="1050" spc="-15" dirty="0">
                <a:latin typeface="Times New Roman"/>
                <a:cs typeface="Times New Roman"/>
              </a:rPr>
              <a:t>means, </a:t>
            </a:r>
            <a:r>
              <a:rPr sz="1050" dirty="0">
                <a:latin typeface="Times New Roman"/>
                <a:cs typeface="Times New Roman"/>
              </a:rPr>
              <a:t>or </a:t>
            </a:r>
            <a:r>
              <a:rPr sz="1050" spc="-20" dirty="0">
                <a:latin typeface="Times New Roman"/>
                <a:cs typeface="Times New Roman"/>
              </a:rPr>
              <a:t>physical </a:t>
            </a:r>
            <a:r>
              <a:rPr sz="1050" spc="-5" dirty="0">
                <a:latin typeface="Times New Roman"/>
                <a:cs typeface="Times New Roman"/>
              </a:rPr>
              <a:t>conduct</a:t>
            </a:r>
            <a:r>
              <a:rPr sz="1050" spc="-100" dirty="0">
                <a:latin typeface="Times New Roman"/>
                <a:cs typeface="Times New Roman"/>
              </a:rPr>
              <a:t> </a:t>
            </a:r>
            <a:r>
              <a:rPr sz="1050" dirty="0">
                <a:latin typeface="Times New Roman"/>
                <a:cs typeface="Times New Roman"/>
              </a:rPr>
              <a:t>that</a:t>
            </a:r>
            <a:r>
              <a:rPr sz="1050" b="1" dirty="0">
                <a:latin typeface="Times New Roman"/>
                <a:cs typeface="Times New Roman"/>
              </a:rPr>
              <a:t>:</a:t>
            </a:r>
            <a:endParaRPr sz="1050">
              <a:latin typeface="Times New Roman"/>
              <a:cs typeface="Times New Roman"/>
            </a:endParaRPr>
          </a:p>
          <a:p>
            <a:pPr marL="422909" marR="283845" indent="-149860">
              <a:lnSpc>
                <a:spcPts val="1210"/>
              </a:lnSpc>
              <a:spcBef>
                <a:spcPts val="25"/>
              </a:spcBef>
              <a:buAutoNum type="arabicPeriod"/>
              <a:tabLst>
                <a:tab pos="422909" algn="l"/>
              </a:tabLst>
            </a:pPr>
            <a:r>
              <a:rPr sz="1050" dirty="0">
                <a:latin typeface="Times New Roman"/>
                <a:cs typeface="Times New Roman"/>
              </a:rPr>
              <a:t>Has</a:t>
            </a:r>
            <a:r>
              <a:rPr sz="1050" spc="-30" dirty="0">
                <a:latin typeface="Times New Roman"/>
                <a:cs typeface="Times New Roman"/>
              </a:rPr>
              <a:t> </a:t>
            </a:r>
            <a:r>
              <a:rPr sz="1050" spc="-5" dirty="0">
                <a:latin typeface="Times New Roman"/>
                <a:cs typeface="Times New Roman"/>
              </a:rPr>
              <a:t>the</a:t>
            </a:r>
            <a:r>
              <a:rPr sz="1050" spc="-50" dirty="0">
                <a:latin typeface="Times New Roman"/>
                <a:cs typeface="Times New Roman"/>
              </a:rPr>
              <a:t> </a:t>
            </a:r>
            <a:r>
              <a:rPr sz="1050" spc="-5" dirty="0">
                <a:latin typeface="Times New Roman"/>
                <a:cs typeface="Times New Roman"/>
              </a:rPr>
              <a:t>effect</a:t>
            </a:r>
            <a:r>
              <a:rPr sz="1050" spc="-55" dirty="0">
                <a:latin typeface="Times New Roman"/>
                <a:cs typeface="Times New Roman"/>
              </a:rPr>
              <a:t> </a:t>
            </a:r>
            <a:r>
              <a:rPr sz="1050" dirty="0">
                <a:latin typeface="Times New Roman"/>
                <a:cs typeface="Times New Roman"/>
              </a:rPr>
              <a:t>or</a:t>
            </a:r>
            <a:r>
              <a:rPr sz="1050" spc="-30" dirty="0">
                <a:latin typeface="Times New Roman"/>
                <a:cs typeface="Times New Roman"/>
              </a:rPr>
              <a:t> </a:t>
            </a:r>
            <a:r>
              <a:rPr sz="1050" spc="-15" dirty="0">
                <a:latin typeface="Times New Roman"/>
                <a:cs typeface="Times New Roman"/>
              </a:rPr>
              <a:t>will</a:t>
            </a:r>
            <a:r>
              <a:rPr sz="1050" spc="-75" dirty="0">
                <a:latin typeface="Times New Roman"/>
                <a:cs typeface="Times New Roman"/>
              </a:rPr>
              <a:t> </a:t>
            </a:r>
            <a:r>
              <a:rPr sz="1050" spc="-5" dirty="0">
                <a:latin typeface="Times New Roman"/>
                <a:cs typeface="Times New Roman"/>
              </a:rPr>
              <a:t>have</a:t>
            </a:r>
            <a:r>
              <a:rPr sz="1050" spc="-30" dirty="0">
                <a:latin typeface="Times New Roman"/>
                <a:cs typeface="Times New Roman"/>
              </a:rPr>
              <a:t> </a:t>
            </a:r>
            <a:r>
              <a:rPr sz="1050" dirty="0">
                <a:latin typeface="Times New Roman"/>
                <a:cs typeface="Times New Roman"/>
              </a:rPr>
              <a:t>the</a:t>
            </a:r>
            <a:r>
              <a:rPr sz="1050" spc="-30" dirty="0">
                <a:latin typeface="Times New Roman"/>
                <a:cs typeface="Times New Roman"/>
              </a:rPr>
              <a:t> </a:t>
            </a:r>
            <a:r>
              <a:rPr sz="1050" spc="-5" dirty="0">
                <a:latin typeface="Times New Roman"/>
                <a:cs typeface="Times New Roman"/>
              </a:rPr>
              <a:t>effect</a:t>
            </a:r>
            <a:r>
              <a:rPr sz="1050" spc="-55" dirty="0">
                <a:latin typeface="Times New Roman"/>
                <a:cs typeface="Times New Roman"/>
              </a:rPr>
              <a:t> </a:t>
            </a:r>
            <a:r>
              <a:rPr sz="1050" dirty="0">
                <a:latin typeface="Times New Roman"/>
                <a:cs typeface="Times New Roman"/>
              </a:rPr>
              <a:t>of</a:t>
            </a:r>
            <a:r>
              <a:rPr sz="1050" spc="-40" dirty="0">
                <a:latin typeface="Times New Roman"/>
                <a:cs typeface="Times New Roman"/>
              </a:rPr>
              <a:t> </a:t>
            </a:r>
            <a:r>
              <a:rPr sz="1050" spc="-5" dirty="0">
                <a:latin typeface="Times New Roman"/>
                <a:cs typeface="Times New Roman"/>
              </a:rPr>
              <a:t>physically</a:t>
            </a:r>
            <a:r>
              <a:rPr sz="1050" spc="-80" dirty="0">
                <a:latin typeface="Times New Roman"/>
                <a:cs typeface="Times New Roman"/>
              </a:rPr>
              <a:t> </a:t>
            </a:r>
            <a:r>
              <a:rPr sz="1050" spc="-5" dirty="0">
                <a:latin typeface="Times New Roman"/>
                <a:cs typeface="Times New Roman"/>
              </a:rPr>
              <a:t>harming</a:t>
            </a:r>
            <a:r>
              <a:rPr sz="1050" spc="-25" dirty="0">
                <a:latin typeface="Times New Roman"/>
                <a:cs typeface="Times New Roman"/>
              </a:rPr>
              <a:t> </a:t>
            </a:r>
            <a:r>
              <a:rPr sz="1050" dirty="0">
                <a:latin typeface="Times New Roman"/>
                <a:cs typeface="Times New Roman"/>
              </a:rPr>
              <a:t>a</a:t>
            </a:r>
            <a:r>
              <a:rPr sz="1050" spc="-30" dirty="0">
                <a:latin typeface="Times New Roman"/>
                <a:cs typeface="Times New Roman"/>
              </a:rPr>
              <a:t> </a:t>
            </a:r>
            <a:r>
              <a:rPr sz="1050" spc="-5" dirty="0">
                <a:latin typeface="Times New Roman"/>
                <a:cs typeface="Times New Roman"/>
              </a:rPr>
              <a:t>student,</a:t>
            </a:r>
            <a:r>
              <a:rPr sz="1050" spc="-25" dirty="0">
                <a:latin typeface="Times New Roman"/>
                <a:cs typeface="Times New Roman"/>
              </a:rPr>
              <a:t> damaging</a:t>
            </a:r>
            <a:r>
              <a:rPr sz="1050" spc="-60" dirty="0">
                <a:latin typeface="Times New Roman"/>
                <a:cs typeface="Times New Roman"/>
              </a:rPr>
              <a:t> </a:t>
            </a:r>
            <a:r>
              <a:rPr sz="1050" dirty="0">
                <a:latin typeface="Times New Roman"/>
                <a:cs typeface="Times New Roman"/>
              </a:rPr>
              <a:t>a</a:t>
            </a:r>
            <a:r>
              <a:rPr sz="1050" spc="-30" dirty="0">
                <a:latin typeface="Times New Roman"/>
                <a:cs typeface="Times New Roman"/>
              </a:rPr>
              <a:t> </a:t>
            </a:r>
            <a:r>
              <a:rPr sz="1050" spc="-5" dirty="0">
                <a:latin typeface="Times New Roman"/>
                <a:cs typeface="Times New Roman"/>
              </a:rPr>
              <a:t>student’s</a:t>
            </a:r>
            <a:r>
              <a:rPr sz="1050" spc="-55" dirty="0">
                <a:latin typeface="Times New Roman"/>
                <a:cs typeface="Times New Roman"/>
              </a:rPr>
              <a:t> </a:t>
            </a:r>
            <a:r>
              <a:rPr sz="1050" spc="-20" dirty="0">
                <a:latin typeface="Times New Roman"/>
                <a:cs typeface="Times New Roman"/>
              </a:rPr>
              <a:t>property,</a:t>
            </a:r>
            <a:r>
              <a:rPr sz="1050" spc="-60" dirty="0">
                <a:latin typeface="Times New Roman"/>
                <a:cs typeface="Times New Roman"/>
              </a:rPr>
              <a:t> </a:t>
            </a:r>
            <a:r>
              <a:rPr sz="1050" dirty="0">
                <a:latin typeface="Times New Roman"/>
                <a:cs typeface="Times New Roman"/>
              </a:rPr>
              <a:t>or</a:t>
            </a:r>
            <a:r>
              <a:rPr sz="1050" spc="-30" dirty="0">
                <a:latin typeface="Times New Roman"/>
                <a:cs typeface="Times New Roman"/>
              </a:rPr>
              <a:t> </a:t>
            </a:r>
            <a:r>
              <a:rPr sz="1050" spc="-15" dirty="0">
                <a:latin typeface="Times New Roman"/>
                <a:cs typeface="Times New Roman"/>
              </a:rPr>
              <a:t>placing</a:t>
            </a:r>
            <a:r>
              <a:rPr sz="1050" spc="-60" dirty="0">
                <a:latin typeface="Times New Roman"/>
                <a:cs typeface="Times New Roman"/>
              </a:rPr>
              <a:t> </a:t>
            </a:r>
            <a:r>
              <a:rPr sz="1050" dirty="0">
                <a:latin typeface="Times New Roman"/>
                <a:cs typeface="Times New Roman"/>
              </a:rPr>
              <a:t>a</a:t>
            </a:r>
            <a:r>
              <a:rPr sz="1050" spc="-30" dirty="0">
                <a:latin typeface="Times New Roman"/>
                <a:cs typeface="Times New Roman"/>
              </a:rPr>
              <a:t> </a:t>
            </a:r>
            <a:r>
              <a:rPr sz="1050" spc="-5" dirty="0">
                <a:latin typeface="Times New Roman"/>
                <a:cs typeface="Times New Roman"/>
              </a:rPr>
              <a:t>student  in</a:t>
            </a:r>
            <a:r>
              <a:rPr sz="1050" dirty="0">
                <a:latin typeface="Times New Roman"/>
                <a:cs typeface="Times New Roman"/>
              </a:rPr>
              <a:t> </a:t>
            </a:r>
            <a:r>
              <a:rPr sz="1050" spc="-5" dirty="0">
                <a:latin typeface="Times New Roman"/>
                <a:cs typeface="Times New Roman"/>
              </a:rPr>
              <a:t>reasonable</a:t>
            </a:r>
            <a:r>
              <a:rPr sz="1050" spc="-25" dirty="0">
                <a:latin typeface="Times New Roman"/>
                <a:cs typeface="Times New Roman"/>
              </a:rPr>
              <a:t> </a:t>
            </a:r>
            <a:r>
              <a:rPr sz="1050" spc="-5" dirty="0">
                <a:latin typeface="Times New Roman"/>
                <a:cs typeface="Times New Roman"/>
              </a:rPr>
              <a:t>fear</a:t>
            </a:r>
            <a:r>
              <a:rPr sz="1050" spc="-40" dirty="0">
                <a:latin typeface="Times New Roman"/>
                <a:cs typeface="Times New Roman"/>
              </a:rPr>
              <a:t> </a:t>
            </a:r>
            <a:r>
              <a:rPr sz="1050" dirty="0">
                <a:latin typeface="Times New Roman"/>
                <a:cs typeface="Times New Roman"/>
              </a:rPr>
              <a:t>of</a:t>
            </a:r>
            <a:r>
              <a:rPr sz="1050" spc="-40" dirty="0">
                <a:latin typeface="Times New Roman"/>
                <a:cs typeface="Times New Roman"/>
              </a:rPr>
              <a:t> </a:t>
            </a:r>
            <a:r>
              <a:rPr sz="1050" dirty="0">
                <a:latin typeface="Times New Roman"/>
                <a:cs typeface="Times New Roman"/>
              </a:rPr>
              <a:t>harm</a:t>
            </a:r>
            <a:r>
              <a:rPr sz="1050" spc="-80" dirty="0">
                <a:latin typeface="Times New Roman"/>
                <a:cs typeface="Times New Roman"/>
              </a:rPr>
              <a:t> </a:t>
            </a:r>
            <a:r>
              <a:rPr sz="1050" spc="-5" dirty="0">
                <a:latin typeface="Times New Roman"/>
                <a:cs typeface="Times New Roman"/>
              </a:rPr>
              <a:t>to</a:t>
            </a:r>
            <a:r>
              <a:rPr sz="1050" spc="-25" dirty="0">
                <a:latin typeface="Times New Roman"/>
                <a:cs typeface="Times New Roman"/>
              </a:rPr>
              <a:t> </a:t>
            </a:r>
            <a:r>
              <a:rPr sz="1050" spc="-5" dirty="0">
                <a:latin typeface="Times New Roman"/>
                <a:cs typeface="Times New Roman"/>
              </a:rPr>
              <a:t>the</a:t>
            </a:r>
            <a:r>
              <a:rPr sz="1050" spc="-25" dirty="0">
                <a:latin typeface="Times New Roman"/>
                <a:cs typeface="Times New Roman"/>
              </a:rPr>
              <a:t> </a:t>
            </a:r>
            <a:r>
              <a:rPr sz="1050" spc="-5" dirty="0">
                <a:latin typeface="Times New Roman"/>
                <a:cs typeface="Times New Roman"/>
              </a:rPr>
              <a:t>student’s</a:t>
            </a:r>
            <a:r>
              <a:rPr sz="1050" spc="-25" dirty="0">
                <a:latin typeface="Times New Roman"/>
                <a:cs typeface="Times New Roman"/>
              </a:rPr>
              <a:t> </a:t>
            </a:r>
            <a:r>
              <a:rPr sz="1050" dirty="0">
                <a:latin typeface="Times New Roman"/>
                <a:cs typeface="Times New Roman"/>
              </a:rPr>
              <a:t>person</a:t>
            </a:r>
            <a:r>
              <a:rPr sz="1050" spc="-50" dirty="0">
                <a:latin typeface="Times New Roman"/>
                <a:cs typeface="Times New Roman"/>
              </a:rPr>
              <a:t> </a:t>
            </a:r>
            <a:r>
              <a:rPr sz="1050" dirty="0">
                <a:latin typeface="Times New Roman"/>
                <a:cs typeface="Times New Roman"/>
              </a:rPr>
              <a:t>or</a:t>
            </a:r>
            <a:r>
              <a:rPr sz="1050" spc="-30" dirty="0">
                <a:latin typeface="Times New Roman"/>
                <a:cs typeface="Times New Roman"/>
              </a:rPr>
              <a:t> </a:t>
            </a:r>
            <a:r>
              <a:rPr sz="1050" dirty="0">
                <a:latin typeface="Times New Roman"/>
                <a:cs typeface="Times New Roman"/>
              </a:rPr>
              <a:t>of</a:t>
            </a:r>
            <a:r>
              <a:rPr sz="1050" spc="-15" dirty="0">
                <a:latin typeface="Times New Roman"/>
                <a:cs typeface="Times New Roman"/>
              </a:rPr>
              <a:t> </a:t>
            </a:r>
            <a:r>
              <a:rPr sz="1050" spc="-25" dirty="0">
                <a:latin typeface="Times New Roman"/>
                <a:cs typeface="Times New Roman"/>
              </a:rPr>
              <a:t>damage</a:t>
            </a:r>
            <a:r>
              <a:rPr sz="1050" spc="-50" dirty="0">
                <a:latin typeface="Times New Roman"/>
                <a:cs typeface="Times New Roman"/>
              </a:rPr>
              <a:t> </a:t>
            </a:r>
            <a:r>
              <a:rPr sz="1050" spc="-5" dirty="0">
                <a:latin typeface="Times New Roman"/>
                <a:cs typeface="Times New Roman"/>
              </a:rPr>
              <a:t>to</a:t>
            </a:r>
            <a:r>
              <a:rPr sz="1050" spc="-15" dirty="0">
                <a:latin typeface="Times New Roman"/>
                <a:cs typeface="Times New Roman"/>
              </a:rPr>
              <a:t> </a:t>
            </a:r>
            <a:r>
              <a:rPr sz="1050" spc="-5" dirty="0">
                <a:latin typeface="Times New Roman"/>
                <a:cs typeface="Times New Roman"/>
              </a:rPr>
              <a:t>the</a:t>
            </a:r>
            <a:r>
              <a:rPr sz="1050" spc="-25" dirty="0">
                <a:latin typeface="Times New Roman"/>
                <a:cs typeface="Times New Roman"/>
              </a:rPr>
              <a:t> </a:t>
            </a:r>
            <a:r>
              <a:rPr sz="1050" spc="-5" dirty="0">
                <a:latin typeface="Times New Roman"/>
                <a:cs typeface="Times New Roman"/>
              </a:rPr>
              <a:t>student’s</a:t>
            </a:r>
            <a:r>
              <a:rPr sz="1050" spc="-15" dirty="0">
                <a:latin typeface="Times New Roman"/>
                <a:cs typeface="Times New Roman"/>
              </a:rPr>
              <a:t> </a:t>
            </a:r>
            <a:r>
              <a:rPr sz="1050" spc="-25" dirty="0">
                <a:latin typeface="Times New Roman"/>
                <a:cs typeface="Times New Roman"/>
              </a:rPr>
              <a:t>property;</a:t>
            </a:r>
            <a:endParaRPr sz="1050">
              <a:latin typeface="Times New Roman"/>
              <a:cs typeface="Times New Roman"/>
            </a:endParaRPr>
          </a:p>
          <a:p>
            <a:pPr marL="423545" marR="373380" indent="-168275">
              <a:lnSpc>
                <a:spcPts val="1210"/>
              </a:lnSpc>
              <a:spcBef>
                <a:spcPts val="5"/>
              </a:spcBef>
              <a:buAutoNum type="arabicPeriod"/>
              <a:tabLst>
                <a:tab pos="423545" algn="l"/>
              </a:tabLst>
            </a:pPr>
            <a:r>
              <a:rPr sz="1050" spc="-10" dirty="0">
                <a:latin typeface="Times New Roman"/>
                <a:cs typeface="Times New Roman"/>
              </a:rPr>
              <a:t>Is </a:t>
            </a:r>
            <a:r>
              <a:rPr sz="1050" spc="-5" dirty="0">
                <a:latin typeface="Times New Roman"/>
                <a:cs typeface="Times New Roman"/>
              </a:rPr>
              <a:t>sufficiently </a:t>
            </a:r>
            <a:r>
              <a:rPr sz="1050" spc="-15" dirty="0">
                <a:latin typeface="Times New Roman"/>
                <a:cs typeface="Times New Roman"/>
              </a:rPr>
              <a:t>severe, </a:t>
            </a:r>
            <a:r>
              <a:rPr sz="1050" spc="-5" dirty="0">
                <a:latin typeface="Times New Roman"/>
                <a:cs typeface="Times New Roman"/>
              </a:rPr>
              <a:t>persistent, </a:t>
            </a:r>
            <a:r>
              <a:rPr sz="1050" dirty="0">
                <a:latin typeface="Times New Roman"/>
                <a:cs typeface="Times New Roman"/>
              </a:rPr>
              <a:t>or </a:t>
            </a:r>
            <a:r>
              <a:rPr sz="1050" spc="-25" dirty="0">
                <a:latin typeface="Times New Roman"/>
                <a:cs typeface="Times New Roman"/>
              </a:rPr>
              <a:t>pervasive </a:t>
            </a:r>
            <a:r>
              <a:rPr sz="1050" spc="-15" dirty="0">
                <a:latin typeface="Times New Roman"/>
                <a:cs typeface="Times New Roman"/>
              </a:rPr>
              <a:t>enough that </a:t>
            </a:r>
            <a:r>
              <a:rPr sz="1050" spc="-5" dirty="0">
                <a:latin typeface="Times New Roman"/>
                <a:cs typeface="Times New Roman"/>
              </a:rPr>
              <a:t>the action </a:t>
            </a:r>
            <a:r>
              <a:rPr sz="1050" dirty="0">
                <a:latin typeface="Times New Roman"/>
                <a:cs typeface="Times New Roman"/>
              </a:rPr>
              <a:t>or </a:t>
            </a:r>
            <a:r>
              <a:rPr sz="1050" spc="-5" dirty="0">
                <a:latin typeface="Times New Roman"/>
                <a:cs typeface="Times New Roman"/>
              </a:rPr>
              <a:t>threat creates </a:t>
            </a:r>
            <a:r>
              <a:rPr sz="1050" dirty="0">
                <a:latin typeface="Times New Roman"/>
                <a:cs typeface="Times New Roman"/>
              </a:rPr>
              <a:t>an </a:t>
            </a:r>
            <a:r>
              <a:rPr sz="1050" spc="-25" dirty="0">
                <a:latin typeface="Times New Roman"/>
                <a:cs typeface="Times New Roman"/>
              </a:rPr>
              <a:t>intimidating, </a:t>
            </a:r>
            <a:r>
              <a:rPr sz="1050" spc="-5" dirty="0">
                <a:latin typeface="Times New Roman"/>
                <a:cs typeface="Times New Roman"/>
              </a:rPr>
              <a:t>threatening, </a:t>
            </a:r>
            <a:r>
              <a:rPr sz="1050" spc="-15" dirty="0">
                <a:latin typeface="Times New Roman"/>
                <a:cs typeface="Times New Roman"/>
              </a:rPr>
              <a:t>or  </a:t>
            </a:r>
            <a:r>
              <a:rPr sz="1050" spc="-20" dirty="0">
                <a:latin typeface="Times New Roman"/>
                <a:cs typeface="Times New Roman"/>
              </a:rPr>
              <a:t>abusive </a:t>
            </a:r>
            <a:r>
              <a:rPr sz="1050" spc="-5" dirty="0">
                <a:latin typeface="Times New Roman"/>
                <a:cs typeface="Times New Roman"/>
              </a:rPr>
              <a:t>educational </a:t>
            </a:r>
            <a:r>
              <a:rPr sz="1050" spc="-20" dirty="0">
                <a:latin typeface="Times New Roman"/>
                <a:cs typeface="Times New Roman"/>
              </a:rPr>
              <a:t>environment </a:t>
            </a:r>
            <a:r>
              <a:rPr sz="1050" dirty="0">
                <a:latin typeface="Times New Roman"/>
                <a:cs typeface="Times New Roman"/>
              </a:rPr>
              <a:t>for a</a:t>
            </a:r>
            <a:r>
              <a:rPr sz="1050" spc="-145" dirty="0">
                <a:latin typeface="Times New Roman"/>
                <a:cs typeface="Times New Roman"/>
              </a:rPr>
              <a:t> </a:t>
            </a:r>
            <a:r>
              <a:rPr sz="1050" spc="-5" dirty="0">
                <a:latin typeface="Times New Roman"/>
                <a:cs typeface="Times New Roman"/>
              </a:rPr>
              <a:t>student;</a:t>
            </a:r>
            <a:endParaRPr sz="1050">
              <a:latin typeface="Times New Roman"/>
              <a:cs typeface="Times New Roman"/>
            </a:endParaRPr>
          </a:p>
          <a:p>
            <a:pPr marL="422909" indent="-156845">
              <a:lnSpc>
                <a:spcPts val="1180"/>
              </a:lnSpc>
              <a:buFont typeface="Times New Roman"/>
              <a:buAutoNum type="arabicPeriod"/>
              <a:tabLst>
                <a:tab pos="423545" algn="l"/>
              </a:tabLst>
            </a:pPr>
            <a:r>
              <a:rPr sz="1050" spc="-5" dirty="0">
                <a:latin typeface="Times New Roman"/>
                <a:cs typeface="Times New Roman"/>
              </a:rPr>
              <a:t>Materially</a:t>
            </a:r>
            <a:r>
              <a:rPr sz="1050" spc="-75" dirty="0">
                <a:latin typeface="Times New Roman"/>
                <a:cs typeface="Times New Roman"/>
              </a:rPr>
              <a:t> </a:t>
            </a:r>
            <a:r>
              <a:rPr sz="1050" dirty="0">
                <a:latin typeface="Times New Roman"/>
                <a:cs typeface="Times New Roman"/>
              </a:rPr>
              <a:t>and</a:t>
            </a:r>
            <a:r>
              <a:rPr sz="1050" spc="-45" dirty="0">
                <a:latin typeface="Times New Roman"/>
                <a:cs typeface="Times New Roman"/>
              </a:rPr>
              <a:t> </a:t>
            </a:r>
            <a:r>
              <a:rPr sz="1050" spc="-5" dirty="0">
                <a:latin typeface="Times New Roman"/>
                <a:cs typeface="Times New Roman"/>
              </a:rPr>
              <a:t>substantially</a:t>
            </a:r>
            <a:r>
              <a:rPr sz="1050" spc="-55" dirty="0">
                <a:latin typeface="Times New Roman"/>
                <a:cs typeface="Times New Roman"/>
              </a:rPr>
              <a:t> </a:t>
            </a:r>
            <a:r>
              <a:rPr sz="1050" spc="-5" dirty="0">
                <a:latin typeface="Times New Roman"/>
                <a:cs typeface="Times New Roman"/>
              </a:rPr>
              <a:t>disrupts</a:t>
            </a:r>
            <a:r>
              <a:rPr sz="1050" spc="-45" dirty="0">
                <a:latin typeface="Times New Roman"/>
                <a:cs typeface="Times New Roman"/>
              </a:rPr>
              <a:t> </a:t>
            </a:r>
            <a:r>
              <a:rPr sz="1050" spc="-5" dirty="0">
                <a:latin typeface="Times New Roman"/>
                <a:cs typeface="Times New Roman"/>
              </a:rPr>
              <a:t>the</a:t>
            </a:r>
            <a:r>
              <a:rPr sz="1050" spc="-45" dirty="0">
                <a:latin typeface="Times New Roman"/>
                <a:cs typeface="Times New Roman"/>
              </a:rPr>
              <a:t> </a:t>
            </a:r>
            <a:r>
              <a:rPr sz="1050" spc="-5" dirty="0">
                <a:latin typeface="Times New Roman"/>
                <a:cs typeface="Times New Roman"/>
              </a:rPr>
              <a:t>educational</a:t>
            </a:r>
            <a:r>
              <a:rPr sz="1050" spc="-60" dirty="0">
                <a:latin typeface="Times New Roman"/>
                <a:cs typeface="Times New Roman"/>
              </a:rPr>
              <a:t> </a:t>
            </a:r>
            <a:r>
              <a:rPr sz="1050" spc="-5" dirty="0">
                <a:latin typeface="Times New Roman"/>
                <a:cs typeface="Times New Roman"/>
              </a:rPr>
              <a:t>process</a:t>
            </a:r>
            <a:r>
              <a:rPr sz="1050" spc="-45" dirty="0">
                <a:latin typeface="Times New Roman"/>
                <a:cs typeface="Times New Roman"/>
              </a:rPr>
              <a:t> </a:t>
            </a:r>
            <a:r>
              <a:rPr sz="1050" dirty="0">
                <a:latin typeface="Times New Roman"/>
                <a:cs typeface="Times New Roman"/>
              </a:rPr>
              <a:t>or</a:t>
            </a:r>
            <a:r>
              <a:rPr sz="1050" spc="-35" dirty="0">
                <a:latin typeface="Times New Roman"/>
                <a:cs typeface="Times New Roman"/>
              </a:rPr>
              <a:t> </a:t>
            </a:r>
            <a:r>
              <a:rPr sz="1050" spc="-10" dirty="0">
                <a:latin typeface="Times New Roman"/>
                <a:cs typeface="Times New Roman"/>
              </a:rPr>
              <a:t>the</a:t>
            </a:r>
            <a:r>
              <a:rPr sz="1050" spc="-75" dirty="0">
                <a:latin typeface="Times New Roman"/>
                <a:cs typeface="Times New Roman"/>
              </a:rPr>
              <a:t> </a:t>
            </a:r>
            <a:r>
              <a:rPr sz="1050" spc="-5" dirty="0">
                <a:latin typeface="Times New Roman"/>
                <a:cs typeface="Times New Roman"/>
              </a:rPr>
              <a:t>orderly</a:t>
            </a:r>
            <a:r>
              <a:rPr sz="1050" spc="-75" dirty="0">
                <a:latin typeface="Times New Roman"/>
                <a:cs typeface="Times New Roman"/>
              </a:rPr>
              <a:t> </a:t>
            </a:r>
            <a:r>
              <a:rPr sz="1050" spc="-5" dirty="0">
                <a:latin typeface="Times New Roman"/>
                <a:cs typeface="Times New Roman"/>
              </a:rPr>
              <a:t>operation</a:t>
            </a:r>
            <a:r>
              <a:rPr sz="1050" spc="-55" dirty="0">
                <a:latin typeface="Times New Roman"/>
                <a:cs typeface="Times New Roman"/>
              </a:rPr>
              <a:t> </a:t>
            </a:r>
            <a:r>
              <a:rPr sz="1050" dirty="0">
                <a:latin typeface="Times New Roman"/>
                <a:cs typeface="Times New Roman"/>
              </a:rPr>
              <a:t>of</a:t>
            </a:r>
            <a:r>
              <a:rPr sz="1050" spc="-35" dirty="0">
                <a:latin typeface="Times New Roman"/>
                <a:cs typeface="Times New Roman"/>
              </a:rPr>
              <a:t> </a:t>
            </a:r>
            <a:r>
              <a:rPr sz="1050" dirty="0">
                <a:latin typeface="Times New Roman"/>
                <a:cs typeface="Times New Roman"/>
              </a:rPr>
              <a:t>a</a:t>
            </a:r>
            <a:r>
              <a:rPr sz="1050" spc="-45" dirty="0">
                <a:latin typeface="Times New Roman"/>
                <a:cs typeface="Times New Roman"/>
              </a:rPr>
              <a:t> </a:t>
            </a:r>
            <a:r>
              <a:rPr sz="1050" spc="-5" dirty="0">
                <a:latin typeface="Times New Roman"/>
                <a:cs typeface="Times New Roman"/>
              </a:rPr>
              <a:t>classroom</a:t>
            </a:r>
            <a:r>
              <a:rPr sz="1050" spc="-60" dirty="0">
                <a:latin typeface="Times New Roman"/>
                <a:cs typeface="Times New Roman"/>
              </a:rPr>
              <a:t> </a:t>
            </a:r>
            <a:r>
              <a:rPr sz="1050" dirty="0">
                <a:latin typeface="Times New Roman"/>
                <a:cs typeface="Times New Roman"/>
              </a:rPr>
              <a:t>or</a:t>
            </a:r>
            <a:r>
              <a:rPr sz="1050" spc="-45" dirty="0">
                <a:latin typeface="Times New Roman"/>
                <a:cs typeface="Times New Roman"/>
              </a:rPr>
              <a:t> </a:t>
            </a:r>
            <a:r>
              <a:rPr sz="1050" spc="-5" dirty="0">
                <a:latin typeface="Times New Roman"/>
                <a:cs typeface="Times New Roman"/>
              </a:rPr>
              <a:t>school;</a:t>
            </a:r>
            <a:r>
              <a:rPr sz="1050" spc="-50" dirty="0">
                <a:latin typeface="Times New Roman"/>
                <a:cs typeface="Times New Roman"/>
              </a:rPr>
              <a:t> </a:t>
            </a:r>
            <a:r>
              <a:rPr sz="1050" dirty="0">
                <a:latin typeface="Times New Roman"/>
                <a:cs typeface="Times New Roman"/>
              </a:rPr>
              <a:t>or</a:t>
            </a:r>
            <a:endParaRPr sz="1050">
              <a:latin typeface="Times New Roman"/>
              <a:cs typeface="Times New Roman"/>
            </a:endParaRPr>
          </a:p>
          <a:p>
            <a:pPr marL="424180" indent="-170815">
              <a:lnSpc>
                <a:spcPts val="1220"/>
              </a:lnSpc>
              <a:buAutoNum type="arabicPeriod"/>
              <a:tabLst>
                <a:tab pos="424815" algn="l"/>
              </a:tabLst>
            </a:pPr>
            <a:r>
              <a:rPr sz="1050" spc="-5" dirty="0">
                <a:latin typeface="Times New Roman"/>
                <a:cs typeface="Times New Roman"/>
              </a:rPr>
              <a:t>Infringes</a:t>
            </a:r>
            <a:r>
              <a:rPr sz="1050" spc="-40" dirty="0">
                <a:latin typeface="Times New Roman"/>
                <a:cs typeface="Times New Roman"/>
              </a:rPr>
              <a:t> </a:t>
            </a:r>
            <a:r>
              <a:rPr sz="1050" dirty="0">
                <a:latin typeface="Times New Roman"/>
                <a:cs typeface="Times New Roman"/>
              </a:rPr>
              <a:t>on</a:t>
            </a:r>
            <a:r>
              <a:rPr sz="1050" spc="-35" dirty="0">
                <a:latin typeface="Times New Roman"/>
                <a:cs typeface="Times New Roman"/>
              </a:rPr>
              <a:t> </a:t>
            </a:r>
            <a:r>
              <a:rPr sz="1050" spc="-10" dirty="0">
                <a:latin typeface="Times New Roman"/>
                <a:cs typeface="Times New Roman"/>
              </a:rPr>
              <a:t>the</a:t>
            </a:r>
            <a:r>
              <a:rPr sz="1050" spc="-50" dirty="0">
                <a:latin typeface="Times New Roman"/>
                <a:cs typeface="Times New Roman"/>
              </a:rPr>
              <a:t> </a:t>
            </a:r>
            <a:r>
              <a:rPr sz="1050" spc="-5" dirty="0">
                <a:latin typeface="Times New Roman"/>
                <a:cs typeface="Times New Roman"/>
              </a:rPr>
              <a:t>rights</a:t>
            </a:r>
            <a:r>
              <a:rPr sz="1050" spc="-40" dirty="0">
                <a:latin typeface="Times New Roman"/>
                <a:cs typeface="Times New Roman"/>
              </a:rPr>
              <a:t> </a:t>
            </a:r>
            <a:r>
              <a:rPr sz="1050" dirty="0">
                <a:latin typeface="Times New Roman"/>
                <a:cs typeface="Times New Roman"/>
              </a:rPr>
              <a:t>of</a:t>
            </a:r>
            <a:r>
              <a:rPr sz="1050" spc="-30" dirty="0">
                <a:latin typeface="Times New Roman"/>
                <a:cs typeface="Times New Roman"/>
              </a:rPr>
              <a:t> </a:t>
            </a:r>
            <a:r>
              <a:rPr sz="1050" spc="-10" dirty="0">
                <a:latin typeface="Times New Roman"/>
                <a:cs typeface="Times New Roman"/>
              </a:rPr>
              <a:t>the</a:t>
            </a:r>
            <a:r>
              <a:rPr sz="1050" spc="-50" dirty="0">
                <a:latin typeface="Times New Roman"/>
                <a:cs typeface="Times New Roman"/>
              </a:rPr>
              <a:t> </a:t>
            </a:r>
            <a:r>
              <a:rPr sz="1050" spc="-5" dirty="0">
                <a:latin typeface="Times New Roman"/>
                <a:cs typeface="Times New Roman"/>
              </a:rPr>
              <a:t>victim</a:t>
            </a:r>
            <a:r>
              <a:rPr sz="1050" spc="-65" dirty="0">
                <a:latin typeface="Times New Roman"/>
                <a:cs typeface="Times New Roman"/>
              </a:rPr>
              <a:t> </a:t>
            </a:r>
            <a:r>
              <a:rPr sz="1050" spc="-5" dirty="0">
                <a:latin typeface="Times New Roman"/>
                <a:cs typeface="Times New Roman"/>
              </a:rPr>
              <a:t>at</a:t>
            </a:r>
            <a:r>
              <a:rPr sz="1050" spc="-40" dirty="0">
                <a:latin typeface="Times New Roman"/>
                <a:cs typeface="Times New Roman"/>
              </a:rPr>
              <a:t> </a:t>
            </a:r>
            <a:r>
              <a:rPr sz="1050" spc="-5" dirty="0">
                <a:latin typeface="Times New Roman"/>
                <a:cs typeface="Times New Roman"/>
              </a:rPr>
              <a:t>school.</a:t>
            </a:r>
            <a:endParaRPr sz="1050">
              <a:latin typeface="Times New Roman"/>
              <a:cs typeface="Times New Roman"/>
            </a:endParaRPr>
          </a:p>
          <a:p>
            <a:pPr marL="24765">
              <a:lnSpc>
                <a:spcPts val="1205"/>
              </a:lnSpc>
            </a:pPr>
            <a:r>
              <a:rPr sz="1050" spc="-5" dirty="0">
                <a:latin typeface="Times New Roman"/>
                <a:cs typeface="Times New Roman"/>
              </a:rPr>
              <a:t>Bullying includes cyberbullying. </a:t>
            </a:r>
            <a:r>
              <a:rPr sz="1050" dirty="0">
                <a:latin typeface="Times New Roman"/>
                <a:cs typeface="Times New Roman"/>
              </a:rPr>
              <a:t>(See </a:t>
            </a:r>
            <a:r>
              <a:rPr sz="1050" spc="-5" dirty="0">
                <a:latin typeface="Times New Roman"/>
                <a:cs typeface="Times New Roman"/>
              </a:rPr>
              <a:t>below). </a:t>
            </a:r>
            <a:r>
              <a:rPr sz="1050" dirty="0">
                <a:latin typeface="Times New Roman"/>
                <a:cs typeface="Times New Roman"/>
              </a:rPr>
              <a:t>This </a:t>
            </a:r>
            <a:r>
              <a:rPr sz="1050" spc="-5" dirty="0">
                <a:latin typeface="Times New Roman"/>
                <a:cs typeface="Times New Roman"/>
              </a:rPr>
              <a:t>state law </a:t>
            </a:r>
            <a:r>
              <a:rPr sz="1050" dirty="0">
                <a:latin typeface="Times New Roman"/>
                <a:cs typeface="Times New Roman"/>
              </a:rPr>
              <a:t>on </a:t>
            </a:r>
            <a:r>
              <a:rPr sz="1050" spc="-5" dirty="0">
                <a:latin typeface="Times New Roman"/>
                <a:cs typeface="Times New Roman"/>
              </a:rPr>
              <a:t>bullying prevention applies</a:t>
            </a:r>
            <a:r>
              <a:rPr sz="1050" spc="25" dirty="0">
                <a:latin typeface="Times New Roman"/>
                <a:cs typeface="Times New Roman"/>
              </a:rPr>
              <a:t> </a:t>
            </a:r>
            <a:r>
              <a:rPr sz="1050" spc="-5" dirty="0">
                <a:latin typeface="Times New Roman"/>
                <a:cs typeface="Times New Roman"/>
              </a:rPr>
              <a:t>to:</a:t>
            </a:r>
            <a:endParaRPr sz="1050">
              <a:latin typeface="Times New Roman"/>
              <a:cs typeface="Times New Roman"/>
            </a:endParaRPr>
          </a:p>
          <a:p>
            <a:pPr marL="424815" marR="192405" indent="-151765">
              <a:lnSpc>
                <a:spcPts val="1200"/>
              </a:lnSpc>
              <a:spcBef>
                <a:spcPts val="50"/>
              </a:spcBef>
              <a:buAutoNum type="arabicPeriod"/>
              <a:tabLst>
                <a:tab pos="424815" algn="l"/>
              </a:tabLst>
            </a:pPr>
            <a:r>
              <a:rPr sz="1050" spc="-5" dirty="0">
                <a:latin typeface="Times New Roman"/>
                <a:cs typeface="Times New Roman"/>
              </a:rPr>
              <a:t>Bullying</a:t>
            </a:r>
            <a:r>
              <a:rPr sz="1050" spc="-35" dirty="0">
                <a:latin typeface="Times New Roman"/>
                <a:cs typeface="Times New Roman"/>
              </a:rPr>
              <a:t> </a:t>
            </a:r>
            <a:r>
              <a:rPr sz="1050" spc="-5" dirty="0">
                <a:latin typeface="Times New Roman"/>
                <a:cs typeface="Times New Roman"/>
              </a:rPr>
              <a:t>that</a:t>
            </a:r>
            <a:r>
              <a:rPr sz="1050" spc="-35" dirty="0">
                <a:latin typeface="Times New Roman"/>
                <a:cs typeface="Times New Roman"/>
              </a:rPr>
              <a:t> </a:t>
            </a:r>
            <a:r>
              <a:rPr sz="1050" dirty="0">
                <a:latin typeface="Times New Roman"/>
                <a:cs typeface="Times New Roman"/>
              </a:rPr>
              <a:t>occurs</a:t>
            </a:r>
            <a:r>
              <a:rPr sz="1050" spc="-35" dirty="0">
                <a:latin typeface="Times New Roman"/>
                <a:cs typeface="Times New Roman"/>
              </a:rPr>
              <a:t> </a:t>
            </a:r>
            <a:r>
              <a:rPr sz="1050" dirty="0">
                <a:latin typeface="Times New Roman"/>
                <a:cs typeface="Times New Roman"/>
              </a:rPr>
              <a:t>on</a:t>
            </a:r>
            <a:r>
              <a:rPr sz="1050" spc="-30" dirty="0">
                <a:latin typeface="Times New Roman"/>
                <a:cs typeface="Times New Roman"/>
              </a:rPr>
              <a:t> </a:t>
            </a:r>
            <a:r>
              <a:rPr sz="1050" dirty="0">
                <a:latin typeface="Times New Roman"/>
                <a:cs typeface="Times New Roman"/>
              </a:rPr>
              <a:t>or</a:t>
            </a:r>
            <a:r>
              <a:rPr sz="1050" spc="-35" dirty="0">
                <a:latin typeface="Times New Roman"/>
                <a:cs typeface="Times New Roman"/>
              </a:rPr>
              <a:t> </a:t>
            </a:r>
            <a:r>
              <a:rPr sz="1050" spc="-5" dirty="0">
                <a:latin typeface="Times New Roman"/>
                <a:cs typeface="Times New Roman"/>
              </a:rPr>
              <a:t>is</a:t>
            </a:r>
            <a:r>
              <a:rPr sz="1050" spc="-25" dirty="0">
                <a:latin typeface="Times New Roman"/>
                <a:cs typeface="Times New Roman"/>
              </a:rPr>
              <a:t> </a:t>
            </a:r>
            <a:r>
              <a:rPr sz="1050" spc="-5" dirty="0">
                <a:latin typeface="Times New Roman"/>
                <a:cs typeface="Times New Roman"/>
              </a:rPr>
              <a:t>delivered</a:t>
            </a:r>
            <a:r>
              <a:rPr sz="1050" spc="-20" dirty="0">
                <a:latin typeface="Times New Roman"/>
                <a:cs typeface="Times New Roman"/>
              </a:rPr>
              <a:t> </a:t>
            </a:r>
            <a:r>
              <a:rPr sz="1050" spc="-5" dirty="0">
                <a:latin typeface="Times New Roman"/>
                <a:cs typeface="Times New Roman"/>
              </a:rPr>
              <a:t>to</a:t>
            </a:r>
            <a:r>
              <a:rPr sz="1050" spc="-30" dirty="0">
                <a:latin typeface="Times New Roman"/>
                <a:cs typeface="Times New Roman"/>
              </a:rPr>
              <a:t> </a:t>
            </a:r>
            <a:r>
              <a:rPr sz="1050" dirty="0">
                <a:latin typeface="Times New Roman"/>
                <a:cs typeface="Times New Roman"/>
              </a:rPr>
              <a:t>school</a:t>
            </a:r>
            <a:r>
              <a:rPr sz="1050" spc="-35" dirty="0">
                <a:latin typeface="Times New Roman"/>
                <a:cs typeface="Times New Roman"/>
              </a:rPr>
              <a:t> </a:t>
            </a:r>
            <a:r>
              <a:rPr sz="1050" spc="-5" dirty="0">
                <a:latin typeface="Times New Roman"/>
                <a:cs typeface="Times New Roman"/>
              </a:rPr>
              <a:t>property</a:t>
            </a:r>
            <a:r>
              <a:rPr sz="1050" spc="-30" dirty="0">
                <a:latin typeface="Times New Roman"/>
                <a:cs typeface="Times New Roman"/>
              </a:rPr>
              <a:t> </a:t>
            </a:r>
            <a:r>
              <a:rPr sz="1050" dirty="0">
                <a:latin typeface="Times New Roman"/>
                <a:cs typeface="Times New Roman"/>
              </a:rPr>
              <a:t>or</a:t>
            </a:r>
            <a:r>
              <a:rPr sz="1050" spc="-35" dirty="0">
                <a:latin typeface="Times New Roman"/>
                <a:cs typeface="Times New Roman"/>
              </a:rPr>
              <a:t> </a:t>
            </a:r>
            <a:r>
              <a:rPr sz="1050" spc="-5" dirty="0">
                <a:latin typeface="Times New Roman"/>
                <a:cs typeface="Times New Roman"/>
              </a:rPr>
              <a:t>to</a:t>
            </a:r>
            <a:r>
              <a:rPr sz="1050" spc="-30" dirty="0">
                <a:latin typeface="Times New Roman"/>
                <a:cs typeface="Times New Roman"/>
              </a:rPr>
              <a:t> </a:t>
            </a:r>
            <a:r>
              <a:rPr sz="1050" spc="-5" dirty="0">
                <a:latin typeface="Times New Roman"/>
                <a:cs typeface="Times New Roman"/>
              </a:rPr>
              <a:t>the</a:t>
            </a:r>
            <a:r>
              <a:rPr sz="1050" spc="-35" dirty="0">
                <a:latin typeface="Times New Roman"/>
                <a:cs typeface="Times New Roman"/>
              </a:rPr>
              <a:t> </a:t>
            </a:r>
            <a:r>
              <a:rPr sz="1050" spc="-5" dirty="0">
                <a:latin typeface="Times New Roman"/>
                <a:cs typeface="Times New Roman"/>
              </a:rPr>
              <a:t>site</a:t>
            </a:r>
            <a:r>
              <a:rPr sz="1050" spc="-35" dirty="0">
                <a:latin typeface="Times New Roman"/>
                <a:cs typeface="Times New Roman"/>
              </a:rPr>
              <a:t> </a:t>
            </a:r>
            <a:r>
              <a:rPr sz="1050" dirty="0">
                <a:latin typeface="Times New Roman"/>
                <a:cs typeface="Times New Roman"/>
              </a:rPr>
              <a:t>of</a:t>
            </a:r>
            <a:r>
              <a:rPr sz="1050" spc="-35" dirty="0">
                <a:latin typeface="Times New Roman"/>
                <a:cs typeface="Times New Roman"/>
              </a:rPr>
              <a:t> </a:t>
            </a:r>
            <a:r>
              <a:rPr sz="1050" dirty="0">
                <a:latin typeface="Times New Roman"/>
                <a:cs typeface="Times New Roman"/>
              </a:rPr>
              <a:t>a</a:t>
            </a:r>
            <a:r>
              <a:rPr sz="1050" spc="-35" dirty="0">
                <a:latin typeface="Times New Roman"/>
                <a:cs typeface="Times New Roman"/>
              </a:rPr>
              <a:t> </a:t>
            </a:r>
            <a:r>
              <a:rPr sz="1050" spc="-5" dirty="0">
                <a:latin typeface="Times New Roman"/>
                <a:cs typeface="Times New Roman"/>
              </a:rPr>
              <a:t>school-sponsored</a:t>
            </a:r>
            <a:r>
              <a:rPr sz="1050" spc="-45" dirty="0">
                <a:latin typeface="Times New Roman"/>
                <a:cs typeface="Times New Roman"/>
              </a:rPr>
              <a:t> </a:t>
            </a:r>
            <a:r>
              <a:rPr sz="1050" dirty="0">
                <a:latin typeface="Times New Roman"/>
                <a:cs typeface="Times New Roman"/>
              </a:rPr>
              <a:t>or</a:t>
            </a:r>
            <a:r>
              <a:rPr sz="1050" spc="-35" dirty="0">
                <a:latin typeface="Times New Roman"/>
                <a:cs typeface="Times New Roman"/>
              </a:rPr>
              <a:t> </a:t>
            </a:r>
            <a:r>
              <a:rPr sz="1050" spc="-20" dirty="0">
                <a:latin typeface="Times New Roman"/>
                <a:cs typeface="Times New Roman"/>
              </a:rPr>
              <a:t>school-related</a:t>
            </a:r>
            <a:r>
              <a:rPr sz="1050" spc="-45" dirty="0">
                <a:latin typeface="Times New Roman"/>
                <a:cs typeface="Times New Roman"/>
              </a:rPr>
              <a:t> </a:t>
            </a:r>
            <a:r>
              <a:rPr sz="1050" spc="-5" dirty="0">
                <a:latin typeface="Times New Roman"/>
                <a:cs typeface="Times New Roman"/>
              </a:rPr>
              <a:t>activity </a:t>
            </a:r>
            <a:r>
              <a:rPr sz="1050" dirty="0">
                <a:latin typeface="Times New Roman"/>
                <a:cs typeface="Times New Roman"/>
              </a:rPr>
              <a:t>on  or off school</a:t>
            </a:r>
            <a:r>
              <a:rPr sz="1050" spc="-95" dirty="0">
                <a:latin typeface="Times New Roman"/>
                <a:cs typeface="Times New Roman"/>
              </a:rPr>
              <a:t> </a:t>
            </a:r>
            <a:r>
              <a:rPr sz="1050" spc="-20" dirty="0">
                <a:latin typeface="Times New Roman"/>
                <a:cs typeface="Times New Roman"/>
              </a:rPr>
              <a:t>property;</a:t>
            </a:r>
            <a:endParaRPr sz="1050">
              <a:latin typeface="Times New Roman"/>
              <a:cs typeface="Times New Roman"/>
            </a:endParaRPr>
          </a:p>
          <a:p>
            <a:pPr marL="424815" marR="137160" indent="-151130">
              <a:lnSpc>
                <a:spcPts val="1210"/>
              </a:lnSpc>
              <a:spcBef>
                <a:spcPts val="20"/>
              </a:spcBef>
              <a:buAutoNum type="arabicPeriod"/>
              <a:tabLst>
                <a:tab pos="425450" algn="l"/>
              </a:tabLst>
            </a:pPr>
            <a:r>
              <a:rPr sz="1050" spc="-5" dirty="0">
                <a:latin typeface="Times New Roman"/>
                <a:cs typeface="Times New Roman"/>
              </a:rPr>
              <a:t>Bullying</a:t>
            </a:r>
            <a:r>
              <a:rPr sz="1050" spc="-15" dirty="0">
                <a:latin typeface="Times New Roman"/>
                <a:cs typeface="Times New Roman"/>
              </a:rPr>
              <a:t> </a:t>
            </a:r>
            <a:r>
              <a:rPr sz="1050" spc="-5" dirty="0">
                <a:latin typeface="Times New Roman"/>
                <a:cs typeface="Times New Roman"/>
              </a:rPr>
              <a:t>that</a:t>
            </a:r>
            <a:r>
              <a:rPr sz="1050" spc="-20" dirty="0">
                <a:latin typeface="Times New Roman"/>
                <a:cs typeface="Times New Roman"/>
              </a:rPr>
              <a:t> </a:t>
            </a:r>
            <a:r>
              <a:rPr sz="1050" dirty="0">
                <a:latin typeface="Times New Roman"/>
                <a:cs typeface="Times New Roman"/>
              </a:rPr>
              <a:t>occurs</a:t>
            </a:r>
            <a:r>
              <a:rPr sz="1050" spc="-15" dirty="0">
                <a:latin typeface="Times New Roman"/>
                <a:cs typeface="Times New Roman"/>
              </a:rPr>
              <a:t> </a:t>
            </a:r>
            <a:r>
              <a:rPr sz="1050" dirty="0">
                <a:latin typeface="Times New Roman"/>
                <a:cs typeface="Times New Roman"/>
              </a:rPr>
              <a:t>on</a:t>
            </a:r>
            <a:r>
              <a:rPr sz="1050" spc="-15" dirty="0">
                <a:latin typeface="Times New Roman"/>
                <a:cs typeface="Times New Roman"/>
              </a:rPr>
              <a:t> </a:t>
            </a:r>
            <a:r>
              <a:rPr sz="1050" dirty="0">
                <a:latin typeface="Times New Roman"/>
                <a:cs typeface="Times New Roman"/>
              </a:rPr>
              <a:t>a</a:t>
            </a:r>
            <a:r>
              <a:rPr sz="1050" spc="-15" dirty="0">
                <a:latin typeface="Times New Roman"/>
                <a:cs typeface="Times New Roman"/>
              </a:rPr>
              <a:t> </a:t>
            </a:r>
            <a:r>
              <a:rPr sz="1050" spc="-5" dirty="0">
                <a:latin typeface="Times New Roman"/>
                <a:cs typeface="Times New Roman"/>
              </a:rPr>
              <a:t>publicly</a:t>
            </a:r>
            <a:r>
              <a:rPr sz="1050" spc="-35" dirty="0">
                <a:latin typeface="Times New Roman"/>
                <a:cs typeface="Times New Roman"/>
              </a:rPr>
              <a:t> </a:t>
            </a:r>
            <a:r>
              <a:rPr sz="1050" dirty="0">
                <a:latin typeface="Times New Roman"/>
                <a:cs typeface="Times New Roman"/>
              </a:rPr>
              <a:t>or</a:t>
            </a:r>
            <a:r>
              <a:rPr sz="1050" spc="-15" dirty="0">
                <a:latin typeface="Times New Roman"/>
                <a:cs typeface="Times New Roman"/>
              </a:rPr>
              <a:t> </a:t>
            </a:r>
            <a:r>
              <a:rPr sz="1050" spc="-10" dirty="0">
                <a:latin typeface="Times New Roman"/>
                <a:cs typeface="Times New Roman"/>
              </a:rPr>
              <a:t>privately</a:t>
            </a:r>
            <a:r>
              <a:rPr sz="1050" spc="-50" dirty="0">
                <a:latin typeface="Times New Roman"/>
                <a:cs typeface="Times New Roman"/>
              </a:rPr>
              <a:t> </a:t>
            </a:r>
            <a:r>
              <a:rPr sz="1050" dirty="0">
                <a:latin typeface="Times New Roman"/>
                <a:cs typeface="Times New Roman"/>
              </a:rPr>
              <a:t>owned</a:t>
            </a:r>
            <a:r>
              <a:rPr sz="1050" spc="-25" dirty="0">
                <a:latin typeface="Times New Roman"/>
                <a:cs typeface="Times New Roman"/>
              </a:rPr>
              <a:t> </a:t>
            </a:r>
            <a:r>
              <a:rPr sz="1050" dirty="0">
                <a:latin typeface="Times New Roman"/>
                <a:cs typeface="Times New Roman"/>
              </a:rPr>
              <a:t>school</a:t>
            </a:r>
            <a:r>
              <a:rPr sz="1050" spc="-20" dirty="0">
                <a:latin typeface="Times New Roman"/>
                <a:cs typeface="Times New Roman"/>
              </a:rPr>
              <a:t> </a:t>
            </a:r>
            <a:r>
              <a:rPr sz="1050" dirty="0">
                <a:latin typeface="Times New Roman"/>
                <a:cs typeface="Times New Roman"/>
              </a:rPr>
              <a:t>bus</a:t>
            </a:r>
            <a:r>
              <a:rPr sz="1050" spc="-30" dirty="0">
                <a:latin typeface="Times New Roman"/>
                <a:cs typeface="Times New Roman"/>
              </a:rPr>
              <a:t> </a:t>
            </a:r>
            <a:r>
              <a:rPr sz="1050" dirty="0">
                <a:latin typeface="Times New Roman"/>
                <a:cs typeface="Times New Roman"/>
              </a:rPr>
              <a:t>or</a:t>
            </a:r>
            <a:r>
              <a:rPr sz="1050" spc="-30" dirty="0">
                <a:latin typeface="Times New Roman"/>
                <a:cs typeface="Times New Roman"/>
              </a:rPr>
              <a:t> </a:t>
            </a:r>
            <a:r>
              <a:rPr sz="1050" spc="-5" dirty="0">
                <a:latin typeface="Times New Roman"/>
                <a:cs typeface="Times New Roman"/>
              </a:rPr>
              <a:t>vehicle</a:t>
            </a:r>
            <a:r>
              <a:rPr sz="1050" spc="-15" dirty="0">
                <a:latin typeface="Times New Roman"/>
                <a:cs typeface="Times New Roman"/>
              </a:rPr>
              <a:t> being</a:t>
            </a:r>
            <a:r>
              <a:rPr sz="1050" spc="-25" dirty="0">
                <a:latin typeface="Times New Roman"/>
                <a:cs typeface="Times New Roman"/>
              </a:rPr>
              <a:t> </a:t>
            </a:r>
            <a:r>
              <a:rPr sz="1050" dirty="0">
                <a:latin typeface="Times New Roman"/>
                <a:cs typeface="Times New Roman"/>
              </a:rPr>
              <a:t>used</a:t>
            </a:r>
            <a:r>
              <a:rPr sz="1050" spc="-35" dirty="0">
                <a:latin typeface="Times New Roman"/>
                <a:cs typeface="Times New Roman"/>
              </a:rPr>
              <a:t> </a:t>
            </a:r>
            <a:r>
              <a:rPr sz="1050" dirty="0">
                <a:latin typeface="Times New Roman"/>
                <a:cs typeface="Times New Roman"/>
              </a:rPr>
              <a:t>for</a:t>
            </a:r>
            <a:r>
              <a:rPr sz="1050" spc="-15" dirty="0">
                <a:latin typeface="Times New Roman"/>
                <a:cs typeface="Times New Roman"/>
              </a:rPr>
              <a:t> </a:t>
            </a:r>
            <a:r>
              <a:rPr sz="1050" spc="-5" dirty="0">
                <a:latin typeface="Times New Roman"/>
                <a:cs typeface="Times New Roman"/>
              </a:rPr>
              <a:t>transportation</a:t>
            </a:r>
            <a:r>
              <a:rPr sz="1050" spc="-25" dirty="0">
                <a:latin typeface="Times New Roman"/>
                <a:cs typeface="Times New Roman"/>
              </a:rPr>
              <a:t> </a:t>
            </a:r>
            <a:r>
              <a:rPr sz="1050" dirty="0">
                <a:latin typeface="Times New Roman"/>
                <a:cs typeface="Times New Roman"/>
              </a:rPr>
              <a:t>of</a:t>
            </a:r>
            <a:r>
              <a:rPr sz="1050" spc="-5" dirty="0">
                <a:latin typeface="Times New Roman"/>
                <a:cs typeface="Times New Roman"/>
              </a:rPr>
              <a:t> students</a:t>
            </a:r>
            <a:r>
              <a:rPr sz="1050" spc="-15" dirty="0">
                <a:latin typeface="Times New Roman"/>
                <a:cs typeface="Times New Roman"/>
              </a:rPr>
              <a:t> </a:t>
            </a:r>
            <a:r>
              <a:rPr sz="1050" spc="-5" dirty="0">
                <a:latin typeface="Times New Roman"/>
                <a:cs typeface="Times New Roman"/>
              </a:rPr>
              <a:t>to</a:t>
            </a:r>
            <a:r>
              <a:rPr sz="1050" spc="25" dirty="0">
                <a:latin typeface="Times New Roman"/>
                <a:cs typeface="Times New Roman"/>
              </a:rPr>
              <a:t> </a:t>
            </a:r>
            <a:r>
              <a:rPr sz="1050" dirty="0">
                <a:latin typeface="Times New Roman"/>
                <a:cs typeface="Times New Roman"/>
              </a:rPr>
              <a:t>or  from</a:t>
            </a:r>
            <a:r>
              <a:rPr sz="1050" spc="-80" dirty="0">
                <a:latin typeface="Times New Roman"/>
                <a:cs typeface="Times New Roman"/>
              </a:rPr>
              <a:t> </a:t>
            </a:r>
            <a:r>
              <a:rPr sz="1050" dirty="0">
                <a:latin typeface="Times New Roman"/>
                <a:cs typeface="Times New Roman"/>
              </a:rPr>
              <a:t>school</a:t>
            </a:r>
            <a:r>
              <a:rPr sz="1050" spc="-55" dirty="0">
                <a:latin typeface="Times New Roman"/>
                <a:cs typeface="Times New Roman"/>
              </a:rPr>
              <a:t> </a:t>
            </a:r>
            <a:r>
              <a:rPr sz="1050" dirty="0">
                <a:latin typeface="Times New Roman"/>
                <a:cs typeface="Times New Roman"/>
              </a:rPr>
              <a:t>or</a:t>
            </a:r>
            <a:r>
              <a:rPr sz="1050" spc="-65" dirty="0">
                <a:latin typeface="Times New Roman"/>
                <a:cs typeface="Times New Roman"/>
              </a:rPr>
              <a:t> </a:t>
            </a:r>
            <a:r>
              <a:rPr sz="1050" dirty="0">
                <a:latin typeface="Times New Roman"/>
                <a:cs typeface="Times New Roman"/>
              </a:rPr>
              <a:t>a</a:t>
            </a:r>
            <a:r>
              <a:rPr sz="1050" spc="-50" dirty="0">
                <a:latin typeface="Times New Roman"/>
                <a:cs typeface="Times New Roman"/>
              </a:rPr>
              <a:t> </a:t>
            </a:r>
            <a:r>
              <a:rPr sz="1050" spc="-5" dirty="0">
                <a:latin typeface="Times New Roman"/>
                <a:cs typeface="Times New Roman"/>
              </a:rPr>
              <a:t>school-sponsored</a:t>
            </a:r>
            <a:r>
              <a:rPr sz="1050" spc="-50" dirty="0">
                <a:latin typeface="Times New Roman"/>
                <a:cs typeface="Times New Roman"/>
              </a:rPr>
              <a:t> </a:t>
            </a:r>
            <a:r>
              <a:rPr sz="1050" dirty="0">
                <a:latin typeface="Times New Roman"/>
                <a:cs typeface="Times New Roman"/>
              </a:rPr>
              <a:t>or</a:t>
            </a:r>
            <a:r>
              <a:rPr sz="1050" spc="-50" dirty="0">
                <a:latin typeface="Times New Roman"/>
                <a:cs typeface="Times New Roman"/>
              </a:rPr>
              <a:t> </a:t>
            </a:r>
            <a:r>
              <a:rPr sz="1050" spc="-5" dirty="0">
                <a:latin typeface="Times New Roman"/>
                <a:cs typeface="Times New Roman"/>
              </a:rPr>
              <a:t>school-related</a:t>
            </a:r>
            <a:r>
              <a:rPr sz="1050" spc="-60" dirty="0">
                <a:latin typeface="Times New Roman"/>
                <a:cs typeface="Times New Roman"/>
              </a:rPr>
              <a:t> </a:t>
            </a:r>
            <a:r>
              <a:rPr sz="1050" spc="-5" dirty="0">
                <a:latin typeface="Times New Roman"/>
                <a:cs typeface="Times New Roman"/>
              </a:rPr>
              <a:t>activity;</a:t>
            </a:r>
            <a:r>
              <a:rPr sz="1050" spc="-65" dirty="0">
                <a:latin typeface="Times New Roman"/>
                <a:cs typeface="Times New Roman"/>
              </a:rPr>
              <a:t> </a:t>
            </a:r>
            <a:r>
              <a:rPr sz="1050" dirty="0">
                <a:latin typeface="Times New Roman"/>
                <a:cs typeface="Times New Roman"/>
              </a:rPr>
              <a:t>and</a:t>
            </a:r>
            <a:endParaRPr sz="1050">
              <a:latin typeface="Times New Roman"/>
              <a:cs typeface="Times New Roman"/>
            </a:endParaRPr>
          </a:p>
          <a:p>
            <a:pPr marL="422275" indent="-151130">
              <a:lnSpc>
                <a:spcPts val="1145"/>
              </a:lnSpc>
              <a:buAutoNum type="arabicPeriod"/>
              <a:tabLst>
                <a:tab pos="422909" algn="l"/>
              </a:tabLst>
            </a:pPr>
            <a:r>
              <a:rPr sz="1050" spc="-5" dirty="0">
                <a:latin typeface="Times New Roman"/>
                <a:cs typeface="Times New Roman"/>
              </a:rPr>
              <a:t>Cyberbullying that </a:t>
            </a:r>
            <a:r>
              <a:rPr sz="1050" dirty="0">
                <a:latin typeface="Times New Roman"/>
                <a:cs typeface="Times New Roman"/>
              </a:rPr>
              <a:t>occurs off school </a:t>
            </a:r>
            <a:r>
              <a:rPr sz="1050" spc="-5" dirty="0">
                <a:latin typeface="Times New Roman"/>
                <a:cs typeface="Times New Roman"/>
              </a:rPr>
              <a:t>property </a:t>
            </a:r>
            <a:r>
              <a:rPr sz="1050" dirty="0">
                <a:latin typeface="Times New Roman"/>
                <a:cs typeface="Times New Roman"/>
              </a:rPr>
              <a:t>or </a:t>
            </a:r>
            <a:r>
              <a:rPr sz="1050" spc="-5" dirty="0">
                <a:latin typeface="Times New Roman"/>
                <a:cs typeface="Times New Roman"/>
              </a:rPr>
              <a:t>outside </a:t>
            </a:r>
            <a:r>
              <a:rPr sz="1050" dirty="0">
                <a:latin typeface="Times New Roman"/>
                <a:cs typeface="Times New Roman"/>
              </a:rPr>
              <a:t>of a </a:t>
            </a:r>
            <a:r>
              <a:rPr sz="1050" spc="-5" dirty="0">
                <a:latin typeface="Times New Roman"/>
                <a:cs typeface="Times New Roman"/>
              </a:rPr>
              <a:t>school-sponsored </a:t>
            </a:r>
            <a:r>
              <a:rPr sz="1050" dirty="0">
                <a:latin typeface="Times New Roman"/>
                <a:cs typeface="Times New Roman"/>
              </a:rPr>
              <a:t>or </a:t>
            </a:r>
            <a:r>
              <a:rPr sz="1050" spc="-5" dirty="0">
                <a:latin typeface="Times New Roman"/>
                <a:cs typeface="Times New Roman"/>
              </a:rPr>
              <a:t>school-related activity if</a:t>
            </a:r>
            <a:r>
              <a:rPr sz="1050" spc="140" dirty="0">
                <a:latin typeface="Times New Roman"/>
                <a:cs typeface="Times New Roman"/>
              </a:rPr>
              <a:t> </a:t>
            </a:r>
            <a:r>
              <a:rPr sz="1050" spc="-10" dirty="0">
                <a:latin typeface="Times New Roman"/>
                <a:cs typeface="Times New Roman"/>
              </a:rPr>
              <a:t>the</a:t>
            </a:r>
            <a:endParaRPr sz="1050">
              <a:latin typeface="Times New Roman"/>
              <a:cs typeface="Times New Roman"/>
            </a:endParaRPr>
          </a:p>
          <a:p>
            <a:pPr marL="422275" marR="188595" indent="-635">
              <a:lnSpc>
                <a:spcPts val="1210"/>
              </a:lnSpc>
              <a:spcBef>
                <a:spcPts val="55"/>
              </a:spcBef>
            </a:pPr>
            <a:r>
              <a:rPr sz="1050" spc="-5" dirty="0">
                <a:latin typeface="Times New Roman"/>
                <a:cs typeface="Times New Roman"/>
              </a:rPr>
              <a:t>cyberbullying interferes with </a:t>
            </a:r>
            <a:r>
              <a:rPr sz="1050" dirty="0">
                <a:latin typeface="Times New Roman"/>
                <a:cs typeface="Times New Roman"/>
              </a:rPr>
              <a:t>a </a:t>
            </a:r>
            <a:r>
              <a:rPr sz="1050" spc="-5" dirty="0">
                <a:latin typeface="Times New Roman"/>
                <a:cs typeface="Times New Roman"/>
              </a:rPr>
              <a:t>student’s </a:t>
            </a:r>
            <a:r>
              <a:rPr sz="1050" spc="-20" dirty="0">
                <a:latin typeface="Times New Roman"/>
                <a:cs typeface="Times New Roman"/>
              </a:rPr>
              <a:t>educational </a:t>
            </a:r>
            <a:r>
              <a:rPr sz="1050" spc="-5" dirty="0">
                <a:latin typeface="Times New Roman"/>
                <a:cs typeface="Times New Roman"/>
              </a:rPr>
              <a:t>opportunities </a:t>
            </a:r>
            <a:r>
              <a:rPr sz="1050" dirty="0">
                <a:latin typeface="Times New Roman"/>
                <a:cs typeface="Times New Roman"/>
              </a:rPr>
              <a:t>or </a:t>
            </a:r>
            <a:r>
              <a:rPr sz="1050" spc="-5" dirty="0">
                <a:latin typeface="Times New Roman"/>
                <a:cs typeface="Times New Roman"/>
              </a:rPr>
              <a:t>substantially disrupts the orderly operation </a:t>
            </a:r>
            <a:r>
              <a:rPr sz="1050" dirty="0">
                <a:latin typeface="Times New Roman"/>
                <a:cs typeface="Times New Roman"/>
              </a:rPr>
              <a:t>of a  </a:t>
            </a:r>
            <a:r>
              <a:rPr sz="1050" spc="-5" dirty="0">
                <a:latin typeface="Times New Roman"/>
                <a:cs typeface="Times New Roman"/>
              </a:rPr>
              <a:t>classroom,</a:t>
            </a:r>
            <a:r>
              <a:rPr sz="1050" spc="-60" dirty="0">
                <a:latin typeface="Times New Roman"/>
                <a:cs typeface="Times New Roman"/>
              </a:rPr>
              <a:t> </a:t>
            </a:r>
            <a:r>
              <a:rPr sz="1050" spc="-5" dirty="0">
                <a:latin typeface="Times New Roman"/>
                <a:cs typeface="Times New Roman"/>
              </a:rPr>
              <a:t>school,</a:t>
            </a:r>
            <a:r>
              <a:rPr sz="1050" spc="-60" dirty="0">
                <a:latin typeface="Times New Roman"/>
                <a:cs typeface="Times New Roman"/>
              </a:rPr>
              <a:t> </a:t>
            </a:r>
            <a:r>
              <a:rPr sz="1050" dirty="0">
                <a:latin typeface="Times New Roman"/>
                <a:cs typeface="Times New Roman"/>
              </a:rPr>
              <a:t>or</a:t>
            </a:r>
            <a:r>
              <a:rPr sz="1050" spc="-65" dirty="0">
                <a:latin typeface="Times New Roman"/>
                <a:cs typeface="Times New Roman"/>
              </a:rPr>
              <a:t> </a:t>
            </a:r>
            <a:r>
              <a:rPr sz="1050" spc="-5" dirty="0">
                <a:latin typeface="Times New Roman"/>
                <a:cs typeface="Times New Roman"/>
              </a:rPr>
              <a:t>school-sponsored</a:t>
            </a:r>
            <a:r>
              <a:rPr sz="1050" spc="-75" dirty="0">
                <a:latin typeface="Times New Roman"/>
                <a:cs typeface="Times New Roman"/>
              </a:rPr>
              <a:t> </a:t>
            </a:r>
            <a:r>
              <a:rPr sz="1050" dirty="0">
                <a:latin typeface="Times New Roman"/>
                <a:cs typeface="Times New Roman"/>
              </a:rPr>
              <a:t>or</a:t>
            </a:r>
            <a:r>
              <a:rPr sz="1050" spc="-65" dirty="0">
                <a:latin typeface="Times New Roman"/>
                <a:cs typeface="Times New Roman"/>
              </a:rPr>
              <a:t> </a:t>
            </a:r>
            <a:r>
              <a:rPr sz="1050" spc="-5" dirty="0">
                <a:latin typeface="Times New Roman"/>
                <a:cs typeface="Times New Roman"/>
              </a:rPr>
              <a:t>school-related</a:t>
            </a:r>
            <a:r>
              <a:rPr sz="1050" spc="-60" dirty="0">
                <a:latin typeface="Times New Roman"/>
                <a:cs typeface="Times New Roman"/>
              </a:rPr>
              <a:t> </a:t>
            </a:r>
            <a:r>
              <a:rPr sz="1050" spc="-20" dirty="0">
                <a:latin typeface="Times New Roman"/>
                <a:cs typeface="Times New Roman"/>
              </a:rPr>
              <a:t>activity.</a:t>
            </a:r>
            <a:endParaRPr sz="1050">
              <a:latin typeface="Times New Roman"/>
              <a:cs typeface="Times New Roman"/>
            </a:endParaRPr>
          </a:p>
          <a:p>
            <a:pPr marL="61594">
              <a:lnSpc>
                <a:spcPts val="1145"/>
              </a:lnSpc>
            </a:pPr>
            <a:r>
              <a:rPr sz="1050" b="1" spc="-5" dirty="0">
                <a:latin typeface="Times New Roman"/>
                <a:cs typeface="Times New Roman"/>
              </a:rPr>
              <a:t>Chemical</a:t>
            </a:r>
            <a:r>
              <a:rPr sz="1050" b="1" spc="-30" dirty="0">
                <a:latin typeface="Times New Roman"/>
                <a:cs typeface="Times New Roman"/>
              </a:rPr>
              <a:t> </a:t>
            </a:r>
            <a:r>
              <a:rPr sz="1050" b="1" spc="-5" dirty="0">
                <a:latin typeface="Times New Roman"/>
                <a:cs typeface="Times New Roman"/>
              </a:rPr>
              <a:t>dispensing</a:t>
            </a:r>
            <a:r>
              <a:rPr sz="1050" b="1" spc="-25" dirty="0">
                <a:latin typeface="Times New Roman"/>
                <a:cs typeface="Times New Roman"/>
              </a:rPr>
              <a:t> </a:t>
            </a:r>
            <a:r>
              <a:rPr sz="1050" b="1" spc="-5" dirty="0">
                <a:latin typeface="Times New Roman"/>
                <a:cs typeface="Times New Roman"/>
              </a:rPr>
              <a:t>device</a:t>
            </a:r>
            <a:r>
              <a:rPr sz="1050" b="1" spc="-40" dirty="0">
                <a:latin typeface="Times New Roman"/>
                <a:cs typeface="Times New Roman"/>
              </a:rPr>
              <a:t> </a:t>
            </a:r>
            <a:r>
              <a:rPr sz="1050" spc="-5" dirty="0">
                <a:latin typeface="Times New Roman"/>
                <a:cs typeface="Times New Roman"/>
              </a:rPr>
              <a:t>is</a:t>
            </a:r>
            <a:r>
              <a:rPr sz="1050" spc="-30" dirty="0">
                <a:latin typeface="Times New Roman"/>
                <a:cs typeface="Times New Roman"/>
              </a:rPr>
              <a:t> </a:t>
            </a:r>
            <a:r>
              <a:rPr sz="1050" spc="-5" dirty="0">
                <a:latin typeface="Times New Roman"/>
                <a:cs typeface="Times New Roman"/>
              </a:rPr>
              <a:t>defined</a:t>
            </a:r>
            <a:r>
              <a:rPr sz="1050" spc="-25" dirty="0">
                <a:latin typeface="Times New Roman"/>
                <a:cs typeface="Times New Roman"/>
              </a:rPr>
              <a:t> </a:t>
            </a:r>
            <a:r>
              <a:rPr sz="1050" spc="0" dirty="0">
                <a:latin typeface="Times New Roman"/>
                <a:cs typeface="Times New Roman"/>
              </a:rPr>
              <a:t>by</a:t>
            </a:r>
            <a:r>
              <a:rPr sz="1050" spc="-50" dirty="0">
                <a:latin typeface="Times New Roman"/>
                <a:cs typeface="Times New Roman"/>
              </a:rPr>
              <a:t> </a:t>
            </a:r>
            <a:r>
              <a:rPr sz="1050" dirty="0">
                <a:latin typeface="Times New Roman"/>
                <a:cs typeface="Times New Roman"/>
              </a:rPr>
              <a:t>Penal</a:t>
            </a:r>
            <a:r>
              <a:rPr sz="1050" spc="-30" dirty="0">
                <a:latin typeface="Times New Roman"/>
                <a:cs typeface="Times New Roman"/>
              </a:rPr>
              <a:t> </a:t>
            </a:r>
            <a:r>
              <a:rPr sz="1050" spc="-5" dirty="0">
                <a:latin typeface="Times New Roman"/>
                <a:cs typeface="Times New Roman"/>
              </a:rPr>
              <a:t>Code</a:t>
            </a:r>
            <a:r>
              <a:rPr sz="1050" spc="-30" dirty="0">
                <a:latin typeface="Times New Roman"/>
                <a:cs typeface="Times New Roman"/>
              </a:rPr>
              <a:t> </a:t>
            </a:r>
            <a:r>
              <a:rPr sz="1050" spc="-5" dirty="0">
                <a:latin typeface="Times New Roman"/>
                <a:cs typeface="Times New Roman"/>
              </a:rPr>
              <a:t>46.01</a:t>
            </a:r>
            <a:r>
              <a:rPr sz="1050" spc="-25" dirty="0">
                <a:latin typeface="Times New Roman"/>
                <a:cs typeface="Times New Roman"/>
              </a:rPr>
              <a:t> </a:t>
            </a:r>
            <a:r>
              <a:rPr sz="1050" spc="-5" dirty="0">
                <a:latin typeface="Times New Roman"/>
                <a:cs typeface="Times New Roman"/>
              </a:rPr>
              <a:t>as</a:t>
            </a:r>
            <a:r>
              <a:rPr sz="1050" spc="-30" dirty="0">
                <a:latin typeface="Times New Roman"/>
                <a:cs typeface="Times New Roman"/>
              </a:rPr>
              <a:t> </a:t>
            </a:r>
            <a:r>
              <a:rPr sz="1050" dirty="0">
                <a:latin typeface="Times New Roman"/>
                <a:cs typeface="Times New Roman"/>
              </a:rPr>
              <a:t>a</a:t>
            </a:r>
            <a:r>
              <a:rPr sz="1050" spc="-30" dirty="0">
                <a:latin typeface="Times New Roman"/>
                <a:cs typeface="Times New Roman"/>
              </a:rPr>
              <a:t> </a:t>
            </a:r>
            <a:r>
              <a:rPr sz="1050" spc="-5" dirty="0">
                <a:latin typeface="Times New Roman"/>
                <a:cs typeface="Times New Roman"/>
              </a:rPr>
              <a:t>device</a:t>
            </a:r>
            <a:r>
              <a:rPr sz="1050" spc="-30" dirty="0">
                <a:latin typeface="Times New Roman"/>
                <a:cs typeface="Times New Roman"/>
              </a:rPr>
              <a:t> </a:t>
            </a:r>
            <a:r>
              <a:rPr sz="1050" spc="-5" dirty="0">
                <a:latin typeface="Times New Roman"/>
                <a:cs typeface="Times New Roman"/>
              </a:rPr>
              <a:t>designed,</a:t>
            </a:r>
            <a:r>
              <a:rPr sz="1050" spc="-25" dirty="0">
                <a:latin typeface="Times New Roman"/>
                <a:cs typeface="Times New Roman"/>
              </a:rPr>
              <a:t> </a:t>
            </a:r>
            <a:r>
              <a:rPr sz="1050" spc="-5" dirty="0">
                <a:latin typeface="Times New Roman"/>
                <a:cs typeface="Times New Roman"/>
              </a:rPr>
              <a:t>made,</a:t>
            </a:r>
            <a:r>
              <a:rPr sz="1050" spc="-25" dirty="0">
                <a:latin typeface="Times New Roman"/>
                <a:cs typeface="Times New Roman"/>
              </a:rPr>
              <a:t> </a:t>
            </a:r>
            <a:r>
              <a:rPr sz="1050" dirty="0">
                <a:latin typeface="Times New Roman"/>
                <a:cs typeface="Times New Roman"/>
              </a:rPr>
              <a:t>or</a:t>
            </a:r>
            <a:r>
              <a:rPr sz="1050" spc="-30" dirty="0">
                <a:latin typeface="Times New Roman"/>
                <a:cs typeface="Times New Roman"/>
              </a:rPr>
              <a:t> </a:t>
            </a:r>
            <a:r>
              <a:rPr sz="1050" spc="-5" dirty="0">
                <a:latin typeface="Times New Roman"/>
                <a:cs typeface="Times New Roman"/>
              </a:rPr>
              <a:t>adapted</a:t>
            </a:r>
            <a:r>
              <a:rPr sz="1050" spc="-25" dirty="0">
                <a:latin typeface="Times New Roman"/>
                <a:cs typeface="Times New Roman"/>
              </a:rPr>
              <a:t> </a:t>
            </a:r>
            <a:r>
              <a:rPr sz="1050" dirty="0">
                <a:latin typeface="Times New Roman"/>
                <a:cs typeface="Times New Roman"/>
              </a:rPr>
              <a:t>for</a:t>
            </a:r>
            <a:r>
              <a:rPr sz="1050" spc="-30" dirty="0">
                <a:latin typeface="Times New Roman"/>
                <a:cs typeface="Times New Roman"/>
              </a:rPr>
              <a:t> </a:t>
            </a:r>
            <a:r>
              <a:rPr sz="1050" spc="-5" dirty="0">
                <a:latin typeface="Times New Roman"/>
                <a:cs typeface="Times New Roman"/>
              </a:rPr>
              <a:t>the</a:t>
            </a:r>
            <a:r>
              <a:rPr sz="1050" spc="-30" dirty="0">
                <a:latin typeface="Times New Roman"/>
                <a:cs typeface="Times New Roman"/>
              </a:rPr>
              <a:t> </a:t>
            </a:r>
            <a:r>
              <a:rPr sz="1050" dirty="0">
                <a:latin typeface="Times New Roman"/>
                <a:cs typeface="Times New Roman"/>
              </a:rPr>
              <a:t>purpose</a:t>
            </a:r>
            <a:r>
              <a:rPr sz="1050" spc="-40" dirty="0">
                <a:latin typeface="Times New Roman"/>
                <a:cs typeface="Times New Roman"/>
              </a:rPr>
              <a:t> </a:t>
            </a:r>
            <a:r>
              <a:rPr sz="1050" dirty="0">
                <a:latin typeface="Times New Roman"/>
                <a:cs typeface="Times New Roman"/>
              </a:rPr>
              <a:t>of</a:t>
            </a:r>
            <a:r>
              <a:rPr sz="1050" spc="-30" dirty="0">
                <a:latin typeface="Times New Roman"/>
                <a:cs typeface="Times New Roman"/>
              </a:rPr>
              <a:t> </a:t>
            </a:r>
            <a:r>
              <a:rPr sz="1050" spc="-5" dirty="0">
                <a:latin typeface="Times New Roman"/>
                <a:cs typeface="Times New Roman"/>
              </a:rPr>
              <a:t>dispensing</a:t>
            </a:r>
            <a:endParaRPr sz="1050">
              <a:latin typeface="Times New Roman"/>
              <a:cs typeface="Times New Roman"/>
            </a:endParaRPr>
          </a:p>
          <a:p>
            <a:pPr marL="252095" marR="53975">
              <a:lnSpc>
                <a:spcPts val="1210"/>
              </a:lnSpc>
              <a:spcBef>
                <a:spcPts val="60"/>
              </a:spcBef>
            </a:pPr>
            <a:r>
              <a:rPr sz="1050" dirty="0">
                <a:latin typeface="Times New Roman"/>
                <a:cs typeface="Times New Roman"/>
              </a:rPr>
              <a:t>a</a:t>
            </a:r>
            <a:r>
              <a:rPr sz="1050" spc="-30" dirty="0">
                <a:latin typeface="Times New Roman"/>
                <a:cs typeface="Times New Roman"/>
              </a:rPr>
              <a:t> </a:t>
            </a:r>
            <a:r>
              <a:rPr sz="1050" spc="-5" dirty="0">
                <a:latin typeface="Times New Roman"/>
                <a:cs typeface="Times New Roman"/>
              </a:rPr>
              <a:t>substance</a:t>
            </a:r>
            <a:r>
              <a:rPr sz="1050" spc="-30" dirty="0">
                <a:latin typeface="Times New Roman"/>
                <a:cs typeface="Times New Roman"/>
              </a:rPr>
              <a:t> </a:t>
            </a:r>
            <a:r>
              <a:rPr sz="1050" spc="-5" dirty="0">
                <a:latin typeface="Times New Roman"/>
                <a:cs typeface="Times New Roman"/>
              </a:rPr>
              <a:t>capable</a:t>
            </a:r>
            <a:r>
              <a:rPr sz="1050" spc="-30" dirty="0">
                <a:latin typeface="Times New Roman"/>
                <a:cs typeface="Times New Roman"/>
              </a:rPr>
              <a:t> </a:t>
            </a:r>
            <a:r>
              <a:rPr sz="1050" dirty="0">
                <a:latin typeface="Times New Roman"/>
                <a:cs typeface="Times New Roman"/>
              </a:rPr>
              <a:t>of</a:t>
            </a:r>
            <a:r>
              <a:rPr sz="1050" spc="-30" dirty="0">
                <a:latin typeface="Times New Roman"/>
                <a:cs typeface="Times New Roman"/>
              </a:rPr>
              <a:t> </a:t>
            </a:r>
            <a:r>
              <a:rPr sz="1050" spc="-5" dirty="0">
                <a:latin typeface="Times New Roman"/>
                <a:cs typeface="Times New Roman"/>
              </a:rPr>
              <a:t>causing</a:t>
            </a:r>
            <a:r>
              <a:rPr sz="1050" spc="-25" dirty="0">
                <a:latin typeface="Times New Roman"/>
                <a:cs typeface="Times New Roman"/>
              </a:rPr>
              <a:t> </a:t>
            </a:r>
            <a:r>
              <a:rPr sz="1050" dirty="0">
                <a:latin typeface="Times New Roman"/>
                <a:cs typeface="Times New Roman"/>
              </a:rPr>
              <a:t>an</a:t>
            </a:r>
            <a:r>
              <a:rPr sz="1050" spc="-25" dirty="0">
                <a:latin typeface="Times New Roman"/>
                <a:cs typeface="Times New Roman"/>
              </a:rPr>
              <a:t> </a:t>
            </a:r>
            <a:r>
              <a:rPr sz="1050" spc="-5" dirty="0">
                <a:latin typeface="Times New Roman"/>
                <a:cs typeface="Times New Roman"/>
              </a:rPr>
              <a:t>adverse</a:t>
            </a:r>
            <a:r>
              <a:rPr sz="1050" spc="-30" dirty="0">
                <a:latin typeface="Times New Roman"/>
                <a:cs typeface="Times New Roman"/>
              </a:rPr>
              <a:t> </a:t>
            </a:r>
            <a:r>
              <a:rPr sz="1050" spc="-5" dirty="0">
                <a:latin typeface="Times New Roman"/>
                <a:cs typeface="Times New Roman"/>
              </a:rPr>
              <a:t>psychological</a:t>
            </a:r>
            <a:r>
              <a:rPr sz="1050" spc="-30" dirty="0">
                <a:latin typeface="Times New Roman"/>
                <a:cs typeface="Times New Roman"/>
              </a:rPr>
              <a:t> </a:t>
            </a:r>
            <a:r>
              <a:rPr sz="1050" dirty="0">
                <a:latin typeface="Times New Roman"/>
                <a:cs typeface="Times New Roman"/>
              </a:rPr>
              <a:t>or</a:t>
            </a:r>
            <a:r>
              <a:rPr sz="1050" spc="-30" dirty="0">
                <a:latin typeface="Times New Roman"/>
                <a:cs typeface="Times New Roman"/>
              </a:rPr>
              <a:t> </a:t>
            </a:r>
            <a:r>
              <a:rPr sz="1050" spc="-5" dirty="0">
                <a:latin typeface="Times New Roman"/>
                <a:cs typeface="Times New Roman"/>
              </a:rPr>
              <a:t>physiological</a:t>
            </a:r>
            <a:r>
              <a:rPr sz="1050" spc="-30" dirty="0">
                <a:latin typeface="Times New Roman"/>
                <a:cs typeface="Times New Roman"/>
              </a:rPr>
              <a:t> </a:t>
            </a:r>
            <a:r>
              <a:rPr sz="1050" spc="-5" dirty="0">
                <a:latin typeface="Times New Roman"/>
                <a:cs typeface="Times New Roman"/>
              </a:rPr>
              <a:t>effect</a:t>
            </a:r>
            <a:r>
              <a:rPr sz="1050" spc="-30" dirty="0">
                <a:latin typeface="Times New Roman"/>
                <a:cs typeface="Times New Roman"/>
              </a:rPr>
              <a:t> </a:t>
            </a:r>
            <a:r>
              <a:rPr sz="1050" dirty="0">
                <a:latin typeface="Times New Roman"/>
                <a:cs typeface="Times New Roman"/>
              </a:rPr>
              <a:t>on</a:t>
            </a:r>
            <a:r>
              <a:rPr sz="1050" spc="-25" dirty="0">
                <a:latin typeface="Times New Roman"/>
                <a:cs typeface="Times New Roman"/>
              </a:rPr>
              <a:t> </a:t>
            </a:r>
            <a:r>
              <a:rPr sz="1050" dirty="0">
                <a:latin typeface="Times New Roman"/>
                <a:cs typeface="Times New Roman"/>
              </a:rPr>
              <a:t>a</a:t>
            </a:r>
            <a:r>
              <a:rPr sz="1050" spc="-30" dirty="0">
                <a:latin typeface="Times New Roman"/>
                <a:cs typeface="Times New Roman"/>
              </a:rPr>
              <a:t> </a:t>
            </a:r>
            <a:r>
              <a:rPr sz="1050" spc="-5" dirty="0">
                <a:latin typeface="Times New Roman"/>
                <a:cs typeface="Times New Roman"/>
              </a:rPr>
              <a:t>human</a:t>
            </a:r>
            <a:r>
              <a:rPr sz="1050" spc="-25" dirty="0">
                <a:latin typeface="Times New Roman"/>
                <a:cs typeface="Times New Roman"/>
              </a:rPr>
              <a:t> </a:t>
            </a:r>
            <a:r>
              <a:rPr sz="1050" spc="-5" dirty="0">
                <a:latin typeface="Times New Roman"/>
                <a:cs typeface="Times New Roman"/>
              </a:rPr>
              <a:t>being.</a:t>
            </a:r>
            <a:r>
              <a:rPr sz="1050" spc="-25" dirty="0">
                <a:latin typeface="Times New Roman"/>
                <a:cs typeface="Times New Roman"/>
              </a:rPr>
              <a:t> </a:t>
            </a:r>
            <a:r>
              <a:rPr sz="1050" dirty="0">
                <a:latin typeface="Times New Roman"/>
                <a:cs typeface="Times New Roman"/>
              </a:rPr>
              <a:t>A</a:t>
            </a:r>
            <a:r>
              <a:rPr sz="1050" spc="-20" dirty="0">
                <a:latin typeface="Times New Roman"/>
                <a:cs typeface="Times New Roman"/>
              </a:rPr>
              <a:t> </a:t>
            </a:r>
            <a:r>
              <a:rPr sz="1050" spc="-10" dirty="0">
                <a:latin typeface="Times New Roman"/>
                <a:cs typeface="Times New Roman"/>
              </a:rPr>
              <a:t>small</a:t>
            </a:r>
            <a:r>
              <a:rPr sz="1050" spc="-30" dirty="0">
                <a:latin typeface="Times New Roman"/>
                <a:cs typeface="Times New Roman"/>
              </a:rPr>
              <a:t> </a:t>
            </a:r>
            <a:r>
              <a:rPr sz="1050" spc="-5" dirty="0">
                <a:latin typeface="Times New Roman"/>
                <a:cs typeface="Times New Roman"/>
              </a:rPr>
              <a:t>chemical</a:t>
            </a:r>
            <a:r>
              <a:rPr sz="1050" spc="-20" dirty="0">
                <a:latin typeface="Times New Roman"/>
                <a:cs typeface="Times New Roman"/>
              </a:rPr>
              <a:t> </a:t>
            </a:r>
            <a:r>
              <a:rPr sz="1050" spc="-5" dirty="0">
                <a:latin typeface="Times New Roman"/>
                <a:cs typeface="Times New Roman"/>
              </a:rPr>
              <a:t>dispenser  sold commercially </a:t>
            </a:r>
            <a:r>
              <a:rPr sz="1050" dirty="0">
                <a:latin typeface="Times New Roman"/>
                <a:cs typeface="Times New Roman"/>
              </a:rPr>
              <a:t>for personal </a:t>
            </a:r>
            <a:r>
              <a:rPr sz="1050" spc="-5" dirty="0">
                <a:latin typeface="Times New Roman"/>
                <a:cs typeface="Times New Roman"/>
              </a:rPr>
              <a:t>protection is </a:t>
            </a:r>
            <a:r>
              <a:rPr sz="1050" dirty="0">
                <a:latin typeface="Times New Roman"/>
                <a:cs typeface="Times New Roman"/>
              </a:rPr>
              <a:t>not </a:t>
            </a:r>
            <a:r>
              <a:rPr sz="1050" spc="-5" dirty="0">
                <a:latin typeface="Times New Roman"/>
                <a:cs typeface="Times New Roman"/>
              </a:rPr>
              <a:t>in this</a:t>
            </a:r>
            <a:r>
              <a:rPr sz="1050" spc="-15" dirty="0">
                <a:latin typeface="Times New Roman"/>
                <a:cs typeface="Times New Roman"/>
              </a:rPr>
              <a:t> </a:t>
            </a:r>
            <a:r>
              <a:rPr sz="1050" spc="-5" dirty="0">
                <a:latin typeface="Times New Roman"/>
                <a:cs typeface="Times New Roman"/>
              </a:rPr>
              <a:t>category.</a:t>
            </a:r>
            <a:endParaRPr sz="1050">
              <a:latin typeface="Times New Roman"/>
              <a:cs typeface="Times New Roman"/>
            </a:endParaRPr>
          </a:p>
          <a:p>
            <a:pPr marL="308610" marR="327025" indent="-247015">
              <a:lnSpc>
                <a:spcPts val="1210"/>
              </a:lnSpc>
              <a:spcBef>
                <a:spcPts val="5"/>
              </a:spcBef>
            </a:pPr>
            <a:r>
              <a:rPr sz="1050" b="1" dirty="0">
                <a:latin typeface="Times New Roman"/>
                <a:cs typeface="Times New Roman"/>
              </a:rPr>
              <a:t>Club </a:t>
            </a:r>
            <a:r>
              <a:rPr sz="1050" spc="-5" dirty="0">
                <a:latin typeface="Times New Roman"/>
                <a:cs typeface="Times New Roman"/>
              </a:rPr>
              <a:t>is defined </a:t>
            </a:r>
            <a:r>
              <a:rPr sz="1050" dirty="0">
                <a:latin typeface="Times New Roman"/>
                <a:cs typeface="Times New Roman"/>
              </a:rPr>
              <a:t>by Penal Code 46.01 </a:t>
            </a:r>
            <a:r>
              <a:rPr sz="1050" spc="-5" dirty="0">
                <a:latin typeface="Times New Roman"/>
                <a:cs typeface="Times New Roman"/>
              </a:rPr>
              <a:t>as </a:t>
            </a:r>
            <a:r>
              <a:rPr sz="1050" dirty="0">
                <a:latin typeface="Times New Roman"/>
                <a:cs typeface="Times New Roman"/>
              </a:rPr>
              <a:t>an </a:t>
            </a:r>
            <a:r>
              <a:rPr sz="1050" spc="-5" dirty="0">
                <a:latin typeface="Times New Roman"/>
                <a:cs typeface="Times New Roman"/>
              </a:rPr>
              <a:t>instrument specially designed, made, </a:t>
            </a:r>
            <a:r>
              <a:rPr sz="1050" dirty="0">
                <a:latin typeface="Times New Roman"/>
                <a:cs typeface="Times New Roman"/>
              </a:rPr>
              <a:t>or </a:t>
            </a:r>
            <a:r>
              <a:rPr sz="1050" spc="-5" dirty="0">
                <a:latin typeface="Times New Roman"/>
                <a:cs typeface="Times New Roman"/>
              </a:rPr>
              <a:t>adapted </a:t>
            </a:r>
            <a:r>
              <a:rPr sz="1050" dirty="0">
                <a:latin typeface="Times New Roman"/>
                <a:cs typeface="Times New Roman"/>
              </a:rPr>
              <a:t>for </a:t>
            </a:r>
            <a:r>
              <a:rPr sz="1050" spc="-5" dirty="0">
                <a:latin typeface="Times New Roman"/>
                <a:cs typeface="Times New Roman"/>
              </a:rPr>
              <a:t>the </a:t>
            </a:r>
            <a:r>
              <a:rPr sz="1050" dirty="0">
                <a:latin typeface="Times New Roman"/>
                <a:cs typeface="Times New Roman"/>
              </a:rPr>
              <a:t>purpose of </a:t>
            </a:r>
            <a:r>
              <a:rPr sz="1050" spc="-5" dirty="0">
                <a:latin typeface="Times New Roman"/>
                <a:cs typeface="Times New Roman"/>
              </a:rPr>
              <a:t>inflicting  serious bodily injury </a:t>
            </a:r>
            <a:r>
              <a:rPr sz="1050" dirty="0">
                <a:latin typeface="Times New Roman"/>
                <a:cs typeface="Times New Roman"/>
              </a:rPr>
              <a:t>or death. A </a:t>
            </a:r>
            <a:r>
              <a:rPr sz="1050" spc="-5" dirty="0">
                <a:latin typeface="Times New Roman"/>
                <a:cs typeface="Times New Roman"/>
              </a:rPr>
              <a:t>blackjack, nightstick, mace, </a:t>
            </a:r>
            <a:r>
              <a:rPr sz="1050" dirty="0">
                <a:latin typeface="Times New Roman"/>
                <a:cs typeface="Times New Roman"/>
              </a:rPr>
              <a:t>and </a:t>
            </a:r>
            <a:r>
              <a:rPr sz="1050" spc="-5" dirty="0">
                <a:latin typeface="Times New Roman"/>
                <a:cs typeface="Times New Roman"/>
              </a:rPr>
              <a:t>tomahawk are in the same</a:t>
            </a:r>
            <a:r>
              <a:rPr sz="1050" dirty="0">
                <a:latin typeface="Times New Roman"/>
                <a:cs typeface="Times New Roman"/>
              </a:rPr>
              <a:t> </a:t>
            </a:r>
            <a:r>
              <a:rPr sz="1050" spc="-5" dirty="0">
                <a:latin typeface="Times New Roman"/>
                <a:cs typeface="Times New Roman"/>
              </a:rPr>
              <a:t>category.</a:t>
            </a:r>
            <a:endParaRPr sz="1050">
              <a:latin typeface="Times New Roman"/>
              <a:cs typeface="Times New Roman"/>
            </a:endParaRPr>
          </a:p>
        </p:txBody>
      </p:sp>
      <p:sp>
        <p:nvSpPr>
          <p:cNvPr id="3" name="object 3"/>
          <p:cNvSpPr txBox="1"/>
          <p:nvPr/>
        </p:nvSpPr>
        <p:spPr>
          <a:xfrm>
            <a:off x="565404" y="5117591"/>
            <a:ext cx="6617970" cy="152400"/>
          </a:xfrm>
          <a:prstGeom prst="rect">
            <a:avLst/>
          </a:prstGeom>
          <a:solidFill>
            <a:srgbClr val="FFFF00"/>
          </a:solidFill>
        </p:spPr>
        <p:txBody>
          <a:bodyPr vert="horz" wrap="square" lIns="0" tIns="0" rIns="0" bIns="0" rtlCol="0">
            <a:spAutoFit/>
          </a:bodyPr>
          <a:lstStyle/>
          <a:p>
            <a:pPr>
              <a:lnSpc>
                <a:spcPts val="1160"/>
              </a:lnSpc>
            </a:pPr>
            <a:r>
              <a:rPr sz="1050" b="1" spc="-5" dirty="0">
                <a:latin typeface="Times New Roman"/>
                <a:cs typeface="Times New Roman"/>
              </a:rPr>
              <a:t>Controlled</a:t>
            </a:r>
            <a:r>
              <a:rPr sz="1050" b="1" spc="10" dirty="0">
                <a:latin typeface="Times New Roman"/>
                <a:cs typeface="Times New Roman"/>
              </a:rPr>
              <a:t> </a:t>
            </a:r>
            <a:r>
              <a:rPr sz="1050" b="1" spc="-5" dirty="0">
                <a:latin typeface="Times New Roman"/>
                <a:cs typeface="Times New Roman"/>
              </a:rPr>
              <a:t>substance</a:t>
            </a:r>
            <a:r>
              <a:rPr sz="1050" b="1" spc="10" dirty="0">
                <a:latin typeface="Times New Roman"/>
                <a:cs typeface="Times New Roman"/>
              </a:rPr>
              <a:t> </a:t>
            </a:r>
            <a:r>
              <a:rPr sz="1050" spc="-10" dirty="0">
                <a:latin typeface="Times New Roman"/>
                <a:cs typeface="Times New Roman"/>
              </a:rPr>
              <a:t>means</a:t>
            </a:r>
            <a:r>
              <a:rPr sz="1050" spc="10" dirty="0">
                <a:latin typeface="Times New Roman"/>
                <a:cs typeface="Times New Roman"/>
              </a:rPr>
              <a:t> </a:t>
            </a:r>
            <a:r>
              <a:rPr sz="1050" dirty="0">
                <a:latin typeface="Times New Roman"/>
                <a:cs typeface="Times New Roman"/>
              </a:rPr>
              <a:t>a</a:t>
            </a:r>
            <a:r>
              <a:rPr sz="1050" spc="10" dirty="0">
                <a:latin typeface="Times New Roman"/>
                <a:cs typeface="Times New Roman"/>
              </a:rPr>
              <a:t> </a:t>
            </a:r>
            <a:r>
              <a:rPr sz="1050" spc="-5" dirty="0">
                <a:latin typeface="Times New Roman"/>
                <a:cs typeface="Times New Roman"/>
              </a:rPr>
              <a:t>substance,</a:t>
            </a:r>
            <a:r>
              <a:rPr sz="1050" spc="10" dirty="0">
                <a:latin typeface="Times New Roman"/>
                <a:cs typeface="Times New Roman"/>
              </a:rPr>
              <a:t> </a:t>
            </a:r>
            <a:r>
              <a:rPr sz="1050" spc="-5" dirty="0">
                <a:latin typeface="Times New Roman"/>
                <a:cs typeface="Times New Roman"/>
              </a:rPr>
              <a:t>including</a:t>
            </a:r>
            <a:r>
              <a:rPr sz="1050" spc="0" dirty="0">
                <a:latin typeface="Times New Roman"/>
                <a:cs typeface="Times New Roman"/>
              </a:rPr>
              <a:t> </a:t>
            </a:r>
            <a:r>
              <a:rPr sz="1050" dirty="0">
                <a:latin typeface="Times New Roman"/>
                <a:cs typeface="Times New Roman"/>
              </a:rPr>
              <a:t>a</a:t>
            </a:r>
            <a:r>
              <a:rPr sz="1050" spc="10" dirty="0">
                <a:latin typeface="Times New Roman"/>
                <a:cs typeface="Times New Roman"/>
              </a:rPr>
              <a:t> </a:t>
            </a:r>
            <a:r>
              <a:rPr sz="1050" spc="-5" dirty="0">
                <a:latin typeface="Times New Roman"/>
                <a:cs typeface="Times New Roman"/>
              </a:rPr>
              <a:t>drug,</a:t>
            </a:r>
            <a:r>
              <a:rPr sz="1050" spc="10" dirty="0">
                <a:latin typeface="Times New Roman"/>
                <a:cs typeface="Times New Roman"/>
              </a:rPr>
              <a:t> </a:t>
            </a:r>
            <a:r>
              <a:rPr sz="1050" dirty="0">
                <a:latin typeface="Times New Roman"/>
                <a:cs typeface="Times New Roman"/>
              </a:rPr>
              <a:t>an</a:t>
            </a:r>
            <a:r>
              <a:rPr sz="1050" spc="0" dirty="0">
                <a:latin typeface="Times New Roman"/>
                <a:cs typeface="Times New Roman"/>
              </a:rPr>
              <a:t> </a:t>
            </a:r>
            <a:r>
              <a:rPr sz="1050" spc="-5" dirty="0">
                <a:latin typeface="Times New Roman"/>
                <a:cs typeface="Times New Roman"/>
              </a:rPr>
              <a:t>adulterant,</a:t>
            </a:r>
            <a:r>
              <a:rPr sz="1050" spc="10" dirty="0">
                <a:latin typeface="Times New Roman"/>
                <a:cs typeface="Times New Roman"/>
              </a:rPr>
              <a:t> </a:t>
            </a:r>
            <a:r>
              <a:rPr sz="1050" spc="-5" dirty="0">
                <a:latin typeface="Times New Roman"/>
                <a:cs typeface="Times New Roman"/>
              </a:rPr>
              <a:t>and</a:t>
            </a:r>
            <a:r>
              <a:rPr sz="1050" spc="10" dirty="0">
                <a:latin typeface="Times New Roman"/>
                <a:cs typeface="Times New Roman"/>
              </a:rPr>
              <a:t> </a:t>
            </a:r>
            <a:r>
              <a:rPr sz="1050" dirty="0">
                <a:latin typeface="Times New Roman"/>
                <a:cs typeface="Times New Roman"/>
              </a:rPr>
              <a:t>a</a:t>
            </a:r>
            <a:r>
              <a:rPr sz="1050" spc="0" dirty="0">
                <a:latin typeface="Times New Roman"/>
                <a:cs typeface="Times New Roman"/>
              </a:rPr>
              <a:t> </a:t>
            </a:r>
            <a:r>
              <a:rPr sz="1050" spc="-5" dirty="0">
                <a:latin typeface="Times New Roman"/>
                <a:cs typeface="Times New Roman"/>
              </a:rPr>
              <a:t>dilutant,</a:t>
            </a:r>
            <a:r>
              <a:rPr sz="1050" spc="10" dirty="0">
                <a:latin typeface="Times New Roman"/>
                <a:cs typeface="Times New Roman"/>
              </a:rPr>
              <a:t> </a:t>
            </a:r>
            <a:r>
              <a:rPr sz="1050" spc="-5" dirty="0">
                <a:latin typeface="Times New Roman"/>
                <a:cs typeface="Times New Roman"/>
              </a:rPr>
              <a:t>listed</a:t>
            </a:r>
            <a:r>
              <a:rPr sz="1050" spc="10" dirty="0">
                <a:latin typeface="Times New Roman"/>
                <a:cs typeface="Times New Roman"/>
              </a:rPr>
              <a:t> </a:t>
            </a:r>
            <a:r>
              <a:rPr sz="1050" spc="-5" dirty="0">
                <a:latin typeface="Times New Roman"/>
                <a:cs typeface="Times New Roman"/>
              </a:rPr>
              <a:t>in</a:t>
            </a:r>
            <a:r>
              <a:rPr sz="1050" spc="10" dirty="0">
                <a:latin typeface="Times New Roman"/>
                <a:cs typeface="Times New Roman"/>
              </a:rPr>
              <a:t> </a:t>
            </a:r>
            <a:r>
              <a:rPr sz="1050" spc="-5" dirty="0">
                <a:latin typeface="Times New Roman"/>
                <a:cs typeface="Times New Roman"/>
              </a:rPr>
              <a:t>Schedules</a:t>
            </a:r>
            <a:r>
              <a:rPr sz="1050" spc="10" dirty="0">
                <a:latin typeface="Times New Roman"/>
                <a:cs typeface="Times New Roman"/>
              </a:rPr>
              <a:t> </a:t>
            </a:r>
            <a:r>
              <a:rPr sz="1050" dirty="0">
                <a:latin typeface="Times New Roman"/>
                <a:cs typeface="Times New Roman"/>
              </a:rPr>
              <a:t>I through</a:t>
            </a:r>
            <a:r>
              <a:rPr sz="1050" spc="0" dirty="0">
                <a:latin typeface="Times New Roman"/>
                <a:cs typeface="Times New Roman"/>
              </a:rPr>
              <a:t> </a:t>
            </a:r>
            <a:r>
              <a:rPr sz="1050" dirty="0">
                <a:latin typeface="Times New Roman"/>
                <a:cs typeface="Times New Roman"/>
              </a:rPr>
              <a:t>V</a:t>
            </a:r>
            <a:r>
              <a:rPr sz="1050" spc="5" dirty="0">
                <a:latin typeface="Times New Roman"/>
                <a:cs typeface="Times New Roman"/>
              </a:rPr>
              <a:t> </a:t>
            </a:r>
            <a:r>
              <a:rPr sz="1050" dirty="0">
                <a:latin typeface="Times New Roman"/>
                <a:cs typeface="Times New Roman"/>
              </a:rPr>
              <a:t>or</a:t>
            </a:r>
            <a:endParaRPr sz="1050">
              <a:latin typeface="Times New Roman"/>
              <a:cs typeface="Times New Roman"/>
            </a:endParaRPr>
          </a:p>
        </p:txBody>
      </p:sp>
      <p:sp>
        <p:nvSpPr>
          <p:cNvPr id="4" name="object 4"/>
          <p:cNvSpPr txBox="1"/>
          <p:nvPr/>
        </p:nvSpPr>
        <p:spPr>
          <a:xfrm>
            <a:off x="812291" y="5269991"/>
            <a:ext cx="6370955" cy="152400"/>
          </a:xfrm>
          <a:prstGeom prst="rect">
            <a:avLst/>
          </a:prstGeom>
          <a:solidFill>
            <a:srgbClr val="FFFF00"/>
          </a:solidFill>
        </p:spPr>
        <p:txBody>
          <a:bodyPr vert="horz" wrap="square" lIns="0" tIns="0" rIns="0" bIns="0" rtlCol="0">
            <a:spAutoFit/>
          </a:bodyPr>
          <a:lstStyle/>
          <a:p>
            <a:pPr>
              <a:lnSpc>
                <a:spcPts val="1160"/>
              </a:lnSpc>
            </a:pPr>
            <a:r>
              <a:rPr sz="1050" spc="-5" dirty="0">
                <a:latin typeface="Times New Roman"/>
                <a:cs typeface="Times New Roman"/>
              </a:rPr>
              <a:t>Penalty</a:t>
            </a:r>
            <a:r>
              <a:rPr sz="1050" spc="-30" dirty="0">
                <a:latin typeface="Times New Roman"/>
                <a:cs typeface="Times New Roman"/>
              </a:rPr>
              <a:t> </a:t>
            </a:r>
            <a:r>
              <a:rPr sz="1050" dirty="0">
                <a:latin typeface="Times New Roman"/>
                <a:cs typeface="Times New Roman"/>
              </a:rPr>
              <a:t>Group</a:t>
            </a:r>
            <a:r>
              <a:rPr sz="1050" spc="-10" dirty="0">
                <a:latin typeface="Times New Roman"/>
                <a:cs typeface="Times New Roman"/>
              </a:rPr>
              <a:t> </a:t>
            </a:r>
            <a:r>
              <a:rPr sz="1050" dirty="0">
                <a:latin typeface="Times New Roman"/>
                <a:cs typeface="Times New Roman"/>
              </a:rPr>
              <a:t>1,</a:t>
            </a:r>
            <a:r>
              <a:rPr sz="1050" spc="-20" dirty="0">
                <a:latin typeface="Times New Roman"/>
                <a:cs typeface="Times New Roman"/>
              </a:rPr>
              <a:t> </a:t>
            </a:r>
            <a:r>
              <a:rPr sz="1050" spc="-5" dirty="0">
                <a:latin typeface="Times New Roman"/>
                <a:cs typeface="Times New Roman"/>
              </a:rPr>
              <a:t>1-A,</a:t>
            </a:r>
            <a:r>
              <a:rPr sz="1050" spc="-10" dirty="0">
                <a:latin typeface="Times New Roman"/>
                <a:cs typeface="Times New Roman"/>
              </a:rPr>
              <a:t> </a:t>
            </a:r>
            <a:r>
              <a:rPr sz="1050" dirty="0">
                <a:latin typeface="Times New Roman"/>
                <a:cs typeface="Times New Roman"/>
              </a:rPr>
              <a:t>2,</a:t>
            </a:r>
            <a:r>
              <a:rPr sz="1050" spc="-20" dirty="0">
                <a:latin typeface="Times New Roman"/>
                <a:cs typeface="Times New Roman"/>
              </a:rPr>
              <a:t> </a:t>
            </a:r>
            <a:r>
              <a:rPr sz="1050" spc="-5" dirty="0">
                <a:latin typeface="Times New Roman"/>
                <a:cs typeface="Times New Roman"/>
              </a:rPr>
              <a:t>2-A,</a:t>
            </a:r>
            <a:r>
              <a:rPr sz="1050" spc="-10" dirty="0">
                <a:latin typeface="Times New Roman"/>
                <a:cs typeface="Times New Roman"/>
              </a:rPr>
              <a:t> </a:t>
            </a:r>
            <a:r>
              <a:rPr sz="1050" dirty="0">
                <a:latin typeface="Times New Roman"/>
                <a:cs typeface="Times New Roman"/>
              </a:rPr>
              <a:t>3</a:t>
            </a:r>
            <a:r>
              <a:rPr sz="1050" spc="-10" dirty="0">
                <a:latin typeface="Times New Roman"/>
                <a:cs typeface="Times New Roman"/>
              </a:rPr>
              <a:t> </a:t>
            </a:r>
            <a:r>
              <a:rPr sz="1050" dirty="0">
                <a:latin typeface="Times New Roman"/>
                <a:cs typeface="Times New Roman"/>
              </a:rPr>
              <a:t>or</a:t>
            </a:r>
            <a:r>
              <a:rPr sz="1050" spc="-25" dirty="0">
                <a:latin typeface="Times New Roman"/>
                <a:cs typeface="Times New Roman"/>
              </a:rPr>
              <a:t> </a:t>
            </a:r>
            <a:r>
              <a:rPr sz="1050" dirty="0">
                <a:latin typeface="Times New Roman"/>
                <a:cs typeface="Times New Roman"/>
              </a:rPr>
              <a:t>4</a:t>
            </a:r>
            <a:r>
              <a:rPr sz="1050" spc="-10" dirty="0">
                <a:latin typeface="Times New Roman"/>
                <a:cs typeface="Times New Roman"/>
              </a:rPr>
              <a:t> </a:t>
            </a:r>
            <a:r>
              <a:rPr sz="1050" dirty="0">
                <a:latin typeface="Times New Roman"/>
                <a:cs typeface="Times New Roman"/>
              </a:rPr>
              <a:t>of</a:t>
            </a:r>
            <a:r>
              <a:rPr sz="1050" spc="-25" dirty="0">
                <a:latin typeface="Times New Roman"/>
                <a:cs typeface="Times New Roman"/>
              </a:rPr>
              <a:t> </a:t>
            </a:r>
            <a:r>
              <a:rPr sz="1050" spc="-5" dirty="0">
                <a:latin typeface="Times New Roman"/>
                <a:cs typeface="Times New Roman"/>
              </a:rPr>
              <a:t>the</a:t>
            </a:r>
            <a:r>
              <a:rPr sz="1050" spc="-20" dirty="0">
                <a:latin typeface="Times New Roman"/>
                <a:cs typeface="Times New Roman"/>
              </a:rPr>
              <a:t> </a:t>
            </a:r>
            <a:r>
              <a:rPr sz="1050" dirty="0">
                <a:latin typeface="Times New Roman"/>
                <a:cs typeface="Times New Roman"/>
              </a:rPr>
              <a:t>Texas</a:t>
            </a:r>
            <a:r>
              <a:rPr sz="1050" spc="-20" dirty="0">
                <a:latin typeface="Times New Roman"/>
                <a:cs typeface="Times New Roman"/>
              </a:rPr>
              <a:t> </a:t>
            </a:r>
            <a:r>
              <a:rPr sz="1050" spc="-5" dirty="0">
                <a:latin typeface="Times New Roman"/>
                <a:cs typeface="Times New Roman"/>
              </a:rPr>
              <a:t>Controlled</a:t>
            </a:r>
            <a:r>
              <a:rPr sz="1050" spc="-10" dirty="0">
                <a:latin typeface="Times New Roman"/>
                <a:cs typeface="Times New Roman"/>
              </a:rPr>
              <a:t> </a:t>
            </a:r>
            <a:r>
              <a:rPr sz="1050" spc="-5" dirty="0">
                <a:latin typeface="Times New Roman"/>
                <a:cs typeface="Times New Roman"/>
              </a:rPr>
              <a:t>Substances</a:t>
            </a:r>
            <a:r>
              <a:rPr sz="1050" spc="-25" dirty="0">
                <a:latin typeface="Times New Roman"/>
                <a:cs typeface="Times New Roman"/>
              </a:rPr>
              <a:t> </a:t>
            </a:r>
            <a:r>
              <a:rPr sz="1050" spc="-5" dirty="0">
                <a:latin typeface="Times New Roman"/>
                <a:cs typeface="Times New Roman"/>
              </a:rPr>
              <a:t>Act.</a:t>
            </a:r>
            <a:r>
              <a:rPr sz="1050" spc="-20" dirty="0">
                <a:latin typeface="Times New Roman"/>
                <a:cs typeface="Times New Roman"/>
              </a:rPr>
              <a:t> </a:t>
            </a:r>
            <a:r>
              <a:rPr sz="1050" dirty="0">
                <a:latin typeface="Times New Roman"/>
                <a:cs typeface="Times New Roman"/>
              </a:rPr>
              <a:t>The</a:t>
            </a:r>
            <a:r>
              <a:rPr sz="1050" spc="-20" dirty="0">
                <a:latin typeface="Times New Roman"/>
                <a:cs typeface="Times New Roman"/>
              </a:rPr>
              <a:t> </a:t>
            </a:r>
            <a:r>
              <a:rPr sz="1050" spc="-5" dirty="0">
                <a:latin typeface="Times New Roman"/>
                <a:cs typeface="Times New Roman"/>
              </a:rPr>
              <a:t>term</a:t>
            </a:r>
            <a:r>
              <a:rPr sz="1050" spc="-25" dirty="0">
                <a:latin typeface="Times New Roman"/>
                <a:cs typeface="Times New Roman"/>
              </a:rPr>
              <a:t> </a:t>
            </a:r>
            <a:r>
              <a:rPr sz="1050" spc="-5" dirty="0">
                <a:latin typeface="Times New Roman"/>
                <a:cs typeface="Times New Roman"/>
              </a:rPr>
              <a:t>includes</a:t>
            </a:r>
            <a:r>
              <a:rPr sz="1050" spc="-10" dirty="0">
                <a:latin typeface="Times New Roman"/>
                <a:cs typeface="Times New Roman"/>
              </a:rPr>
              <a:t> </a:t>
            </a:r>
            <a:r>
              <a:rPr sz="1050" spc="-5" dirty="0">
                <a:latin typeface="Times New Roman"/>
                <a:cs typeface="Times New Roman"/>
              </a:rPr>
              <a:t>the</a:t>
            </a:r>
            <a:r>
              <a:rPr sz="1050" spc="-10" dirty="0">
                <a:latin typeface="Times New Roman"/>
                <a:cs typeface="Times New Roman"/>
              </a:rPr>
              <a:t> </a:t>
            </a:r>
            <a:r>
              <a:rPr sz="1050" spc="-5" dirty="0">
                <a:latin typeface="Times New Roman"/>
                <a:cs typeface="Times New Roman"/>
              </a:rPr>
              <a:t>aggregate</a:t>
            </a:r>
            <a:r>
              <a:rPr sz="1050" spc="-20" dirty="0">
                <a:latin typeface="Times New Roman"/>
                <a:cs typeface="Times New Roman"/>
              </a:rPr>
              <a:t> </a:t>
            </a:r>
            <a:r>
              <a:rPr sz="1050" spc="-5" dirty="0">
                <a:latin typeface="Times New Roman"/>
                <a:cs typeface="Times New Roman"/>
              </a:rPr>
              <a:t>weight</a:t>
            </a:r>
            <a:r>
              <a:rPr sz="1050" spc="-15" dirty="0">
                <a:latin typeface="Times New Roman"/>
                <a:cs typeface="Times New Roman"/>
              </a:rPr>
              <a:t> </a:t>
            </a:r>
            <a:r>
              <a:rPr sz="1050" dirty="0">
                <a:latin typeface="Times New Roman"/>
                <a:cs typeface="Times New Roman"/>
              </a:rPr>
              <a:t>of</a:t>
            </a:r>
            <a:endParaRPr sz="1050">
              <a:latin typeface="Times New Roman"/>
              <a:cs typeface="Times New Roman"/>
            </a:endParaRPr>
          </a:p>
        </p:txBody>
      </p:sp>
      <p:sp>
        <p:nvSpPr>
          <p:cNvPr id="5" name="object 5"/>
          <p:cNvSpPr txBox="1"/>
          <p:nvPr/>
        </p:nvSpPr>
        <p:spPr>
          <a:xfrm>
            <a:off x="812291" y="5422100"/>
            <a:ext cx="6370955" cy="156210"/>
          </a:xfrm>
          <a:prstGeom prst="rect">
            <a:avLst/>
          </a:prstGeom>
          <a:solidFill>
            <a:srgbClr val="FFFF00"/>
          </a:solidFill>
        </p:spPr>
        <p:txBody>
          <a:bodyPr vert="horz" wrap="square" lIns="0" tIns="0" rIns="0" bIns="0" rtlCol="0">
            <a:spAutoFit/>
          </a:bodyPr>
          <a:lstStyle/>
          <a:p>
            <a:pPr>
              <a:lnSpc>
                <a:spcPts val="1170"/>
              </a:lnSpc>
            </a:pPr>
            <a:r>
              <a:rPr sz="1050" dirty="0">
                <a:latin typeface="Times New Roman"/>
                <a:cs typeface="Times New Roman"/>
              </a:rPr>
              <a:t>any </a:t>
            </a:r>
            <a:r>
              <a:rPr sz="1050" spc="-5" dirty="0">
                <a:latin typeface="Times New Roman"/>
                <a:cs typeface="Times New Roman"/>
              </a:rPr>
              <a:t>mixture, solution, </a:t>
            </a:r>
            <a:r>
              <a:rPr sz="1050" dirty="0">
                <a:latin typeface="Times New Roman"/>
                <a:cs typeface="Times New Roman"/>
              </a:rPr>
              <a:t>or </a:t>
            </a:r>
            <a:r>
              <a:rPr sz="1050" spc="-5" dirty="0">
                <a:latin typeface="Times New Roman"/>
                <a:cs typeface="Times New Roman"/>
              </a:rPr>
              <a:t>other substance containing </a:t>
            </a:r>
            <a:r>
              <a:rPr sz="1050" dirty="0">
                <a:latin typeface="Times New Roman"/>
                <a:cs typeface="Times New Roman"/>
              </a:rPr>
              <a:t>a </a:t>
            </a:r>
            <a:r>
              <a:rPr sz="1050" spc="-5" dirty="0">
                <a:latin typeface="Times New Roman"/>
                <a:cs typeface="Times New Roman"/>
              </a:rPr>
              <a:t>controlled substance. </a:t>
            </a:r>
            <a:r>
              <a:rPr sz="1050" dirty="0">
                <a:latin typeface="Times New Roman"/>
                <a:cs typeface="Times New Roman"/>
              </a:rPr>
              <a:t>The </a:t>
            </a:r>
            <a:r>
              <a:rPr sz="1050" spc="-5" dirty="0">
                <a:latin typeface="Times New Roman"/>
                <a:cs typeface="Times New Roman"/>
              </a:rPr>
              <a:t>term </a:t>
            </a:r>
            <a:r>
              <a:rPr sz="1050" dirty="0">
                <a:latin typeface="Times New Roman"/>
                <a:cs typeface="Times New Roman"/>
              </a:rPr>
              <a:t>does not </a:t>
            </a:r>
            <a:r>
              <a:rPr sz="1050" spc="-5" dirty="0">
                <a:latin typeface="Times New Roman"/>
                <a:cs typeface="Times New Roman"/>
              </a:rPr>
              <a:t>include hemp, as</a:t>
            </a:r>
            <a:r>
              <a:rPr sz="1050" spc="-105" dirty="0">
                <a:latin typeface="Times New Roman"/>
                <a:cs typeface="Times New Roman"/>
              </a:rPr>
              <a:t> </a:t>
            </a:r>
            <a:r>
              <a:rPr sz="1050" spc="-5" dirty="0">
                <a:latin typeface="Times New Roman"/>
                <a:cs typeface="Times New Roman"/>
              </a:rPr>
              <a:t>defined</a:t>
            </a:r>
            <a:endParaRPr sz="1050">
              <a:latin typeface="Times New Roman"/>
              <a:cs typeface="Times New Roman"/>
            </a:endParaRPr>
          </a:p>
        </p:txBody>
      </p:sp>
      <p:sp>
        <p:nvSpPr>
          <p:cNvPr id="6" name="object 6"/>
          <p:cNvSpPr txBox="1"/>
          <p:nvPr/>
        </p:nvSpPr>
        <p:spPr>
          <a:xfrm>
            <a:off x="812291" y="5577840"/>
            <a:ext cx="4057650" cy="152400"/>
          </a:xfrm>
          <a:prstGeom prst="rect">
            <a:avLst/>
          </a:prstGeom>
          <a:solidFill>
            <a:srgbClr val="FFFF00"/>
          </a:solidFill>
        </p:spPr>
        <p:txBody>
          <a:bodyPr vert="horz" wrap="square" lIns="0" tIns="0" rIns="0" bIns="0" rtlCol="0">
            <a:spAutoFit/>
          </a:bodyPr>
          <a:lstStyle/>
          <a:p>
            <a:pPr>
              <a:lnSpc>
                <a:spcPts val="1160"/>
              </a:lnSpc>
            </a:pPr>
            <a:r>
              <a:rPr sz="1050" spc="0" dirty="0">
                <a:latin typeface="Times New Roman"/>
                <a:cs typeface="Times New Roman"/>
              </a:rPr>
              <a:t>by </a:t>
            </a:r>
            <a:r>
              <a:rPr sz="1050" spc="-5" dirty="0">
                <a:latin typeface="Times New Roman"/>
                <a:cs typeface="Times New Roman"/>
              </a:rPr>
              <a:t>Agriculture Code 121.001, </a:t>
            </a:r>
            <a:r>
              <a:rPr sz="1050" dirty="0">
                <a:latin typeface="Times New Roman"/>
                <a:cs typeface="Times New Roman"/>
              </a:rPr>
              <a:t>or </a:t>
            </a:r>
            <a:r>
              <a:rPr sz="1050" spc="-5" dirty="0">
                <a:latin typeface="Times New Roman"/>
                <a:cs typeface="Times New Roman"/>
              </a:rPr>
              <a:t>the tetrahydrocannabinols </a:t>
            </a:r>
            <a:r>
              <a:rPr sz="1050" dirty="0">
                <a:latin typeface="Times New Roman"/>
                <a:cs typeface="Times New Roman"/>
              </a:rPr>
              <a:t>(THC) </a:t>
            </a:r>
            <a:r>
              <a:rPr sz="1050" spc="-5" dirty="0">
                <a:latin typeface="Times New Roman"/>
                <a:cs typeface="Times New Roman"/>
              </a:rPr>
              <a:t>in</a:t>
            </a:r>
            <a:r>
              <a:rPr sz="1050" spc="60" dirty="0">
                <a:latin typeface="Times New Roman"/>
                <a:cs typeface="Times New Roman"/>
              </a:rPr>
              <a:t> </a:t>
            </a:r>
            <a:r>
              <a:rPr sz="1050" spc="-5" dirty="0">
                <a:latin typeface="Times New Roman"/>
                <a:cs typeface="Times New Roman"/>
              </a:rPr>
              <a:t>hemp.</a:t>
            </a:r>
            <a:endParaRPr sz="1050">
              <a:latin typeface="Times New Roman"/>
              <a:cs typeface="Times New Roman"/>
            </a:endParaRPr>
          </a:p>
        </p:txBody>
      </p:sp>
      <p:sp>
        <p:nvSpPr>
          <p:cNvPr id="7" name="object 7"/>
          <p:cNvSpPr txBox="1"/>
          <p:nvPr/>
        </p:nvSpPr>
        <p:spPr>
          <a:xfrm>
            <a:off x="526771" y="5705347"/>
            <a:ext cx="6941820" cy="800735"/>
          </a:xfrm>
          <a:prstGeom prst="rect">
            <a:avLst/>
          </a:prstGeom>
        </p:spPr>
        <p:txBody>
          <a:bodyPr vert="horz" wrap="square" lIns="0" tIns="24765" rIns="0" bIns="0" rtlCol="0">
            <a:spAutoFit/>
          </a:bodyPr>
          <a:lstStyle/>
          <a:p>
            <a:pPr marL="170815" marR="114935" indent="-134620">
              <a:lnSpc>
                <a:spcPts val="1200"/>
              </a:lnSpc>
              <a:spcBef>
                <a:spcPts val="195"/>
              </a:spcBef>
            </a:pPr>
            <a:r>
              <a:rPr sz="1050" b="1" spc="-5" dirty="0">
                <a:latin typeface="Times New Roman"/>
                <a:cs typeface="Times New Roman"/>
              </a:rPr>
              <a:t>Criminal street </a:t>
            </a:r>
            <a:r>
              <a:rPr sz="1050" b="1" dirty="0">
                <a:latin typeface="Times New Roman"/>
                <a:cs typeface="Times New Roman"/>
              </a:rPr>
              <a:t>gang </a:t>
            </a:r>
            <a:r>
              <a:rPr sz="1050" spc="-5" dirty="0">
                <a:latin typeface="Times New Roman"/>
                <a:cs typeface="Times New Roman"/>
              </a:rPr>
              <a:t>is three </a:t>
            </a:r>
            <a:r>
              <a:rPr sz="1050" dirty="0">
                <a:latin typeface="Times New Roman"/>
                <a:cs typeface="Times New Roman"/>
              </a:rPr>
              <a:t>or </a:t>
            </a:r>
            <a:r>
              <a:rPr sz="1050" spc="-5" dirty="0">
                <a:latin typeface="Times New Roman"/>
                <a:cs typeface="Times New Roman"/>
              </a:rPr>
              <a:t>more </a:t>
            </a:r>
            <a:r>
              <a:rPr sz="1050" dirty="0">
                <a:latin typeface="Times New Roman"/>
                <a:cs typeface="Times New Roman"/>
              </a:rPr>
              <a:t>persons </a:t>
            </a:r>
            <a:r>
              <a:rPr sz="1050" spc="-5" dirty="0">
                <a:latin typeface="Times New Roman"/>
                <a:cs typeface="Times New Roman"/>
              </a:rPr>
              <a:t>having </a:t>
            </a:r>
            <a:r>
              <a:rPr sz="1050" dirty="0">
                <a:latin typeface="Times New Roman"/>
                <a:cs typeface="Times New Roman"/>
              </a:rPr>
              <a:t>a </a:t>
            </a:r>
            <a:r>
              <a:rPr sz="1050" spc="-5" dirty="0">
                <a:latin typeface="Times New Roman"/>
                <a:cs typeface="Times New Roman"/>
              </a:rPr>
              <a:t>common identifying sign </a:t>
            </a:r>
            <a:r>
              <a:rPr sz="1050" dirty="0">
                <a:latin typeface="Times New Roman"/>
                <a:cs typeface="Times New Roman"/>
              </a:rPr>
              <a:t>or </a:t>
            </a:r>
            <a:r>
              <a:rPr sz="1050" spc="-5" dirty="0">
                <a:latin typeface="Times New Roman"/>
                <a:cs typeface="Times New Roman"/>
              </a:rPr>
              <a:t>symbol </a:t>
            </a:r>
            <a:r>
              <a:rPr sz="1050" dirty="0">
                <a:latin typeface="Times New Roman"/>
                <a:cs typeface="Times New Roman"/>
              </a:rPr>
              <a:t>or an </a:t>
            </a:r>
            <a:r>
              <a:rPr sz="1050" spc="-5" dirty="0">
                <a:latin typeface="Times New Roman"/>
                <a:cs typeface="Times New Roman"/>
              </a:rPr>
              <a:t>identifiable leadership </a:t>
            </a:r>
            <a:r>
              <a:rPr sz="1050" dirty="0">
                <a:latin typeface="Times New Roman"/>
                <a:cs typeface="Times New Roman"/>
              </a:rPr>
              <a:t>who  </a:t>
            </a:r>
            <a:r>
              <a:rPr sz="1050" spc="-5" dirty="0">
                <a:latin typeface="Times New Roman"/>
                <a:cs typeface="Times New Roman"/>
              </a:rPr>
              <a:t>continuously </a:t>
            </a:r>
            <a:r>
              <a:rPr sz="1050" dirty="0">
                <a:latin typeface="Times New Roman"/>
                <a:cs typeface="Times New Roman"/>
              </a:rPr>
              <a:t>or </a:t>
            </a:r>
            <a:r>
              <a:rPr sz="1050" spc="-5" dirty="0">
                <a:latin typeface="Times New Roman"/>
                <a:cs typeface="Times New Roman"/>
              </a:rPr>
              <a:t>regularly associate in the commission </a:t>
            </a:r>
            <a:r>
              <a:rPr sz="1050" dirty="0">
                <a:latin typeface="Times New Roman"/>
                <a:cs typeface="Times New Roman"/>
              </a:rPr>
              <a:t>of </a:t>
            </a:r>
            <a:r>
              <a:rPr sz="1050" spc="-5" dirty="0">
                <a:latin typeface="Times New Roman"/>
                <a:cs typeface="Times New Roman"/>
              </a:rPr>
              <a:t>criminal</a:t>
            </a:r>
            <a:r>
              <a:rPr sz="1050" spc="-30" dirty="0">
                <a:latin typeface="Times New Roman"/>
                <a:cs typeface="Times New Roman"/>
              </a:rPr>
              <a:t> </a:t>
            </a:r>
            <a:r>
              <a:rPr sz="1050" spc="-5" dirty="0">
                <a:latin typeface="Times New Roman"/>
                <a:cs typeface="Times New Roman"/>
              </a:rPr>
              <a:t>activities.</a:t>
            </a:r>
            <a:endParaRPr sz="1050">
              <a:latin typeface="Times New Roman"/>
              <a:cs typeface="Times New Roman"/>
            </a:endParaRPr>
          </a:p>
          <a:p>
            <a:pPr marL="170815" indent="-158750">
              <a:lnSpc>
                <a:spcPts val="1170"/>
              </a:lnSpc>
            </a:pPr>
            <a:r>
              <a:rPr sz="1050" b="1" spc="-5" dirty="0">
                <a:latin typeface="Times New Roman"/>
                <a:cs typeface="Times New Roman"/>
              </a:rPr>
              <a:t>Cyberbullying</a:t>
            </a:r>
            <a:r>
              <a:rPr sz="1050" b="1" spc="100" dirty="0">
                <a:latin typeface="Times New Roman"/>
                <a:cs typeface="Times New Roman"/>
              </a:rPr>
              <a:t> </a:t>
            </a:r>
            <a:r>
              <a:rPr sz="1050" spc="-5" dirty="0">
                <a:latin typeface="Times New Roman"/>
                <a:cs typeface="Times New Roman"/>
              </a:rPr>
              <a:t>is</a:t>
            </a:r>
            <a:r>
              <a:rPr sz="1050" spc="90" dirty="0">
                <a:latin typeface="Times New Roman"/>
                <a:cs typeface="Times New Roman"/>
              </a:rPr>
              <a:t> </a:t>
            </a:r>
            <a:r>
              <a:rPr sz="1050" spc="-15" dirty="0">
                <a:latin typeface="Times New Roman"/>
                <a:cs typeface="Times New Roman"/>
              </a:rPr>
              <a:t>defined</a:t>
            </a:r>
            <a:r>
              <a:rPr sz="1050" spc="60" dirty="0">
                <a:latin typeface="Times New Roman"/>
                <a:cs typeface="Times New Roman"/>
              </a:rPr>
              <a:t> </a:t>
            </a:r>
            <a:r>
              <a:rPr sz="1050" spc="-5" dirty="0">
                <a:latin typeface="Times New Roman"/>
                <a:cs typeface="Times New Roman"/>
              </a:rPr>
              <a:t>by</a:t>
            </a:r>
            <a:r>
              <a:rPr sz="1050" spc="85" dirty="0">
                <a:latin typeface="Times New Roman"/>
                <a:cs typeface="Times New Roman"/>
              </a:rPr>
              <a:t> </a:t>
            </a:r>
            <a:r>
              <a:rPr sz="1050" spc="-5" dirty="0">
                <a:latin typeface="Times New Roman"/>
                <a:cs typeface="Times New Roman"/>
              </a:rPr>
              <a:t>Section</a:t>
            </a:r>
            <a:r>
              <a:rPr sz="1050" spc="100" dirty="0">
                <a:latin typeface="Times New Roman"/>
                <a:cs typeface="Times New Roman"/>
              </a:rPr>
              <a:t> </a:t>
            </a:r>
            <a:r>
              <a:rPr sz="1050" dirty="0">
                <a:latin typeface="Times New Roman"/>
                <a:cs typeface="Times New Roman"/>
              </a:rPr>
              <a:t>37.0832</a:t>
            </a:r>
            <a:r>
              <a:rPr sz="1050" spc="100" dirty="0">
                <a:latin typeface="Times New Roman"/>
                <a:cs typeface="Times New Roman"/>
              </a:rPr>
              <a:t> </a:t>
            </a:r>
            <a:r>
              <a:rPr sz="1050" dirty="0">
                <a:latin typeface="Times New Roman"/>
                <a:cs typeface="Times New Roman"/>
              </a:rPr>
              <a:t>of</a:t>
            </a:r>
            <a:r>
              <a:rPr sz="1050" spc="90" dirty="0">
                <a:latin typeface="Times New Roman"/>
                <a:cs typeface="Times New Roman"/>
              </a:rPr>
              <a:t> </a:t>
            </a:r>
            <a:r>
              <a:rPr sz="1050" spc="-15" dirty="0">
                <a:latin typeface="Times New Roman"/>
                <a:cs typeface="Times New Roman"/>
              </a:rPr>
              <a:t>the</a:t>
            </a:r>
            <a:r>
              <a:rPr sz="1050" spc="60" dirty="0">
                <a:latin typeface="Times New Roman"/>
                <a:cs typeface="Times New Roman"/>
              </a:rPr>
              <a:t> </a:t>
            </a:r>
            <a:r>
              <a:rPr sz="1050" spc="-5" dirty="0">
                <a:latin typeface="Times New Roman"/>
                <a:cs typeface="Times New Roman"/>
              </a:rPr>
              <a:t>Education</a:t>
            </a:r>
            <a:r>
              <a:rPr sz="1050" spc="100" dirty="0">
                <a:latin typeface="Times New Roman"/>
                <a:cs typeface="Times New Roman"/>
              </a:rPr>
              <a:t> </a:t>
            </a:r>
            <a:r>
              <a:rPr sz="1050" spc="-5" dirty="0">
                <a:latin typeface="Times New Roman"/>
                <a:cs typeface="Times New Roman"/>
              </a:rPr>
              <a:t>Code</a:t>
            </a:r>
            <a:r>
              <a:rPr sz="1050" spc="100" dirty="0">
                <a:latin typeface="Times New Roman"/>
                <a:cs typeface="Times New Roman"/>
              </a:rPr>
              <a:t> </a:t>
            </a:r>
            <a:r>
              <a:rPr sz="1050" spc="-5" dirty="0">
                <a:latin typeface="Times New Roman"/>
                <a:cs typeface="Times New Roman"/>
              </a:rPr>
              <a:t>as</a:t>
            </a:r>
            <a:r>
              <a:rPr sz="1050" spc="90" dirty="0">
                <a:latin typeface="Times New Roman"/>
                <a:cs typeface="Times New Roman"/>
              </a:rPr>
              <a:t> </a:t>
            </a:r>
            <a:r>
              <a:rPr sz="1050" spc="-5" dirty="0">
                <a:latin typeface="Times New Roman"/>
                <a:cs typeface="Times New Roman"/>
              </a:rPr>
              <a:t>bullying</a:t>
            </a:r>
            <a:r>
              <a:rPr sz="1050" spc="100" dirty="0">
                <a:latin typeface="Times New Roman"/>
                <a:cs typeface="Times New Roman"/>
              </a:rPr>
              <a:t> </a:t>
            </a:r>
            <a:r>
              <a:rPr sz="1050" spc="-5" dirty="0">
                <a:latin typeface="Times New Roman"/>
                <a:cs typeface="Times New Roman"/>
              </a:rPr>
              <a:t>that</a:t>
            </a:r>
            <a:r>
              <a:rPr sz="1050" spc="90" dirty="0">
                <a:latin typeface="Times New Roman"/>
                <a:cs typeface="Times New Roman"/>
              </a:rPr>
              <a:t> </a:t>
            </a:r>
            <a:r>
              <a:rPr sz="1050" spc="-5" dirty="0">
                <a:latin typeface="Times New Roman"/>
                <a:cs typeface="Times New Roman"/>
              </a:rPr>
              <a:t>is</a:t>
            </a:r>
            <a:r>
              <a:rPr sz="1050" spc="90" dirty="0">
                <a:latin typeface="Times New Roman"/>
                <a:cs typeface="Times New Roman"/>
              </a:rPr>
              <a:t> </a:t>
            </a:r>
            <a:r>
              <a:rPr sz="1050" dirty="0">
                <a:latin typeface="Times New Roman"/>
                <a:cs typeface="Times New Roman"/>
              </a:rPr>
              <a:t>done</a:t>
            </a:r>
            <a:r>
              <a:rPr sz="1050" spc="100" dirty="0">
                <a:latin typeface="Times New Roman"/>
                <a:cs typeface="Times New Roman"/>
              </a:rPr>
              <a:t> </a:t>
            </a:r>
            <a:r>
              <a:rPr sz="1050" dirty="0">
                <a:latin typeface="Times New Roman"/>
                <a:cs typeface="Times New Roman"/>
              </a:rPr>
              <a:t>through</a:t>
            </a:r>
            <a:r>
              <a:rPr sz="1050" spc="100" dirty="0">
                <a:latin typeface="Times New Roman"/>
                <a:cs typeface="Times New Roman"/>
              </a:rPr>
              <a:t> </a:t>
            </a:r>
            <a:r>
              <a:rPr sz="1050" spc="-15" dirty="0">
                <a:latin typeface="Times New Roman"/>
                <a:cs typeface="Times New Roman"/>
              </a:rPr>
              <a:t>the</a:t>
            </a:r>
            <a:r>
              <a:rPr sz="1050" spc="60" dirty="0">
                <a:latin typeface="Times New Roman"/>
                <a:cs typeface="Times New Roman"/>
              </a:rPr>
              <a:t> </a:t>
            </a:r>
            <a:r>
              <a:rPr sz="1050" spc="-10" dirty="0">
                <a:latin typeface="Times New Roman"/>
                <a:cs typeface="Times New Roman"/>
              </a:rPr>
              <a:t>use</a:t>
            </a:r>
            <a:r>
              <a:rPr sz="1050" spc="60" dirty="0">
                <a:latin typeface="Times New Roman"/>
                <a:cs typeface="Times New Roman"/>
              </a:rPr>
              <a:t> </a:t>
            </a:r>
            <a:r>
              <a:rPr sz="1050" spc="-5" dirty="0">
                <a:latin typeface="Times New Roman"/>
                <a:cs typeface="Times New Roman"/>
              </a:rPr>
              <a:t>of</a:t>
            </a:r>
            <a:r>
              <a:rPr sz="1050" spc="90" dirty="0">
                <a:latin typeface="Times New Roman"/>
                <a:cs typeface="Times New Roman"/>
              </a:rPr>
              <a:t> </a:t>
            </a:r>
            <a:r>
              <a:rPr sz="1050" dirty="0">
                <a:latin typeface="Times New Roman"/>
                <a:cs typeface="Times New Roman"/>
              </a:rPr>
              <a:t>any</a:t>
            </a:r>
            <a:r>
              <a:rPr sz="1050" spc="75" dirty="0">
                <a:latin typeface="Times New Roman"/>
                <a:cs typeface="Times New Roman"/>
              </a:rPr>
              <a:t> </a:t>
            </a:r>
            <a:r>
              <a:rPr sz="1050" spc="-20" dirty="0">
                <a:latin typeface="Times New Roman"/>
                <a:cs typeface="Times New Roman"/>
              </a:rPr>
              <a:t>electronic</a:t>
            </a:r>
            <a:endParaRPr sz="1050">
              <a:latin typeface="Times New Roman"/>
              <a:cs typeface="Times New Roman"/>
            </a:endParaRPr>
          </a:p>
          <a:p>
            <a:pPr marL="170815" marR="5080" indent="-635">
              <a:lnSpc>
                <a:spcPts val="1200"/>
              </a:lnSpc>
              <a:spcBef>
                <a:spcPts val="65"/>
              </a:spcBef>
            </a:pPr>
            <a:r>
              <a:rPr sz="1050" spc="-20" dirty="0">
                <a:latin typeface="Times New Roman"/>
                <a:cs typeface="Times New Roman"/>
              </a:rPr>
              <a:t>communication </a:t>
            </a:r>
            <a:r>
              <a:rPr sz="1050" spc="-15" dirty="0">
                <a:latin typeface="Times New Roman"/>
                <a:cs typeface="Times New Roman"/>
              </a:rPr>
              <a:t>device </a:t>
            </a:r>
            <a:r>
              <a:rPr sz="1050" spc="-20" dirty="0">
                <a:latin typeface="Times New Roman"/>
                <a:cs typeface="Times New Roman"/>
              </a:rPr>
              <a:t>including through </a:t>
            </a:r>
            <a:r>
              <a:rPr sz="1050" spc="-15" dirty="0">
                <a:latin typeface="Times New Roman"/>
                <a:cs typeface="Times New Roman"/>
              </a:rPr>
              <a:t>the </a:t>
            </a:r>
            <a:r>
              <a:rPr sz="1050" dirty="0">
                <a:latin typeface="Times New Roman"/>
                <a:cs typeface="Times New Roman"/>
              </a:rPr>
              <a:t>use of a </a:t>
            </a:r>
            <a:r>
              <a:rPr sz="1050" spc="-25" dirty="0">
                <a:latin typeface="Times New Roman"/>
                <a:cs typeface="Times New Roman"/>
              </a:rPr>
              <a:t>cellular </a:t>
            </a:r>
            <a:r>
              <a:rPr sz="1050" dirty="0">
                <a:latin typeface="Times New Roman"/>
                <a:cs typeface="Times New Roman"/>
              </a:rPr>
              <a:t>or </a:t>
            </a:r>
            <a:r>
              <a:rPr sz="1050" spc="-15" dirty="0">
                <a:latin typeface="Times New Roman"/>
                <a:cs typeface="Times New Roman"/>
              </a:rPr>
              <a:t>other </a:t>
            </a:r>
            <a:r>
              <a:rPr sz="1050" spc="-20" dirty="0">
                <a:latin typeface="Times New Roman"/>
                <a:cs typeface="Times New Roman"/>
              </a:rPr>
              <a:t>type </a:t>
            </a:r>
            <a:r>
              <a:rPr sz="1050" dirty="0">
                <a:latin typeface="Times New Roman"/>
                <a:cs typeface="Times New Roman"/>
              </a:rPr>
              <a:t>of </a:t>
            </a:r>
            <a:r>
              <a:rPr sz="1050" spc="-20" dirty="0">
                <a:latin typeface="Times New Roman"/>
                <a:cs typeface="Times New Roman"/>
              </a:rPr>
              <a:t>telephone, </a:t>
            </a:r>
            <a:r>
              <a:rPr sz="1050" dirty="0">
                <a:latin typeface="Times New Roman"/>
                <a:cs typeface="Times New Roman"/>
              </a:rPr>
              <a:t>a </a:t>
            </a:r>
            <a:r>
              <a:rPr sz="1050" spc="-25" dirty="0">
                <a:latin typeface="Times New Roman"/>
                <a:cs typeface="Times New Roman"/>
              </a:rPr>
              <a:t>computer, </a:t>
            </a:r>
            <a:r>
              <a:rPr sz="1050" dirty="0">
                <a:latin typeface="Times New Roman"/>
                <a:cs typeface="Times New Roman"/>
              </a:rPr>
              <a:t>a </a:t>
            </a:r>
            <a:r>
              <a:rPr sz="1050" spc="-15" dirty="0">
                <a:latin typeface="Times New Roman"/>
                <a:cs typeface="Times New Roman"/>
              </a:rPr>
              <a:t>camera, </a:t>
            </a:r>
            <a:r>
              <a:rPr sz="1050" spc="-20" dirty="0">
                <a:latin typeface="Times New Roman"/>
                <a:cs typeface="Times New Roman"/>
              </a:rPr>
              <a:t>electronic mail,  </a:t>
            </a:r>
            <a:r>
              <a:rPr sz="1050" spc="-15" dirty="0">
                <a:latin typeface="Times New Roman"/>
                <a:cs typeface="Times New Roman"/>
              </a:rPr>
              <a:t>instant messaging, text </a:t>
            </a:r>
            <a:r>
              <a:rPr sz="1050" spc="-20" dirty="0">
                <a:latin typeface="Times New Roman"/>
                <a:cs typeface="Times New Roman"/>
              </a:rPr>
              <a:t>messaging, </a:t>
            </a:r>
            <a:r>
              <a:rPr sz="1050" dirty="0">
                <a:latin typeface="Times New Roman"/>
                <a:cs typeface="Times New Roman"/>
              </a:rPr>
              <a:t>a </a:t>
            </a:r>
            <a:r>
              <a:rPr sz="1050" spc="-15" dirty="0">
                <a:latin typeface="Times New Roman"/>
                <a:cs typeface="Times New Roman"/>
              </a:rPr>
              <a:t>social </a:t>
            </a:r>
            <a:r>
              <a:rPr sz="1050" spc="-20" dirty="0">
                <a:latin typeface="Times New Roman"/>
                <a:cs typeface="Times New Roman"/>
              </a:rPr>
              <a:t>media application, </a:t>
            </a:r>
            <a:r>
              <a:rPr sz="1050" dirty="0">
                <a:latin typeface="Times New Roman"/>
                <a:cs typeface="Times New Roman"/>
              </a:rPr>
              <a:t>an </a:t>
            </a:r>
            <a:r>
              <a:rPr sz="1050" spc="-20" dirty="0">
                <a:latin typeface="Times New Roman"/>
                <a:cs typeface="Times New Roman"/>
              </a:rPr>
              <a:t>Internet </a:t>
            </a:r>
            <a:r>
              <a:rPr sz="1050" spc="-15" dirty="0">
                <a:latin typeface="Times New Roman"/>
                <a:cs typeface="Times New Roman"/>
              </a:rPr>
              <a:t>website, </a:t>
            </a:r>
            <a:r>
              <a:rPr sz="1050" dirty="0">
                <a:latin typeface="Times New Roman"/>
                <a:cs typeface="Times New Roman"/>
              </a:rPr>
              <a:t>or </a:t>
            </a:r>
            <a:r>
              <a:rPr sz="1050" spc="-5" dirty="0">
                <a:latin typeface="Times New Roman"/>
                <a:cs typeface="Times New Roman"/>
              </a:rPr>
              <a:t>any </a:t>
            </a:r>
            <a:r>
              <a:rPr sz="1050" spc="-15" dirty="0">
                <a:latin typeface="Times New Roman"/>
                <a:cs typeface="Times New Roman"/>
              </a:rPr>
              <a:t>other </a:t>
            </a:r>
            <a:r>
              <a:rPr sz="1050" spc="-25" dirty="0">
                <a:latin typeface="Times New Roman"/>
                <a:cs typeface="Times New Roman"/>
              </a:rPr>
              <a:t>Internet-based </a:t>
            </a:r>
            <a:r>
              <a:rPr sz="1050" spc="-20" dirty="0">
                <a:latin typeface="Times New Roman"/>
                <a:cs typeface="Times New Roman"/>
              </a:rPr>
              <a:t>communication</a:t>
            </a:r>
            <a:r>
              <a:rPr sz="1050" spc="-50" dirty="0">
                <a:latin typeface="Times New Roman"/>
                <a:cs typeface="Times New Roman"/>
              </a:rPr>
              <a:t> </a:t>
            </a:r>
            <a:r>
              <a:rPr sz="1050" spc="-15" dirty="0">
                <a:latin typeface="Times New Roman"/>
                <a:cs typeface="Times New Roman"/>
              </a:rPr>
              <a:t>tool.</a:t>
            </a:r>
            <a:endParaRPr sz="1050">
              <a:latin typeface="Times New Roman"/>
              <a:cs typeface="Times New Roman"/>
            </a:endParaRPr>
          </a:p>
        </p:txBody>
      </p:sp>
      <p:sp>
        <p:nvSpPr>
          <p:cNvPr id="8" name="object 8"/>
          <p:cNvSpPr txBox="1"/>
          <p:nvPr/>
        </p:nvSpPr>
        <p:spPr>
          <a:xfrm>
            <a:off x="539495" y="6499859"/>
            <a:ext cx="6899275" cy="154305"/>
          </a:xfrm>
          <a:prstGeom prst="rect">
            <a:avLst/>
          </a:prstGeom>
          <a:solidFill>
            <a:srgbClr val="FFFF00"/>
          </a:solidFill>
        </p:spPr>
        <p:txBody>
          <a:bodyPr vert="horz" wrap="square" lIns="0" tIns="0" rIns="0" bIns="0" rtlCol="0">
            <a:spAutoFit/>
          </a:bodyPr>
          <a:lstStyle/>
          <a:p>
            <a:pPr>
              <a:lnSpc>
                <a:spcPts val="1160"/>
              </a:lnSpc>
            </a:pPr>
            <a:r>
              <a:rPr sz="1050" b="1" spc="-5" dirty="0">
                <a:latin typeface="Times New Roman"/>
                <a:cs typeface="Times New Roman"/>
              </a:rPr>
              <a:t>Dangerous </a:t>
            </a:r>
            <a:r>
              <a:rPr sz="1050" b="1" dirty="0">
                <a:latin typeface="Times New Roman"/>
                <a:cs typeface="Times New Roman"/>
              </a:rPr>
              <a:t>drug </a:t>
            </a:r>
            <a:r>
              <a:rPr sz="1050" spc="-5" dirty="0">
                <a:latin typeface="Times New Roman"/>
                <a:cs typeface="Times New Roman"/>
              </a:rPr>
              <a:t>is defined </a:t>
            </a:r>
            <a:r>
              <a:rPr sz="1050" spc="0" dirty="0">
                <a:latin typeface="Times New Roman"/>
                <a:cs typeface="Times New Roman"/>
              </a:rPr>
              <a:t>by </a:t>
            </a:r>
            <a:r>
              <a:rPr sz="1050" spc="-5" dirty="0">
                <a:latin typeface="Times New Roman"/>
                <a:cs typeface="Times New Roman"/>
              </a:rPr>
              <a:t>Health </a:t>
            </a:r>
            <a:r>
              <a:rPr sz="1050" dirty="0">
                <a:latin typeface="Times New Roman"/>
                <a:cs typeface="Times New Roman"/>
              </a:rPr>
              <a:t>and Safety Code 483.001 </a:t>
            </a:r>
            <a:r>
              <a:rPr sz="1050" spc="-5" dirty="0">
                <a:latin typeface="Times New Roman"/>
                <a:cs typeface="Times New Roman"/>
              </a:rPr>
              <a:t>as </a:t>
            </a:r>
            <a:r>
              <a:rPr sz="1050" dirty="0">
                <a:latin typeface="Times New Roman"/>
                <a:cs typeface="Times New Roman"/>
              </a:rPr>
              <a:t>a </a:t>
            </a:r>
            <a:r>
              <a:rPr sz="1050" spc="-5" dirty="0">
                <a:latin typeface="Times New Roman"/>
                <a:cs typeface="Times New Roman"/>
              </a:rPr>
              <a:t>device </a:t>
            </a:r>
            <a:r>
              <a:rPr sz="1050" dirty="0">
                <a:latin typeface="Times New Roman"/>
                <a:cs typeface="Times New Roman"/>
              </a:rPr>
              <a:t>or a drug </a:t>
            </a:r>
            <a:r>
              <a:rPr sz="1050" spc="-5" dirty="0">
                <a:latin typeface="Times New Roman"/>
                <a:cs typeface="Times New Roman"/>
              </a:rPr>
              <a:t>that is </a:t>
            </a:r>
            <a:r>
              <a:rPr sz="1050" dirty="0">
                <a:latin typeface="Times New Roman"/>
                <a:cs typeface="Times New Roman"/>
              </a:rPr>
              <a:t>unsafe for </a:t>
            </a:r>
            <a:r>
              <a:rPr sz="1050" spc="-5" dirty="0">
                <a:latin typeface="Times New Roman"/>
                <a:cs typeface="Times New Roman"/>
              </a:rPr>
              <a:t>self-medication </a:t>
            </a:r>
            <a:r>
              <a:rPr sz="1050" dirty="0">
                <a:latin typeface="Times New Roman"/>
                <a:cs typeface="Times New Roman"/>
              </a:rPr>
              <a:t>and</a:t>
            </a:r>
            <a:r>
              <a:rPr sz="1050" spc="-190" dirty="0">
                <a:latin typeface="Times New Roman"/>
                <a:cs typeface="Times New Roman"/>
              </a:rPr>
              <a:t> </a:t>
            </a:r>
            <a:r>
              <a:rPr sz="1050" spc="-5" dirty="0">
                <a:latin typeface="Times New Roman"/>
                <a:cs typeface="Times New Roman"/>
              </a:rPr>
              <a:t>that </a:t>
            </a:r>
            <a:r>
              <a:rPr sz="1050" spc="-10" dirty="0">
                <a:latin typeface="Times New Roman"/>
                <a:cs typeface="Times New Roman"/>
              </a:rPr>
              <a:t>is</a:t>
            </a:r>
            <a:endParaRPr sz="1050">
              <a:latin typeface="Times New Roman"/>
              <a:cs typeface="Times New Roman"/>
            </a:endParaRPr>
          </a:p>
        </p:txBody>
      </p:sp>
      <p:sp>
        <p:nvSpPr>
          <p:cNvPr id="9" name="object 9"/>
          <p:cNvSpPr txBox="1"/>
          <p:nvPr/>
        </p:nvSpPr>
        <p:spPr>
          <a:xfrm>
            <a:off x="697991" y="6653783"/>
            <a:ext cx="6753859" cy="151765"/>
          </a:xfrm>
          <a:prstGeom prst="rect">
            <a:avLst/>
          </a:prstGeom>
          <a:solidFill>
            <a:srgbClr val="FFFF00"/>
          </a:solidFill>
        </p:spPr>
        <p:txBody>
          <a:bodyPr vert="horz" wrap="square" lIns="0" tIns="0" rIns="0" bIns="0" rtlCol="0">
            <a:spAutoFit/>
          </a:bodyPr>
          <a:lstStyle/>
          <a:p>
            <a:pPr>
              <a:lnSpc>
                <a:spcPts val="1160"/>
              </a:lnSpc>
            </a:pPr>
            <a:r>
              <a:rPr sz="1050" dirty="0">
                <a:latin typeface="Times New Roman"/>
                <a:cs typeface="Times New Roman"/>
              </a:rPr>
              <a:t>not</a:t>
            </a:r>
            <a:r>
              <a:rPr sz="1050" spc="-60" dirty="0">
                <a:latin typeface="Times New Roman"/>
                <a:cs typeface="Times New Roman"/>
              </a:rPr>
              <a:t> </a:t>
            </a:r>
            <a:r>
              <a:rPr sz="1050" spc="-5" dirty="0">
                <a:latin typeface="Times New Roman"/>
                <a:cs typeface="Times New Roman"/>
              </a:rPr>
              <a:t>included</a:t>
            </a:r>
            <a:r>
              <a:rPr sz="1050" spc="-55" dirty="0">
                <a:latin typeface="Times New Roman"/>
                <a:cs typeface="Times New Roman"/>
              </a:rPr>
              <a:t> </a:t>
            </a:r>
            <a:r>
              <a:rPr sz="1050" spc="-5" dirty="0">
                <a:latin typeface="Times New Roman"/>
                <a:cs typeface="Times New Roman"/>
              </a:rPr>
              <a:t>in</a:t>
            </a:r>
            <a:r>
              <a:rPr sz="1050" spc="-70" dirty="0">
                <a:latin typeface="Times New Roman"/>
                <a:cs typeface="Times New Roman"/>
              </a:rPr>
              <a:t> </a:t>
            </a:r>
            <a:r>
              <a:rPr sz="1050" spc="-5" dirty="0">
                <a:latin typeface="Times New Roman"/>
                <a:cs typeface="Times New Roman"/>
              </a:rPr>
              <a:t>Schedules</a:t>
            </a:r>
            <a:r>
              <a:rPr sz="1050" spc="-60" dirty="0">
                <a:latin typeface="Times New Roman"/>
                <a:cs typeface="Times New Roman"/>
              </a:rPr>
              <a:t> </a:t>
            </a:r>
            <a:r>
              <a:rPr sz="1050" dirty="0">
                <a:latin typeface="Times New Roman"/>
                <a:cs typeface="Times New Roman"/>
              </a:rPr>
              <a:t>I</a:t>
            </a:r>
            <a:r>
              <a:rPr sz="1050" spc="-70" dirty="0">
                <a:latin typeface="Times New Roman"/>
                <a:cs typeface="Times New Roman"/>
              </a:rPr>
              <a:t> </a:t>
            </a:r>
            <a:r>
              <a:rPr sz="1050" dirty="0">
                <a:latin typeface="Times New Roman"/>
                <a:cs typeface="Times New Roman"/>
              </a:rPr>
              <a:t>through</a:t>
            </a:r>
            <a:r>
              <a:rPr sz="1050" spc="-70" dirty="0">
                <a:latin typeface="Times New Roman"/>
                <a:cs typeface="Times New Roman"/>
              </a:rPr>
              <a:t> </a:t>
            </a:r>
            <a:r>
              <a:rPr sz="1050" dirty="0">
                <a:latin typeface="Times New Roman"/>
                <a:cs typeface="Times New Roman"/>
              </a:rPr>
              <a:t>V</a:t>
            </a:r>
            <a:r>
              <a:rPr sz="1050" spc="-50" dirty="0">
                <a:latin typeface="Times New Roman"/>
                <a:cs typeface="Times New Roman"/>
              </a:rPr>
              <a:t> </a:t>
            </a:r>
            <a:r>
              <a:rPr sz="1050" dirty="0">
                <a:latin typeface="Times New Roman"/>
                <a:cs typeface="Times New Roman"/>
              </a:rPr>
              <a:t>or</a:t>
            </a:r>
            <a:r>
              <a:rPr sz="1050" spc="-70" dirty="0">
                <a:latin typeface="Times New Roman"/>
                <a:cs typeface="Times New Roman"/>
              </a:rPr>
              <a:t> </a:t>
            </a:r>
            <a:r>
              <a:rPr sz="1050" spc="-5" dirty="0">
                <a:latin typeface="Times New Roman"/>
                <a:cs typeface="Times New Roman"/>
              </a:rPr>
              <a:t>Penalty</a:t>
            </a:r>
            <a:r>
              <a:rPr sz="1050" spc="-80" dirty="0">
                <a:latin typeface="Times New Roman"/>
                <a:cs typeface="Times New Roman"/>
              </a:rPr>
              <a:t> </a:t>
            </a:r>
            <a:r>
              <a:rPr sz="1050" dirty="0">
                <a:latin typeface="Times New Roman"/>
                <a:cs typeface="Times New Roman"/>
              </a:rPr>
              <a:t>Groups</a:t>
            </a:r>
            <a:r>
              <a:rPr sz="1050" spc="-60" dirty="0">
                <a:latin typeface="Times New Roman"/>
                <a:cs typeface="Times New Roman"/>
              </a:rPr>
              <a:t> </a:t>
            </a:r>
            <a:r>
              <a:rPr sz="1050" dirty="0">
                <a:latin typeface="Times New Roman"/>
                <a:cs typeface="Times New Roman"/>
              </a:rPr>
              <a:t>1</a:t>
            </a:r>
            <a:r>
              <a:rPr sz="1050" spc="-70" dirty="0">
                <a:latin typeface="Times New Roman"/>
                <a:cs typeface="Times New Roman"/>
              </a:rPr>
              <a:t> </a:t>
            </a:r>
            <a:r>
              <a:rPr sz="1050" dirty="0">
                <a:latin typeface="Times New Roman"/>
                <a:cs typeface="Times New Roman"/>
              </a:rPr>
              <a:t>through</a:t>
            </a:r>
            <a:r>
              <a:rPr sz="1050" spc="-55" dirty="0">
                <a:latin typeface="Times New Roman"/>
                <a:cs typeface="Times New Roman"/>
              </a:rPr>
              <a:t> </a:t>
            </a:r>
            <a:r>
              <a:rPr sz="1050" dirty="0">
                <a:latin typeface="Times New Roman"/>
                <a:cs typeface="Times New Roman"/>
              </a:rPr>
              <a:t>4</a:t>
            </a:r>
            <a:r>
              <a:rPr sz="1050" spc="-70" dirty="0">
                <a:latin typeface="Times New Roman"/>
                <a:cs typeface="Times New Roman"/>
              </a:rPr>
              <a:t> </a:t>
            </a:r>
            <a:r>
              <a:rPr sz="1050" dirty="0">
                <a:latin typeface="Times New Roman"/>
                <a:cs typeface="Times New Roman"/>
              </a:rPr>
              <a:t>of</a:t>
            </a:r>
            <a:r>
              <a:rPr sz="1050" spc="-60" dirty="0">
                <a:latin typeface="Times New Roman"/>
                <a:cs typeface="Times New Roman"/>
              </a:rPr>
              <a:t> </a:t>
            </a:r>
            <a:r>
              <a:rPr sz="1050" spc="-5" dirty="0">
                <a:latin typeface="Times New Roman"/>
                <a:cs typeface="Times New Roman"/>
              </a:rPr>
              <a:t>the</a:t>
            </a:r>
            <a:r>
              <a:rPr sz="1050" spc="-70" dirty="0">
                <a:latin typeface="Times New Roman"/>
                <a:cs typeface="Times New Roman"/>
              </a:rPr>
              <a:t> </a:t>
            </a:r>
            <a:r>
              <a:rPr sz="1050" dirty="0">
                <a:latin typeface="Times New Roman"/>
                <a:cs typeface="Times New Roman"/>
              </a:rPr>
              <a:t>Texas</a:t>
            </a:r>
            <a:r>
              <a:rPr sz="1050" spc="-70" dirty="0">
                <a:latin typeface="Times New Roman"/>
                <a:cs typeface="Times New Roman"/>
              </a:rPr>
              <a:t> </a:t>
            </a:r>
            <a:r>
              <a:rPr sz="1050" spc="-5" dirty="0">
                <a:latin typeface="Times New Roman"/>
                <a:cs typeface="Times New Roman"/>
              </a:rPr>
              <a:t>Controlled</a:t>
            </a:r>
            <a:r>
              <a:rPr sz="1050" spc="-55" dirty="0">
                <a:latin typeface="Times New Roman"/>
                <a:cs typeface="Times New Roman"/>
              </a:rPr>
              <a:t> </a:t>
            </a:r>
            <a:r>
              <a:rPr sz="1050" spc="-5" dirty="0">
                <a:latin typeface="Times New Roman"/>
                <a:cs typeface="Times New Roman"/>
              </a:rPr>
              <a:t>Substances</a:t>
            </a:r>
            <a:r>
              <a:rPr sz="1050" spc="-70" dirty="0">
                <a:latin typeface="Times New Roman"/>
                <a:cs typeface="Times New Roman"/>
              </a:rPr>
              <a:t> </a:t>
            </a:r>
            <a:r>
              <a:rPr sz="1050" spc="-5" dirty="0">
                <a:latin typeface="Times New Roman"/>
                <a:cs typeface="Times New Roman"/>
              </a:rPr>
              <a:t>Act.</a:t>
            </a:r>
            <a:r>
              <a:rPr sz="1050" spc="-55" dirty="0">
                <a:latin typeface="Times New Roman"/>
                <a:cs typeface="Times New Roman"/>
              </a:rPr>
              <a:t> </a:t>
            </a:r>
            <a:r>
              <a:rPr sz="1050" dirty="0">
                <a:latin typeface="Times New Roman"/>
                <a:cs typeface="Times New Roman"/>
              </a:rPr>
              <a:t>The</a:t>
            </a:r>
            <a:r>
              <a:rPr sz="1050" spc="-70" dirty="0">
                <a:latin typeface="Times New Roman"/>
                <a:cs typeface="Times New Roman"/>
              </a:rPr>
              <a:t> </a:t>
            </a:r>
            <a:r>
              <a:rPr sz="1050" spc="-5" dirty="0">
                <a:latin typeface="Times New Roman"/>
                <a:cs typeface="Times New Roman"/>
              </a:rPr>
              <a:t>Term</a:t>
            </a:r>
            <a:r>
              <a:rPr sz="1050" spc="-75" dirty="0">
                <a:latin typeface="Times New Roman"/>
                <a:cs typeface="Times New Roman"/>
              </a:rPr>
              <a:t> </a:t>
            </a:r>
            <a:r>
              <a:rPr sz="1050" spc="-5" dirty="0">
                <a:latin typeface="Times New Roman"/>
                <a:cs typeface="Times New Roman"/>
              </a:rPr>
              <a:t>includes</a:t>
            </a:r>
            <a:endParaRPr sz="1050">
              <a:latin typeface="Times New Roman"/>
              <a:cs typeface="Times New Roman"/>
            </a:endParaRPr>
          </a:p>
        </p:txBody>
      </p:sp>
      <p:sp>
        <p:nvSpPr>
          <p:cNvPr id="10" name="object 10"/>
          <p:cNvSpPr txBox="1"/>
          <p:nvPr/>
        </p:nvSpPr>
        <p:spPr>
          <a:xfrm>
            <a:off x="697991" y="6805130"/>
            <a:ext cx="6753859" cy="155575"/>
          </a:xfrm>
          <a:prstGeom prst="rect">
            <a:avLst/>
          </a:prstGeom>
          <a:solidFill>
            <a:srgbClr val="FFFF00"/>
          </a:solidFill>
        </p:spPr>
        <p:txBody>
          <a:bodyPr vert="horz" wrap="square" lIns="0" tIns="0" rIns="0" bIns="0" rtlCol="0">
            <a:spAutoFit/>
          </a:bodyPr>
          <a:lstStyle/>
          <a:p>
            <a:pPr>
              <a:lnSpc>
                <a:spcPts val="1165"/>
              </a:lnSpc>
            </a:pPr>
            <a:r>
              <a:rPr sz="1050" dirty="0">
                <a:latin typeface="Times New Roman"/>
                <a:cs typeface="Times New Roman"/>
              </a:rPr>
              <a:t>a</a:t>
            </a:r>
            <a:r>
              <a:rPr sz="1050" spc="50" dirty="0">
                <a:latin typeface="Times New Roman"/>
                <a:cs typeface="Times New Roman"/>
              </a:rPr>
              <a:t> </a:t>
            </a:r>
            <a:r>
              <a:rPr sz="1050" spc="-5" dirty="0">
                <a:latin typeface="Times New Roman"/>
                <a:cs typeface="Times New Roman"/>
              </a:rPr>
              <a:t>device</a:t>
            </a:r>
            <a:r>
              <a:rPr sz="1050" spc="50" dirty="0">
                <a:latin typeface="Times New Roman"/>
                <a:cs typeface="Times New Roman"/>
              </a:rPr>
              <a:t> </a:t>
            </a:r>
            <a:r>
              <a:rPr sz="1050" dirty="0">
                <a:latin typeface="Times New Roman"/>
                <a:cs typeface="Times New Roman"/>
              </a:rPr>
              <a:t>or</a:t>
            </a:r>
            <a:r>
              <a:rPr sz="1050" spc="50" dirty="0">
                <a:latin typeface="Times New Roman"/>
                <a:cs typeface="Times New Roman"/>
              </a:rPr>
              <a:t> </a:t>
            </a:r>
            <a:r>
              <a:rPr sz="1050" dirty="0">
                <a:latin typeface="Times New Roman"/>
                <a:cs typeface="Times New Roman"/>
              </a:rPr>
              <a:t>drug</a:t>
            </a:r>
            <a:r>
              <a:rPr sz="1050" spc="50" dirty="0">
                <a:latin typeface="Times New Roman"/>
                <a:cs typeface="Times New Roman"/>
              </a:rPr>
              <a:t> </a:t>
            </a:r>
            <a:r>
              <a:rPr sz="1050" spc="-5" dirty="0">
                <a:latin typeface="Times New Roman"/>
                <a:cs typeface="Times New Roman"/>
              </a:rPr>
              <a:t>that</a:t>
            </a:r>
            <a:r>
              <a:rPr sz="1050" spc="55" dirty="0">
                <a:latin typeface="Times New Roman"/>
                <a:cs typeface="Times New Roman"/>
              </a:rPr>
              <a:t> </a:t>
            </a:r>
            <a:r>
              <a:rPr sz="1050" spc="-5" dirty="0">
                <a:latin typeface="Times New Roman"/>
                <a:cs typeface="Times New Roman"/>
              </a:rPr>
              <a:t>federal</a:t>
            </a:r>
            <a:r>
              <a:rPr sz="1050" spc="40" dirty="0">
                <a:latin typeface="Times New Roman"/>
                <a:cs typeface="Times New Roman"/>
              </a:rPr>
              <a:t> </a:t>
            </a:r>
            <a:r>
              <a:rPr sz="1050" spc="-5" dirty="0">
                <a:latin typeface="Times New Roman"/>
                <a:cs typeface="Times New Roman"/>
              </a:rPr>
              <a:t>law</a:t>
            </a:r>
            <a:r>
              <a:rPr sz="1050" spc="40" dirty="0">
                <a:latin typeface="Times New Roman"/>
                <a:cs typeface="Times New Roman"/>
              </a:rPr>
              <a:t> </a:t>
            </a:r>
            <a:r>
              <a:rPr sz="1050" spc="-5" dirty="0">
                <a:latin typeface="Times New Roman"/>
                <a:cs typeface="Times New Roman"/>
              </a:rPr>
              <a:t>prohibits</a:t>
            </a:r>
            <a:r>
              <a:rPr sz="1050" spc="55" dirty="0">
                <a:latin typeface="Times New Roman"/>
                <a:cs typeface="Times New Roman"/>
              </a:rPr>
              <a:t> </a:t>
            </a:r>
            <a:r>
              <a:rPr sz="1050" spc="-5" dirty="0">
                <a:latin typeface="Times New Roman"/>
                <a:cs typeface="Times New Roman"/>
              </a:rPr>
              <a:t>dispensing</a:t>
            </a:r>
            <a:r>
              <a:rPr sz="1050" spc="50" dirty="0">
                <a:latin typeface="Times New Roman"/>
                <a:cs typeface="Times New Roman"/>
              </a:rPr>
              <a:t> </a:t>
            </a:r>
            <a:r>
              <a:rPr sz="1050" spc="-5" dirty="0">
                <a:latin typeface="Times New Roman"/>
                <a:cs typeface="Times New Roman"/>
              </a:rPr>
              <a:t>without</a:t>
            </a:r>
            <a:r>
              <a:rPr sz="1050" spc="40" dirty="0">
                <a:latin typeface="Times New Roman"/>
                <a:cs typeface="Times New Roman"/>
              </a:rPr>
              <a:t> </a:t>
            </a:r>
            <a:r>
              <a:rPr sz="1050" spc="-5" dirty="0">
                <a:latin typeface="Times New Roman"/>
                <a:cs typeface="Times New Roman"/>
              </a:rPr>
              <a:t>prescription</a:t>
            </a:r>
            <a:r>
              <a:rPr sz="1050" spc="50" dirty="0">
                <a:latin typeface="Times New Roman"/>
                <a:cs typeface="Times New Roman"/>
              </a:rPr>
              <a:t> </a:t>
            </a:r>
            <a:r>
              <a:rPr sz="1050" dirty="0">
                <a:latin typeface="Times New Roman"/>
                <a:cs typeface="Times New Roman"/>
              </a:rPr>
              <a:t>or</a:t>
            </a:r>
            <a:r>
              <a:rPr sz="1050" spc="50" dirty="0">
                <a:latin typeface="Times New Roman"/>
                <a:cs typeface="Times New Roman"/>
              </a:rPr>
              <a:t> </a:t>
            </a:r>
            <a:r>
              <a:rPr sz="1050" spc="-5" dirty="0">
                <a:latin typeface="Times New Roman"/>
                <a:cs typeface="Times New Roman"/>
              </a:rPr>
              <a:t>restricts</a:t>
            </a:r>
            <a:r>
              <a:rPr sz="1050" spc="50" dirty="0">
                <a:latin typeface="Times New Roman"/>
                <a:cs typeface="Times New Roman"/>
              </a:rPr>
              <a:t> </a:t>
            </a:r>
            <a:r>
              <a:rPr sz="1050" spc="-5" dirty="0">
                <a:latin typeface="Times New Roman"/>
                <a:cs typeface="Times New Roman"/>
              </a:rPr>
              <a:t>to</a:t>
            </a:r>
            <a:r>
              <a:rPr sz="1050" spc="50" dirty="0">
                <a:latin typeface="Times New Roman"/>
                <a:cs typeface="Times New Roman"/>
              </a:rPr>
              <a:t> </a:t>
            </a:r>
            <a:r>
              <a:rPr sz="1050" dirty="0">
                <a:latin typeface="Times New Roman"/>
                <a:cs typeface="Times New Roman"/>
              </a:rPr>
              <a:t>use</a:t>
            </a:r>
            <a:r>
              <a:rPr sz="1050" spc="50" dirty="0">
                <a:latin typeface="Times New Roman"/>
                <a:cs typeface="Times New Roman"/>
              </a:rPr>
              <a:t> </a:t>
            </a:r>
            <a:r>
              <a:rPr sz="1050" spc="0" dirty="0">
                <a:latin typeface="Times New Roman"/>
                <a:cs typeface="Times New Roman"/>
              </a:rPr>
              <a:t>by</a:t>
            </a:r>
            <a:r>
              <a:rPr sz="1050" spc="35" dirty="0">
                <a:latin typeface="Times New Roman"/>
                <a:cs typeface="Times New Roman"/>
              </a:rPr>
              <a:t> </a:t>
            </a:r>
            <a:r>
              <a:rPr sz="1050" dirty="0">
                <a:latin typeface="Times New Roman"/>
                <a:cs typeface="Times New Roman"/>
              </a:rPr>
              <a:t>or</a:t>
            </a:r>
            <a:r>
              <a:rPr sz="1050" spc="50" dirty="0">
                <a:latin typeface="Times New Roman"/>
                <a:cs typeface="Times New Roman"/>
              </a:rPr>
              <a:t> </a:t>
            </a:r>
            <a:r>
              <a:rPr sz="1050" dirty="0">
                <a:latin typeface="Times New Roman"/>
                <a:cs typeface="Times New Roman"/>
              </a:rPr>
              <a:t>on</a:t>
            </a:r>
            <a:r>
              <a:rPr sz="1050" spc="50" dirty="0">
                <a:latin typeface="Times New Roman"/>
                <a:cs typeface="Times New Roman"/>
              </a:rPr>
              <a:t> </a:t>
            </a:r>
            <a:r>
              <a:rPr sz="1050" spc="-5" dirty="0">
                <a:latin typeface="Times New Roman"/>
                <a:cs typeface="Times New Roman"/>
              </a:rPr>
              <a:t>the</a:t>
            </a:r>
            <a:r>
              <a:rPr sz="1050" spc="50" dirty="0">
                <a:latin typeface="Times New Roman"/>
                <a:cs typeface="Times New Roman"/>
              </a:rPr>
              <a:t> </a:t>
            </a:r>
            <a:r>
              <a:rPr sz="1050" dirty="0">
                <a:latin typeface="Times New Roman"/>
                <a:cs typeface="Times New Roman"/>
              </a:rPr>
              <a:t>order</a:t>
            </a:r>
            <a:r>
              <a:rPr sz="1050" spc="50" dirty="0">
                <a:latin typeface="Times New Roman"/>
                <a:cs typeface="Times New Roman"/>
              </a:rPr>
              <a:t> </a:t>
            </a:r>
            <a:r>
              <a:rPr sz="1050" spc="0" dirty="0">
                <a:latin typeface="Times New Roman"/>
                <a:cs typeface="Times New Roman"/>
              </a:rPr>
              <a:t>of</a:t>
            </a:r>
            <a:r>
              <a:rPr sz="1050" spc="50" dirty="0">
                <a:latin typeface="Times New Roman"/>
                <a:cs typeface="Times New Roman"/>
              </a:rPr>
              <a:t> </a:t>
            </a:r>
            <a:r>
              <a:rPr sz="1050" dirty="0">
                <a:latin typeface="Times New Roman"/>
                <a:cs typeface="Times New Roman"/>
              </a:rPr>
              <a:t>a</a:t>
            </a:r>
            <a:r>
              <a:rPr sz="1050" spc="50" dirty="0">
                <a:latin typeface="Times New Roman"/>
                <a:cs typeface="Times New Roman"/>
              </a:rPr>
              <a:t> </a:t>
            </a:r>
            <a:r>
              <a:rPr sz="1050" spc="-5" dirty="0">
                <a:latin typeface="Times New Roman"/>
                <a:cs typeface="Times New Roman"/>
              </a:rPr>
              <a:t>licensed</a:t>
            </a:r>
            <a:endParaRPr sz="1050">
              <a:latin typeface="Times New Roman"/>
              <a:cs typeface="Times New Roman"/>
            </a:endParaRPr>
          </a:p>
        </p:txBody>
      </p:sp>
      <p:sp>
        <p:nvSpPr>
          <p:cNvPr id="11" name="object 11"/>
          <p:cNvSpPr txBox="1"/>
          <p:nvPr/>
        </p:nvSpPr>
        <p:spPr>
          <a:xfrm>
            <a:off x="697991" y="6960107"/>
            <a:ext cx="670560" cy="154305"/>
          </a:xfrm>
          <a:prstGeom prst="rect">
            <a:avLst/>
          </a:prstGeom>
          <a:solidFill>
            <a:srgbClr val="FFFF00"/>
          </a:solidFill>
        </p:spPr>
        <p:txBody>
          <a:bodyPr vert="horz" wrap="square" lIns="0" tIns="0" rIns="0" bIns="0" rtlCol="0">
            <a:spAutoFit/>
          </a:bodyPr>
          <a:lstStyle/>
          <a:p>
            <a:pPr>
              <a:lnSpc>
                <a:spcPts val="1160"/>
              </a:lnSpc>
            </a:pPr>
            <a:r>
              <a:rPr sz="1050" spc="-15" dirty="0">
                <a:latin typeface="Times New Roman"/>
                <a:cs typeface="Times New Roman"/>
              </a:rPr>
              <a:t>v</a:t>
            </a:r>
            <a:r>
              <a:rPr sz="1050" spc="-5" dirty="0">
                <a:latin typeface="Times New Roman"/>
                <a:cs typeface="Times New Roman"/>
              </a:rPr>
              <a:t>e</a:t>
            </a:r>
            <a:r>
              <a:rPr sz="1050" spc="-10" dirty="0">
                <a:latin typeface="Times New Roman"/>
                <a:cs typeface="Times New Roman"/>
              </a:rPr>
              <a:t>t</a:t>
            </a:r>
            <a:r>
              <a:rPr sz="1050" spc="-5" dirty="0">
                <a:latin typeface="Times New Roman"/>
                <a:cs typeface="Times New Roman"/>
              </a:rPr>
              <a:t>er</a:t>
            </a:r>
            <a:r>
              <a:rPr sz="1050" spc="-10" dirty="0">
                <a:latin typeface="Times New Roman"/>
                <a:cs typeface="Times New Roman"/>
              </a:rPr>
              <a:t>i</a:t>
            </a:r>
            <a:r>
              <a:rPr sz="1050" dirty="0">
                <a:latin typeface="Times New Roman"/>
                <a:cs typeface="Times New Roman"/>
              </a:rPr>
              <a:t>n</a:t>
            </a:r>
            <a:r>
              <a:rPr sz="1050" spc="-5" dirty="0">
                <a:latin typeface="Times New Roman"/>
                <a:cs typeface="Times New Roman"/>
              </a:rPr>
              <a:t>ar</a:t>
            </a:r>
            <a:r>
              <a:rPr sz="1050" spc="-10" dirty="0">
                <a:latin typeface="Times New Roman"/>
                <a:cs typeface="Times New Roman"/>
              </a:rPr>
              <a:t>i</a:t>
            </a:r>
            <a:r>
              <a:rPr sz="1050" spc="-5" dirty="0">
                <a:latin typeface="Times New Roman"/>
                <a:cs typeface="Times New Roman"/>
              </a:rPr>
              <a:t>a</a:t>
            </a:r>
            <a:r>
              <a:rPr sz="1050" dirty="0">
                <a:latin typeface="Times New Roman"/>
                <a:cs typeface="Times New Roman"/>
              </a:rPr>
              <a:t>n.</a:t>
            </a:r>
            <a:endParaRPr sz="1050">
              <a:latin typeface="Times New Roman"/>
              <a:cs typeface="Times New Roman"/>
            </a:endParaRPr>
          </a:p>
        </p:txBody>
      </p:sp>
      <p:sp>
        <p:nvSpPr>
          <p:cNvPr id="12" name="object 12"/>
          <p:cNvSpPr/>
          <p:nvPr/>
        </p:nvSpPr>
        <p:spPr>
          <a:xfrm>
            <a:off x="1478280" y="7760207"/>
            <a:ext cx="1312545" cy="152400"/>
          </a:xfrm>
          <a:custGeom>
            <a:avLst/>
            <a:gdLst/>
            <a:ahLst/>
            <a:cxnLst/>
            <a:rect l="l" t="t" r="r" b="b"/>
            <a:pathLst>
              <a:path w="1312545" h="152400">
                <a:moveTo>
                  <a:pt x="0" y="152400"/>
                </a:moveTo>
                <a:lnTo>
                  <a:pt x="1312164" y="152400"/>
                </a:lnTo>
                <a:lnTo>
                  <a:pt x="1312164" y="0"/>
                </a:lnTo>
                <a:lnTo>
                  <a:pt x="0" y="0"/>
                </a:lnTo>
                <a:lnTo>
                  <a:pt x="0" y="152400"/>
                </a:lnTo>
                <a:close/>
              </a:path>
            </a:pathLst>
          </a:custGeom>
          <a:solidFill>
            <a:srgbClr val="FFFF00"/>
          </a:solidFill>
        </p:spPr>
        <p:txBody>
          <a:bodyPr wrap="square" lIns="0" tIns="0" rIns="0" bIns="0" rtlCol="0"/>
          <a:lstStyle/>
          <a:p>
            <a:endParaRPr/>
          </a:p>
        </p:txBody>
      </p:sp>
      <p:sp>
        <p:nvSpPr>
          <p:cNvPr id="13" name="object 13"/>
          <p:cNvSpPr txBox="1"/>
          <p:nvPr/>
        </p:nvSpPr>
        <p:spPr>
          <a:xfrm>
            <a:off x="501985" y="7087616"/>
            <a:ext cx="6954520" cy="2673985"/>
          </a:xfrm>
          <a:prstGeom prst="rect">
            <a:avLst/>
          </a:prstGeom>
        </p:spPr>
        <p:txBody>
          <a:bodyPr vert="horz" wrap="square" lIns="0" tIns="20320" rIns="0" bIns="0" rtlCol="0">
            <a:spAutoFit/>
          </a:bodyPr>
          <a:lstStyle/>
          <a:p>
            <a:pPr marL="195580" marR="6985" indent="-158750" algn="just">
              <a:lnSpc>
                <a:spcPct val="95500"/>
              </a:lnSpc>
              <a:spcBef>
                <a:spcPts val="160"/>
              </a:spcBef>
            </a:pPr>
            <a:r>
              <a:rPr sz="1050" b="1" dirty="0">
                <a:latin typeface="Times New Roman"/>
                <a:cs typeface="Times New Roman"/>
              </a:rPr>
              <a:t>Dating </a:t>
            </a:r>
            <a:r>
              <a:rPr sz="1050" b="1" spc="-15" dirty="0">
                <a:latin typeface="Times New Roman"/>
                <a:cs typeface="Times New Roman"/>
              </a:rPr>
              <a:t>violence </a:t>
            </a:r>
            <a:r>
              <a:rPr sz="1050" spc="-5" dirty="0">
                <a:latin typeface="Times New Roman"/>
                <a:cs typeface="Times New Roman"/>
              </a:rPr>
              <a:t>occurs when </a:t>
            </a:r>
            <a:r>
              <a:rPr sz="1050" dirty="0">
                <a:latin typeface="Times New Roman"/>
                <a:cs typeface="Times New Roman"/>
              </a:rPr>
              <a:t>a </a:t>
            </a:r>
            <a:r>
              <a:rPr sz="1050" spc="-5" dirty="0">
                <a:latin typeface="Times New Roman"/>
                <a:cs typeface="Times New Roman"/>
              </a:rPr>
              <a:t>person in </a:t>
            </a:r>
            <a:r>
              <a:rPr sz="1050" dirty="0">
                <a:latin typeface="Times New Roman"/>
                <a:cs typeface="Times New Roman"/>
              </a:rPr>
              <a:t>a </a:t>
            </a:r>
            <a:r>
              <a:rPr sz="1050" spc="-5" dirty="0">
                <a:latin typeface="Times New Roman"/>
                <a:cs typeface="Times New Roman"/>
              </a:rPr>
              <a:t>current </a:t>
            </a:r>
            <a:r>
              <a:rPr sz="1050" dirty="0">
                <a:latin typeface="Times New Roman"/>
                <a:cs typeface="Times New Roman"/>
              </a:rPr>
              <a:t>or </a:t>
            </a:r>
            <a:r>
              <a:rPr sz="1050" spc="-5" dirty="0">
                <a:latin typeface="Times New Roman"/>
                <a:cs typeface="Times New Roman"/>
              </a:rPr>
              <a:t>past dating </a:t>
            </a:r>
            <a:r>
              <a:rPr sz="1050" spc="-25" dirty="0">
                <a:latin typeface="Times New Roman"/>
                <a:cs typeface="Times New Roman"/>
              </a:rPr>
              <a:t>relationship </a:t>
            </a:r>
            <a:r>
              <a:rPr sz="1050" spc="-10" dirty="0">
                <a:latin typeface="Times New Roman"/>
                <a:cs typeface="Times New Roman"/>
              </a:rPr>
              <a:t>uses </a:t>
            </a:r>
            <a:r>
              <a:rPr sz="1050" spc="-20" dirty="0">
                <a:latin typeface="Times New Roman"/>
                <a:cs typeface="Times New Roman"/>
              </a:rPr>
              <a:t>physical, </a:t>
            </a:r>
            <a:r>
              <a:rPr sz="1050" spc="-5" dirty="0">
                <a:latin typeface="Times New Roman"/>
                <a:cs typeface="Times New Roman"/>
              </a:rPr>
              <a:t>sexual, </a:t>
            </a:r>
            <a:r>
              <a:rPr sz="1050" spc="-25" dirty="0">
                <a:latin typeface="Times New Roman"/>
                <a:cs typeface="Times New Roman"/>
              </a:rPr>
              <a:t>verbal, </a:t>
            </a:r>
            <a:r>
              <a:rPr sz="1050" dirty="0">
                <a:latin typeface="Times New Roman"/>
                <a:cs typeface="Times New Roman"/>
              </a:rPr>
              <a:t>or </a:t>
            </a:r>
            <a:r>
              <a:rPr sz="1050" spc="-20" dirty="0">
                <a:latin typeface="Times New Roman"/>
                <a:cs typeface="Times New Roman"/>
              </a:rPr>
              <a:t>emotional </a:t>
            </a:r>
            <a:r>
              <a:rPr sz="1050" dirty="0">
                <a:latin typeface="Times New Roman"/>
                <a:cs typeface="Times New Roman"/>
              </a:rPr>
              <a:t>abuse  </a:t>
            </a:r>
            <a:r>
              <a:rPr sz="1050" spc="-5" dirty="0">
                <a:latin typeface="Times New Roman"/>
                <a:cs typeface="Times New Roman"/>
              </a:rPr>
              <a:t>to </a:t>
            </a:r>
            <a:r>
              <a:rPr sz="1050" spc="-25" dirty="0">
                <a:latin typeface="Times New Roman"/>
                <a:cs typeface="Times New Roman"/>
              </a:rPr>
              <a:t>harm, </a:t>
            </a:r>
            <a:r>
              <a:rPr sz="1050" spc="-5" dirty="0">
                <a:latin typeface="Times New Roman"/>
                <a:cs typeface="Times New Roman"/>
              </a:rPr>
              <a:t>threaten, </a:t>
            </a:r>
            <a:r>
              <a:rPr sz="1050" spc="-25" dirty="0">
                <a:latin typeface="Times New Roman"/>
                <a:cs typeface="Times New Roman"/>
              </a:rPr>
              <a:t>intimidate, </a:t>
            </a:r>
            <a:r>
              <a:rPr sz="1050" dirty="0">
                <a:latin typeface="Times New Roman"/>
                <a:cs typeface="Times New Roman"/>
              </a:rPr>
              <a:t>or </a:t>
            </a:r>
            <a:r>
              <a:rPr sz="1050" spc="-5" dirty="0">
                <a:latin typeface="Times New Roman"/>
                <a:cs typeface="Times New Roman"/>
              </a:rPr>
              <a:t>control another </a:t>
            </a:r>
            <a:r>
              <a:rPr sz="1050" spc="-15" dirty="0">
                <a:latin typeface="Times New Roman"/>
                <a:cs typeface="Times New Roman"/>
              </a:rPr>
              <a:t>person </a:t>
            </a:r>
            <a:r>
              <a:rPr sz="1050" spc="-5" dirty="0">
                <a:latin typeface="Times New Roman"/>
                <a:cs typeface="Times New Roman"/>
              </a:rPr>
              <a:t>in the </a:t>
            </a:r>
            <a:r>
              <a:rPr sz="1050" spc="-25" dirty="0">
                <a:latin typeface="Times New Roman"/>
                <a:cs typeface="Times New Roman"/>
              </a:rPr>
              <a:t>relationship. </a:t>
            </a:r>
            <a:r>
              <a:rPr sz="1050" spc="-15" dirty="0">
                <a:latin typeface="Times New Roman"/>
                <a:cs typeface="Times New Roman"/>
              </a:rPr>
              <a:t>Dating </a:t>
            </a:r>
            <a:r>
              <a:rPr sz="1050" spc="-20" dirty="0">
                <a:latin typeface="Times New Roman"/>
                <a:cs typeface="Times New Roman"/>
              </a:rPr>
              <a:t>violence </a:t>
            </a:r>
            <a:r>
              <a:rPr sz="1050" spc="-5" dirty="0">
                <a:latin typeface="Times New Roman"/>
                <a:cs typeface="Times New Roman"/>
              </a:rPr>
              <a:t>also </a:t>
            </a:r>
            <a:r>
              <a:rPr sz="1050" dirty="0">
                <a:latin typeface="Times New Roman"/>
                <a:cs typeface="Times New Roman"/>
              </a:rPr>
              <a:t>occurs </a:t>
            </a:r>
            <a:r>
              <a:rPr sz="1050" spc="-15" dirty="0">
                <a:latin typeface="Times New Roman"/>
                <a:cs typeface="Times New Roman"/>
              </a:rPr>
              <a:t>when </a:t>
            </a:r>
            <a:r>
              <a:rPr sz="1050" dirty="0">
                <a:latin typeface="Times New Roman"/>
                <a:cs typeface="Times New Roman"/>
              </a:rPr>
              <a:t>a </a:t>
            </a:r>
            <a:r>
              <a:rPr sz="1050" spc="-15" dirty="0">
                <a:latin typeface="Times New Roman"/>
                <a:cs typeface="Times New Roman"/>
              </a:rPr>
              <a:t>person </a:t>
            </a:r>
            <a:r>
              <a:rPr sz="1050" spc="-20" dirty="0">
                <a:latin typeface="Times New Roman"/>
                <a:cs typeface="Times New Roman"/>
              </a:rPr>
              <a:t>commits  </a:t>
            </a:r>
            <a:r>
              <a:rPr sz="1050" spc="-5" dirty="0">
                <a:latin typeface="Times New Roman"/>
                <a:cs typeface="Times New Roman"/>
              </a:rPr>
              <a:t>these acts against </a:t>
            </a:r>
            <a:r>
              <a:rPr sz="1050" dirty="0">
                <a:latin typeface="Times New Roman"/>
                <a:cs typeface="Times New Roman"/>
              </a:rPr>
              <a:t>a person </a:t>
            </a:r>
            <a:r>
              <a:rPr sz="1050" spc="-5" dirty="0">
                <a:latin typeface="Times New Roman"/>
                <a:cs typeface="Times New Roman"/>
              </a:rPr>
              <a:t>in </a:t>
            </a:r>
            <a:r>
              <a:rPr sz="1050" dirty="0">
                <a:latin typeface="Times New Roman"/>
                <a:cs typeface="Times New Roman"/>
              </a:rPr>
              <a:t>a </a:t>
            </a:r>
            <a:r>
              <a:rPr sz="1050" spc="-25" dirty="0">
                <a:latin typeface="Times New Roman"/>
                <a:cs typeface="Times New Roman"/>
              </a:rPr>
              <a:t>marriage </a:t>
            </a:r>
            <a:r>
              <a:rPr sz="1050" dirty="0">
                <a:latin typeface="Times New Roman"/>
                <a:cs typeface="Times New Roman"/>
              </a:rPr>
              <a:t>or </a:t>
            </a:r>
            <a:r>
              <a:rPr sz="1050" spc="-5" dirty="0">
                <a:latin typeface="Times New Roman"/>
                <a:cs typeface="Times New Roman"/>
              </a:rPr>
              <a:t>dating </a:t>
            </a:r>
            <a:r>
              <a:rPr sz="1050" spc="-25" dirty="0">
                <a:latin typeface="Times New Roman"/>
                <a:cs typeface="Times New Roman"/>
              </a:rPr>
              <a:t>relationship </a:t>
            </a:r>
            <a:r>
              <a:rPr sz="1050" spc="-15" dirty="0">
                <a:latin typeface="Times New Roman"/>
                <a:cs typeface="Times New Roman"/>
              </a:rPr>
              <a:t>with </a:t>
            </a:r>
            <a:r>
              <a:rPr sz="1050" spc="-5" dirty="0">
                <a:latin typeface="Times New Roman"/>
                <a:cs typeface="Times New Roman"/>
              </a:rPr>
              <a:t>the individual </a:t>
            </a:r>
            <a:r>
              <a:rPr sz="1050" dirty="0">
                <a:latin typeface="Times New Roman"/>
                <a:cs typeface="Times New Roman"/>
              </a:rPr>
              <a:t>who </a:t>
            </a:r>
            <a:r>
              <a:rPr sz="1050" spc="-5" dirty="0">
                <a:latin typeface="Times New Roman"/>
                <a:cs typeface="Times New Roman"/>
              </a:rPr>
              <a:t>is </a:t>
            </a:r>
            <a:r>
              <a:rPr sz="1050" dirty="0">
                <a:latin typeface="Times New Roman"/>
                <a:cs typeface="Times New Roman"/>
              </a:rPr>
              <a:t>or </a:t>
            </a:r>
            <a:r>
              <a:rPr sz="1050" spc="-5" dirty="0">
                <a:latin typeface="Times New Roman"/>
                <a:cs typeface="Times New Roman"/>
              </a:rPr>
              <a:t>was </a:t>
            </a:r>
            <a:r>
              <a:rPr sz="1050" dirty="0">
                <a:latin typeface="Times New Roman"/>
                <a:cs typeface="Times New Roman"/>
              </a:rPr>
              <a:t>once </a:t>
            </a:r>
            <a:r>
              <a:rPr sz="1050" spc="-5" dirty="0">
                <a:latin typeface="Times New Roman"/>
                <a:cs typeface="Times New Roman"/>
              </a:rPr>
              <a:t>in </a:t>
            </a:r>
            <a:r>
              <a:rPr sz="1050" dirty="0">
                <a:latin typeface="Times New Roman"/>
                <a:cs typeface="Times New Roman"/>
              </a:rPr>
              <a:t>a </a:t>
            </a:r>
            <a:r>
              <a:rPr sz="1050" spc="-20" dirty="0">
                <a:latin typeface="Times New Roman"/>
                <a:cs typeface="Times New Roman"/>
              </a:rPr>
              <a:t>marriage </a:t>
            </a:r>
            <a:r>
              <a:rPr sz="1050" spc="-5" dirty="0">
                <a:latin typeface="Times New Roman"/>
                <a:cs typeface="Times New Roman"/>
              </a:rPr>
              <a:t>or dating  </a:t>
            </a:r>
            <a:r>
              <a:rPr sz="1050" spc="-25" dirty="0">
                <a:latin typeface="Times New Roman"/>
                <a:cs typeface="Times New Roman"/>
              </a:rPr>
              <a:t>relationship</a:t>
            </a:r>
            <a:r>
              <a:rPr sz="1050" spc="-50" dirty="0">
                <a:latin typeface="Times New Roman"/>
                <a:cs typeface="Times New Roman"/>
              </a:rPr>
              <a:t> </a:t>
            </a:r>
            <a:r>
              <a:rPr sz="1050" spc="-15" dirty="0">
                <a:latin typeface="Times New Roman"/>
                <a:cs typeface="Times New Roman"/>
              </a:rPr>
              <a:t>with</a:t>
            </a:r>
            <a:r>
              <a:rPr sz="1050" spc="-35" dirty="0">
                <a:latin typeface="Times New Roman"/>
                <a:cs typeface="Times New Roman"/>
              </a:rPr>
              <a:t> </a:t>
            </a:r>
            <a:r>
              <a:rPr sz="1050" spc="-5" dirty="0">
                <a:latin typeface="Times New Roman"/>
                <a:cs typeface="Times New Roman"/>
              </a:rPr>
              <a:t>the</a:t>
            </a:r>
            <a:r>
              <a:rPr sz="1050" dirty="0">
                <a:latin typeface="Times New Roman"/>
                <a:cs typeface="Times New Roman"/>
              </a:rPr>
              <a:t> person </a:t>
            </a:r>
            <a:r>
              <a:rPr sz="1050" spc="-25" dirty="0">
                <a:latin typeface="Times New Roman"/>
                <a:cs typeface="Times New Roman"/>
              </a:rPr>
              <a:t>committing</a:t>
            </a:r>
            <a:r>
              <a:rPr sz="1050" spc="-50" dirty="0">
                <a:latin typeface="Times New Roman"/>
                <a:cs typeface="Times New Roman"/>
              </a:rPr>
              <a:t> </a:t>
            </a:r>
            <a:r>
              <a:rPr sz="1050" spc="-5" dirty="0">
                <a:latin typeface="Times New Roman"/>
                <a:cs typeface="Times New Roman"/>
              </a:rPr>
              <a:t>the</a:t>
            </a:r>
            <a:r>
              <a:rPr sz="1050" spc="-25" dirty="0">
                <a:latin typeface="Times New Roman"/>
                <a:cs typeface="Times New Roman"/>
              </a:rPr>
              <a:t> </a:t>
            </a:r>
            <a:r>
              <a:rPr sz="1050" spc="-5" dirty="0">
                <a:latin typeface="Times New Roman"/>
                <a:cs typeface="Times New Roman"/>
              </a:rPr>
              <a:t>offense,</a:t>
            </a:r>
            <a:r>
              <a:rPr sz="1050" dirty="0">
                <a:latin typeface="Times New Roman"/>
                <a:cs typeface="Times New Roman"/>
              </a:rPr>
              <a:t> </a:t>
            </a:r>
            <a:r>
              <a:rPr sz="1050" spc="-5" dirty="0">
                <a:latin typeface="Times New Roman"/>
                <a:cs typeface="Times New Roman"/>
              </a:rPr>
              <a:t>as</a:t>
            </a:r>
            <a:r>
              <a:rPr sz="1050" spc="-15" dirty="0">
                <a:latin typeface="Times New Roman"/>
                <a:cs typeface="Times New Roman"/>
              </a:rPr>
              <a:t> </a:t>
            </a:r>
            <a:r>
              <a:rPr sz="1050" spc="-5" dirty="0">
                <a:latin typeface="Times New Roman"/>
                <a:cs typeface="Times New Roman"/>
              </a:rPr>
              <a:t>defined</a:t>
            </a:r>
            <a:r>
              <a:rPr sz="1050" spc="-35" dirty="0">
                <a:latin typeface="Times New Roman"/>
                <a:cs typeface="Times New Roman"/>
              </a:rPr>
              <a:t> </a:t>
            </a:r>
            <a:r>
              <a:rPr sz="1050" spc="0" dirty="0">
                <a:latin typeface="Times New Roman"/>
                <a:cs typeface="Times New Roman"/>
              </a:rPr>
              <a:t>by</a:t>
            </a:r>
            <a:r>
              <a:rPr sz="1050" spc="-85" dirty="0">
                <a:latin typeface="Times New Roman"/>
                <a:cs typeface="Times New Roman"/>
              </a:rPr>
              <a:t> </a:t>
            </a:r>
            <a:r>
              <a:rPr sz="1050" spc="-5" dirty="0">
                <a:latin typeface="Times New Roman"/>
                <a:cs typeface="Times New Roman"/>
              </a:rPr>
              <a:t>Section</a:t>
            </a:r>
            <a:r>
              <a:rPr sz="1050" dirty="0">
                <a:latin typeface="Times New Roman"/>
                <a:cs typeface="Times New Roman"/>
              </a:rPr>
              <a:t> 71.0021</a:t>
            </a:r>
            <a:r>
              <a:rPr sz="1050" spc="-25" dirty="0">
                <a:latin typeface="Times New Roman"/>
                <a:cs typeface="Times New Roman"/>
              </a:rPr>
              <a:t> </a:t>
            </a:r>
            <a:r>
              <a:rPr sz="1050" dirty="0">
                <a:latin typeface="Times New Roman"/>
                <a:cs typeface="Times New Roman"/>
              </a:rPr>
              <a:t>of</a:t>
            </a:r>
            <a:r>
              <a:rPr sz="1050" spc="-30" dirty="0">
                <a:latin typeface="Times New Roman"/>
                <a:cs typeface="Times New Roman"/>
              </a:rPr>
              <a:t> </a:t>
            </a:r>
            <a:r>
              <a:rPr sz="1050" spc="-5" dirty="0">
                <a:latin typeface="Times New Roman"/>
                <a:cs typeface="Times New Roman"/>
              </a:rPr>
              <a:t>the</a:t>
            </a:r>
            <a:r>
              <a:rPr sz="1050" spc="-25" dirty="0">
                <a:latin typeface="Times New Roman"/>
                <a:cs typeface="Times New Roman"/>
              </a:rPr>
              <a:t> </a:t>
            </a:r>
            <a:r>
              <a:rPr sz="1050" spc="-15" dirty="0">
                <a:latin typeface="Times New Roman"/>
                <a:cs typeface="Times New Roman"/>
              </a:rPr>
              <a:t>Family</a:t>
            </a:r>
            <a:r>
              <a:rPr sz="1050" spc="-85" dirty="0">
                <a:latin typeface="Times New Roman"/>
                <a:cs typeface="Times New Roman"/>
              </a:rPr>
              <a:t> </a:t>
            </a:r>
            <a:r>
              <a:rPr sz="1050" dirty="0">
                <a:latin typeface="Times New Roman"/>
                <a:cs typeface="Times New Roman"/>
              </a:rPr>
              <a:t>Code.</a:t>
            </a:r>
            <a:endParaRPr sz="1050">
              <a:latin typeface="Times New Roman"/>
              <a:cs typeface="Times New Roman"/>
            </a:endParaRPr>
          </a:p>
          <a:p>
            <a:pPr marL="195580" marR="10160" indent="-158750" algn="just">
              <a:lnSpc>
                <a:spcPct val="95700"/>
              </a:lnSpc>
              <a:spcBef>
                <a:spcPts val="270"/>
              </a:spcBef>
            </a:pPr>
            <a:r>
              <a:rPr sz="1050" b="1" spc="-5" dirty="0">
                <a:latin typeface="Times New Roman"/>
                <a:cs typeface="Times New Roman"/>
              </a:rPr>
              <a:t>Deadly conduct </a:t>
            </a:r>
            <a:r>
              <a:rPr sz="1050" dirty="0">
                <a:latin typeface="Times New Roman"/>
                <a:cs typeface="Times New Roman"/>
              </a:rPr>
              <a:t>under </a:t>
            </a:r>
            <a:r>
              <a:rPr sz="1050" spc="-5" dirty="0">
                <a:latin typeface="Times New Roman"/>
                <a:cs typeface="Times New Roman"/>
              </a:rPr>
              <a:t>Penal </a:t>
            </a:r>
            <a:r>
              <a:rPr sz="1050" dirty="0">
                <a:latin typeface="Times New Roman"/>
                <a:cs typeface="Times New Roman"/>
              </a:rPr>
              <a:t>Code 22.05 </a:t>
            </a:r>
            <a:r>
              <a:rPr sz="1050" spc="-5" dirty="0">
                <a:latin typeface="Times New Roman"/>
                <a:cs typeface="Times New Roman"/>
              </a:rPr>
              <a:t>occurs when </a:t>
            </a:r>
            <a:r>
              <a:rPr sz="1050" dirty="0">
                <a:latin typeface="Times New Roman"/>
                <a:cs typeface="Times New Roman"/>
              </a:rPr>
              <a:t>a person </a:t>
            </a:r>
            <a:r>
              <a:rPr sz="1050" spc="-5" dirty="0">
                <a:latin typeface="Times New Roman"/>
                <a:cs typeface="Times New Roman"/>
              </a:rPr>
              <a:t>recklessly </a:t>
            </a:r>
            <a:r>
              <a:rPr sz="1050" dirty="0">
                <a:latin typeface="Times New Roman"/>
                <a:cs typeface="Times New Roman"/>
              </a:rPr>
              <a:t>engages in conduct </a:t>
            </a:r>
            <a:r>
              <a:rPr sz="1050" spc="-5" dirty="0">
                <a:latin typeface="Times New Roman"/>
                <a:cs typeface="Times New Roman"/>
              </a:rPr>
              <a:t>that places another in imminent  </a:t>
            </a:r>
            <a:r>
              <a:rPr sz="1050" dirty="0">
                <a:latin typeface="Times New Roman"/>
                <a:cs typeface="Times New Roman"/>
              </a:rPr>
              <a:t>danger of </a:t>
            </a:r>
            <a:r>
              <a:rPr sz="1050" spc="-5" dirty="0">
                <a:latin typeface="Times New Roman"/>
                <a:cs typeface="Times New Roman"/>
              </a:rPr>
              <a:t>serious bodily injury, </a:t>
            </a:r>
            <a:r>
              <a:rPr sz="1050" dirty="0">
                <a:latin typeface="Times New Roman"/>
                <a:cs typeface="Times New Roman"/>
              </a:rPr>
              <a:t>such </a:t>
            </a:r>
            <a:r>
              <a:rPr sz="1050" spc="-5" dirty="0">
                <a:latin typeface="Times New Roman"/>
                <a:cs typeface="Times New Roman"/>
              </a:rPr>
              <a:t>as knowingly discharging </a:t>
            </a:r>
            <a:r>
              <a:rPr sz="1050" dirty="0">
                <a:latin typeface="Times New Roman"/>
                <a:cs typeface="Times New Roman"/>
              </a:rPr>
              <a:t>a </a:t>
            </a:r>
            <a:r>
              <a:rPr sz="1050" spc="-5" dirty="0">
                <a:latin typeface="Times New Roman"/>
                <a:cs typeface="Times New Roman"/>
              </a:rPr>
              <a:t>firearm in the direction </a:t>
            </a:r>
            <a:r>
              <a:rPr sz="1050" dirty="0">
                <a:latin typeface="Times New Roman"/>
                <a:cs typeface="Times New Roman"/>
              </a:rPr>
              <a:t>of an </a:t>
            </a:r>
            <a:r>
              <a:rPr sz="1050" spc="-5" dirty="0">
                <a:latin typeface="Times New Roman"/>
                <a:cs typeface="Times New Roman"/>
              </a:rPr>
              <a:t>individual, habitation, building,  </a:t>
            </a:r>
            <a:r>
              <a:rPr sz="1050" dirty="0">
                <a:latin typeface="Times New Roman"/>
                <a:cs typeface="Times New Roman"/>
              </a:rPr>
              <a:t>or</a:t>
            </a:r>
            <a:r>
              <a:rPr sz="1050" spc="-10" dirty="0">
                <a:latin typeface="Times New Roman"/>
                <a:cs typeface="Times New Roman"/>
              </a:rPr>
              <a:t> </a:t>
            </a:r>
            <a:r>
              <a:rPr sz="1050" spc="-5" dirty="0">
                <a:latin typeface="Times New Roman"/>
                <a:cs typeface="Times New Roman"/>
              </a:rPr>
              <a:t>vehicle.</a:t>
            </a:r>
            <a:endParaRPr sz="1050">
              <a:latin typeface="Times New Roman"/>
              <a:cs typeface="Times New Roman"/>
            </a:endParaRPr>
          </a:p>
          <a:p>
            <a:pPr marL="195580" marR="8890" indent="-158750" algn="just">
              <a:lnSpc>
                <a:spcPts val="1200"/>
              </a:lnSpc>
              <a:spcBef>
                <a:spcPts val="45"/>
              </a:spcBef>
            </a:pPr>
            <a:r>
              <a:rPr sz="1050" b="1" spc="-5" dirty="0">
                <a:latin typeface="Times New Roman"/>
                <a:cs typeface="Times New Roman"/>
              </a:rPr>
              <a:t>Deferred adjudication </a:t>
            </a:r>
            <a:r>
              <a:rPr sz="1050" spc="-5" dirty="0">
                <a:latin typeface="Times New Roman"/>
                <a:cs typeface="Times New Roman"/>
              </a:rPr>
              <a:t>is </a:t>
            </a:r>
            <a:r>
              <a:rPr sz="1050" dirty="0">
                <a:latin typeface="Times New Roman"/>
                <a:cs typeface="Times New Roman"/>
              </a:rPr>
              <a:t>an </a:t>
            </a:r>
            <a:r>
              <a:rPr sz="1050" spc="-5" dirty="0">
                <a:latin typeface="Times New Roman"/>
                <a:cs typeface="Times New Roman"/>
              </a:rPr>
              <a:t>alternative to seeking </a:t>
            </a:r>
            <a:r>
              <a:rPr sz="1050" dirty="0">
                <a:latin typeface="Times New Roman"/>
                <a:cs typeface="Times New Roman"/>
              </a:rPr>
              <a:t>a </a:t>
            </a:r>
            <a:r>
              <a:rPr sz="1050" spc="-5" dirty="0">
                <a:latin typeface="Times New Roman"/>
                <a:cs typeface="Times New Roman"/>
              </a:rPr>
              <a:t>conviction in </a:t>
            </a:r>
            <a:r>
              <a:rPr sz="1050" dirty="0">
                <a:latin typeface="Times New Roman"/>
                <a:cs typeface="Times New Roman"/>
              </a:rPr>
              <a:t>court </a:t>
            </a:r>
            <a:r>
              <a:rPr sz="1050" spc="-5" dirty="0">
                <a:latin typeface="Times New Roman"/>
                <a:cs typeface="Times New Roman"/>
              </a:rPr>
              <a:t>that may </a:t>
            </a:r>
            <a:r>
              <a:rPr sz="1050" dirty="0">
                <a:latin typeface="Times New Roman"/>
                <a:cs typeface="Times New Roman"/>
              </a:rPr>
              <a:t>be </a:t>
            </a:r>
            <a:r>
              <a:rPr sz="1050" spc="-5" dirty="0">
                <a:latin typeface="Times New Roman"/>
                <a:cs typeface="Times New Roman"/>
              </a:rPr>
              <a:t>offered to </a:t>
            </a:r>
            <a:r>
              <a:rPr sz="1050" dirty="0">
                <a:latin typeface="Times New Roman"/>
                <a:cs typeface="Times New Roman"/>
              </a:rPr>
              <a:t>a </a:t>
            </a:r>
            <a:r>
              <a:rPr sz="1050" spc="-5" dirty="0">
                <a:latin typeface="Times New Roman"/>
                <a:cs typeface="Times New Roman"/>
              </a:rPr>
              <a:t>juvenile </a:t>
            </a:r>
            <a:r>
              <a:rPr sz="1050" dirty="0">
                <a:latin typeface="Times New Roman"/>
                <a:cs typeface="Times New Roman"/>
              </a:rPr>
              <a:t>for delinquent </a:t>
            </a:r>
            <a:r>
              <a:rPr sz="1050" spc="-5" dirty="0">
                <a:latin typeface="Times New Roman"/>
                <a:cs typeface="Times New Roman"/>
              </a:rPr>
              <a:t>conduct  </a:t>
            </a:r>
            <a:r>
              <a:rPr sz="1050" dirty="0">
                <a:latin typeface="Times New Roman"/>
                <a:cs typeface="Times New Roman"/>
              </a:rPr>
              <a:t>or </a:t>
            </a:r>
            <a:r>
              <a:rPr sz="1050" spc="-5" dirty="0">
                <a:latin typeface="Times New Roman"/>
                <a:cs typeface="Times New Roman"/>
              </a:rPr>
              <a:t>conduct indicating </a:t>
            </a:r>
            <a:r>
              <a:rPr sz="1050" dirty="0">
                <a:latin typeface="Times New Roman"/>
                <a:cs typeface="Times New Roman"/>
              </a:rPr>
              <a:t>a </a:t>
            </a:r>
            <a:r>
              <a:rPr sz="1050" spc="-5" dirty="0">
                <a:latin typeface="Times New Roman"/>
                <a:cs typeface="Times New Roman"/>
              </a:rPr>
              <a:t>need </a:t>
            </a:r>
            <a:r>
              <a:rPr sz="1050" dirty="0">
                <a:latin typeface="Times New Roman"/>
                <a:cs typeface="Times New Roman"/>
              </a:rPr>
              <a:t>for</a:t>
            </a:r>
            <a:r>
              <a:rPr sz="1050" spc="-15" dirty="0">
                <a:latin typeface="Times New Roman"/>
                <a:cs typeface="Times New Roman"/>
              </a:rPr>
              <a:t> </a:t>
            </a:r>
            <a:r>
              <a:rPr sz="1050" spc="-5" dirty="0">
                <a:latin typeface="Times New Roman"/>
                <a:cs typeface="Times New Roman"/>
              </a:rPr>
              <a:t>supervision.</a:t>
            </a:r>
            <a:endParaRPr sz="1050">
              <a:latin typeface="Times New Roman"/>
              <a:cs typeface="Times New Roman"/>
            </a:endParaRPr>
          </a:p>
          <a:p>
            <a:pPr marL="195580" marR="10795" indent="-158750" algn="just">
              <a:lnSpc>
                <a:spcPts val="1200"/>
              </a:lnSpc>
              <a:spcBef>
                <a:spcPts val="10"/>
              </a:spcBef>
            </a:pPr>
            <a:r>
              <a:rPr sz="1050" b="1" spc="-5" dirty="0">
                <a:latin typeface="Times New Roman"/>
                <a:cs typeface="Times New Roman"/>
              </a:rPr>
              <a:t>Deferred prosecution </a:t>
            </a:r>
            <a:r>
              <a:rPr sz="1050" spc="-5" dirty="0">
                <a:latin typeface="Times New Roman"/>
                <a:cs typeface="Times New Roman"/>
              </a:rPr>
              <a:t>may </a:t>
            </a:r>
            <a:r>
              <a:rPr sz="1050" dirty="0">
                <a:latin typeface="Times New Roman"/>
                <a:cs typeface="Times New Roman"/>
              </a:rPr>
              <a:t>be </a:t>
            </a:r>
            <a:r>
              <a:rPr sz="1050" spc="-5" dirty="0">
                <a:latin typeface="Times New Roman"/>
                <a:cs typeface="Times New Roman"/>
              </a:rPr>
              <a:t>offered to </a:t>
            </a:r>
            <a:r>
              <a:rPr sz="1050" dirty="0">
                <a:latin typeface="Times New Roman"/>
                <a:cs typeface="Times New Roman"/>
              </a:rPr>
              <a:t>a </a:t>
            </a:r>
            <a:r>
              <a:rPr sz="1050" spc="-5" dirty="0">
                <a:latin typeface="Times New Roman"/>
                <a:cs typeface="Times New Roman"/>
              </a:rPr>
              <a:t>juvenile as </a:t>
            </a:r>
            <a:r>
              <a:rPr sz="1050" dirty="0">
                <a:latin typeface="Times New Roman"/>
                <a:cs typeface="Times New Roman"/>
              </a:rPr>
              <a:t>an </a:t>
            </a:r>
            <a:r>
              <a:rPr sz="1050" spc="-5" dirty="0">
                <a:latin typeface="Times New Roman"/>
                <a:cs typeface="Times New Roman"/>
              </a:rPr>
              <a:t>alternative to seeking </a:t>
            </a:r>
            <a:r>
              <a:rPr sz="1050" dirty="0">
                <a:latin typeface="Times New Roman"/>
                <a:cs typeface="Times New Roman"/>
              </a:rPr>
              <a:t>a </a:t>
            </a:r>
            <a:r>
              <a:rPr sz="1050" spc="-5" dirty="0">
                <a:latin typeface="Times New Roman"/>
                <a:cs typeface="Times New Roman"/>
              </a:rPr>
              <a:t>conviction in </a:t>
            </a:r>
            <a:r>
              <a:rPr sz="1050" dirty="0">
                <a:latin typeface="Times New Roman"/>
                <a:cs typeface="Times New Roman"/>
              </a:rPr>
              <a:t>court for </a:t>
            </a:r>
            <a:r>
              <a:rPr sz="1050" spc="-5" dirty="0">
                <a:latin typeface="Times New Roman"/>
                <a:cs typeface="Times New Roman"/>
              </a:rPr>
              <a:t>delinquent </a:t>
            </a:r>
            <a:r>
              <a:rPr sz="1050" dirty="0">
                <a:latin typeface="Times New Roman"/>
                <a:cs typeface="Times New Roman"/>
              </a:rPr>
              <a:t>conduct </a:t>
            </a:r>
            <a:r>
              <a:rPr sz="1050" spc="-5" dirty="0">
                <a:latin typeface="Times New Roman"/>
                <a:cs typeface="Times New Roman"/>
              </a:rPr>
              <a:t>or  </a:t>
            </a:r>
            <a:r>
              <a:rPr sz="1050" dirty="0">
                <a:latin typeface="Times New Roman"/>
                <a:cs typeface="Times New Roman"/>
              </a:rPr>
              <a:t>conduct </a:t>
            </a:r>
            <a:r>
              <a:rPr sz="1050" spc="-5" dirty="0">
                <a:latin typeface="Times New Roman"/>
                <a:cs typeface="Times New Roman"/>
              </a:rPr>
              <a:t>indicating </a:t>
            </a:r>
            <a:r>
              <a:rPr sz="1050" dirty="0">
                <a:latin typeface="Times New Roman"/>
                <a:cs typeface="Times New Roman"/>
              </a:rPr>
              <a:t>a need for</a:t>
            </a:r>
            <a:r>
              <a:rPr sz="1050" spc="-40" dirty="0">
                <a:latin typeface="Times New Roman"/>
                <a:cs typeface="Times New Roman"/>
              </a:rPr>
              <a:t> </a:t>
            </a:r>
            <a:r>
              <a:rPr sz="1050" spc="-5" dirty="0">
                <a:latin typeface="Times New Roman"/>
                <a:cs typeface="Times New Roman"/>
              </a:rPr>
              <a:t>supervision.</a:t>
            </a:r>
            <a:endParaRPr sz="1050">
              <a:latin typeface="Times New Roman"/>
              <a:cs typeface="Times New Roman"/>
            </a:endParaRPr>
          </a:p>
          <a:p>
            <a:pPr marL="195580" marR="154305" indent="-182880">
              <a:lnSpc>
                <a:spcPts val="1200"/>
              </a:lnSpc>
              <a:spcBef>
                <a:spcPts val="25"/>
              </a:spcBef>
            </a:pPr>
            <a:r>
              <a:rPr sz="1050" b="1" spc="-5" dirty="0">
                <a:latin typeface="Times New Roman"/>
                <a:cs typeface="Times New Roman"/>
              </a:rPr>
              <a:t>Delinquent conduct </a:t>
            </a:r>
            <a:r>
              <a:rPr sz="1050" spc="-5" dirty="0">
                <a:latin typeface="Times New Roman"/>
                <a:cs typeface="Times New Roman"/>
              </a:rPr>
              <a:t>is </a:t>
            </a:r>
            <a:r>
              <a:rPr sz="1050" spc="-15" dirty="0">
                <a:latin typeface="Times New Roman"/>
                <a:cs typeface="Times New Roman"/>
              </a:rPr>
              <a:t>conduct </a:t>
            </a:r>
            <a:r>
              <a:rPr sz="1050" spc="-10" dirty="0">
                <a:latin typeface="Times New Roman"/>
                <a:cs typeface="Times New Roman"/>
              </a:rPr>
              <a:t>that </a:t>
            </a:r>
            <a:r>
              <a:rPr sz="1050" spc="-15" dirty="0">
                <a:latin typeface="Times New Roman"/>
                <a:cs typeface="Times New Roman"/>
              </a:rPr>
              <a:t>violates </a:t>
            </a:r>
            <a:r>
              <a:rPr sz="1050" spc="-5" dirty="0">
                <a:latin typeface="Times New Roman"/>
                <a:cs typeface="Times New Roman"/>
              </a:rPr>
              <a:t>either </a:t>
            </a:r>
            <a:r>
              <a:rPr sz="1050" spc="-15" dirty="0">
                <a:latin typeface="Times New Roman"/>
                <a:cs typeface="Times New Roman"/>
              </a:rPr>
              <a:t>state </a:t>
            </a:r>
            <a:r>
              <a:rPr sz="1050" spc="-5" dirty="0">
                <a:latin typeface="Times New Roman"/>
                <a:cs typeface="Times New Roman"/>
              </a:rPr>
              <a:t>or federal law </a:t>
            </a:r>
            <a:r>
              <a:rPr sz="1050" dirty="0">
                <a:latin typeface="Times New Roman"/>
                <a:cs typeface="Times New Roman"/>
              </a:rPr>
              <a:t>and </a:t>
            </a:r>
            <a:r>
              <a:rPr sz="1050" spc="-5" dirty="0">
                <a:latin typeface="Times New Roman"/>
                <a:cs typeface="Times New Roman"/>
              </a:rPr>
              <a:t>is </a:t>
            </a:r>
            <a:r>
              <a:rPr sz="1050" spc="-20" dirty="0">
                <a:latin typeface="Times New Roman"/>
                <a:cs typeface="Times New Roman"/>
              </a:rPr>
              <a:t>punishable </a:t>
            </a:r>
            <a:r>
              <a:rPr sz="1050" spc="0" dirty="0">
                <a:latin typeface="Times New Roman"/>
                <a:cs typeface="Times New Roman"/>
              </a:rPr>
              <a:t>by </a:t>
            </a:r>
            <a:r>
              <a:rPr sz="1050" spc="-15" dirty="0">
                <a:latin typeface="Times New Roman"/>
                <a:cs typeface="Times New Roman"/>
              </a:rPr>
              <a:t>imprisonment </a:t>
            </a:r>
            <a:r>
              <a:rPr sz="1050" dirty="0">
                <a:latin typeface="Times New Roman"/>
                <a:cs typeface="Times New Roman"/>
              </a:rPr>
              <a:t>or </a:t>
            </a:r>
            <a:r>
              <a:rPr sz="1050" spc="-25" dirty="0">
                <a:latin typeface="Times New Roman"/>
                <a:cs typeface="Times New Roman"/>
              </a:rPr>
              <a:t>confinement </a:t>
            </a:r>
            <a:r>
              <a:rPr sz="1050" spc="-5" dirty="0">
                <a:latin typeface="Times New Roman"/>
                <a:cs typeface="Times New Roman"/>
              </a:rPr>
              <a:t>in </a:t>
            </a:r>
            <a:r>
              <a:rPr sz="1050" spc="-10" dirty="0">
                <a:latin typeface="Times New Roman"/>
                <a:cs typeface="Times New Roman"/>
              </a:rPr>
              <a:t>jail.  </a:t>
            </a:r>
            <a:r>
              <a:rPr sz="1050" spc="-15" dirty="0">
                <a:latin typeface="Times New Roman"/>
                <a:cs typeface="Times New Roman"/>
              </a:rPr>
              <a:t>It</a:t>
            </a:r>
            <a:r>
              <a:rPr sz="1050" spc="25" dirty="0">
                <a:latin typeface="Times New Roman"/>
                <a:cs typeface="Times New Roman"/>
              </a:rPr>
              <a:t> </a:t>
            </a:r>
            <a:r>
              <a:rPr sz="1050" spc="-5" dirty="0">
                <a:latin typeface="Times New Roman"/>
                <a:cs typeface="Times New Roman"/>
              </a:rPr>
              <a:t>includes</a:t>
            </a:r>
            <a:r>
              <a:rPr sz="1050" spc="50" dirty="0">
                <a:latin typeface="Times New Roman"/>
                <a:cs typeface="Times New Roman"/>
              </a:rPr>
              <a:t> </a:t>
            </a:r>
            <a:r>
              <a:rPr sz="1050" dirty="0">
                <a:latin typeface="Times New Roman"/>
                <a:cs typeface="Times New Roman"/>
              </a:rPr>
              <a:t>conduct</a:t>
            </a:r>
            <a:r>
              <a:rPr sz="1050" spc="50" dirty="0">
                <a:latin typeface="Times New Roman"/>
                <a:cs typeface="Times New Roman"/>
              </a:rPr>
              <a:t> </a:t>
            </a:r>
            <a:r>
              <a:rPr sz="1050" spc="-5" dirty="0">
                <a:latin typeface="Times New Roman"/>
                <a:cs typeface="Times New Roman"/>
              </a:rPr>
              <a:t>that</a:t>
            </a:r>
            <a:r>
              <a:rPr sz="1050" spc="50" dirty="0">
                <a:latin typeface="Times New Roman"/>
                <a:cs typeface="Times New Roman"/>
              </a:rPr>
              <a:t> </a:t>
            </a:r>
            <a:r>
              <a:rPr sz="1050" spc="-20" dirty="0">
                <a:latin typeface="Times New Roman"/>
                <a:cs typeface="Times New Roman"/>
              </a:rPr>
              <a:t>violates</a:t>
            </a:r>
            <a:r>
              <a:rPr sz="1050" spc="25" dirty="0">
                <a:latin typeface="Times New Roman"/>
                <a:cs typeface="Times New Roman"/>
              </a:rPr>
              <a:t> </a:t>
            </a:r>
            <a:r>
              <a:rPr sz="1050" spc="-5" dirty="0">
                <a:latin typeface="Times New Roman"/>
                <a:cs typeface="Times New Roman"/>
              </a:rPr>
              <a:t>certain</a:t>
            </a:r>
            <a:r>
              <a:rPr sz="1050" spc="55" dirty="0">
                <a:latin typeface="Times New Roman"/>
                <a:cs typeface="Times New Roman"/>
              </a:rPr>
              <a:t> </a:t>
            </a:r>
            <a:r>
              <a:rPr sz="1050" spc="-25" dirty="0">
                <a:latin typeface="Times New Roman"/>
                <a:cs typeface="Times New Roman"/>
              </a:rPr>
              <a:t>juvenile</a:t>
            </a:r>
            <a:r>
              <a:rPr sz="1050" spc="5" dirty="0">
                <a:latin typeface="Times New Roman"/>
                <a:cs typeface="Times New Roman"/>
              </a:rPr>
              <a:t> </a:t>
            </a:r>
            <a:r>
              <a:rPr sz="1050" dirty="0">
                <a:latin typeface="Times New Roman"/>
                <a:cs typeface="Times New Roman"/>
              </a:rPr>
              <a:t>court</a:t>
            </a:r>
            <a:r>
              <a:rPr sz="1050" spc="50" dirty="0">
                <a:latin typeface="Times New Roman"/>
                <a:cs typeface="Times New Roman"/>
              </a:rPr>
              <a:t> </a:t>
            </a:r>
            <a:r>
              <a:rPr sz="1050" spc="-5" dirty="0">
                <a:latin typeface="Times New Roman"/>
                <a:cs typeface="Times New Roman"/>
              </a:rPr>
              <a:t>orders,</a:t>
            </a:r>
            <a:r>
              <a:rPr sz="1050" spc="50" dirty="0">
                <a:latin typeface="Times New Roman"/>
                <a:cs typeface="Times New Roman"/>
              </a:rPr>
              <a:t> </a:t>
            </a:r>
            <a:r>
              <a:rPr sz="1050" spc="-5" dirty="0">
                <a:latin typeface="Times New Roman"/>
                <a:cs typeface="Times New Roman"/>
              </a:rPr>
              <a:t>including</a:t>
            </a:r>
            <a:r>
              <a:rPr sz="1050" spc="50" dirty="0">
                <a:latin typeface="Times New Roman"/>
                <a:cs typeface="Times New Roman"/>
              </a:rPr>
              <a:t> </a:t>
            </a:r>
            <a:r>
              <a:rPr sz="1050" spc="-5" dirty="0">
                <a:latin typeface="Times New Roman"/>
                <a:cs typeface="Times New Roman"/>
              </a:rPr>
              <a:t>probation</a:t>
            </a:r>
            <a:r>
              <a:rPr sz="1050" spc="50" dirty="0">
                <a:latin typeface="Times New Roman"/>
                <a:cs typeface="Times New Roman"/>
              </a:rPr>
              <a:t> </a:t>
            </a:r>
            <a:r>
              <a:rPr sz="1050" spc="-5" dirty="0">
                <a:latin typeface="Times New Roman"/>
                <a:cs typeface="Times New Roman"/>
              </a:rPr>
              <a:t>orders,</a:t>
            </a:r>
            <a:r>
              <a:rPr sz="1050" spc="50" dirty="0">
                <a:latin typeface="Times New Roman"/>
                <a:cs typeface="Times New Roman"/>
              </a:rPr>
              <a:t> </a:t>
            </a:r>
            <a:r>
              <a:rPr sz="1050" dirty="0">
                <a:latin typeface="Times New Roman"/>
                <a:cs typeface="Times New Roman"/>
              </a:rPr>
              <a:t>but</a:t>
            </a:r>
            <a:r>
              <a:rPr sz="1050" spc="50" dirty="0">
                <a:latin typeface="Times New Roman"/>
                <a:cs typeface="Times New Roman"/>
              </a:rPr>
              <a:t> </a:t>
            </a:r>
            <a:r>
              <a:rPr sz="1050" dirty="0">
                <a:latin typeface="Times New Roman"/>
                <a:cs typeface="Times New Roman"/>
              </a:rPr>
              <a:t>does</a:t>
            </a:r>
            <a:r>
              <a:rPr sz="1050" spc="50" dirty="0">
                <a:latin typeface="Times New Roman"/>
                <a:cs typeface="Times New Roman"/>
              </a:rPr>
              <a:t> </a:t>
            </a:r>
            <a:r>
              <a:rPr sz="1050" dirty="0">
                <a:latin typeface="Times New Roman"/>
                <a:cs typeface="Times New Roman"/>
              </a:rPr>
              <a:t>not</a:t>
            </a:r>
            <a:r>
              <a:rPr sz="1050" spc="50" dirty="0">
                <a:latin typeface="Times New Roman"/>
                <a:cs typeface="Times New Roman"/>
              </a:rPr>
              <a:t> </a:t>
            </a:r>
            <a:r>
              <a:rPr sz="1050" spc="-5" dirty="0">
                <a:latin typeface="Times New Roman"/>
                <a:cs typeface="Times New Roman"/>
              </a:rPr>
              <a:t>include</a:t>
            </a:r>
            <a:r>
              <a:rPr sz="1050" spc="55" dirty="0">
                <a:latin typeface="Times New Roman"/>
                <a:cs typeface="Times New Roman"/>
              </a:rPr>
              <a:t> </a:t>
            </a:r>
            <a:r>
              <a:rPr sz="1050" spc="-20" dirty="0">
                <a:latin typeface="Times New Roman"/>
                <a:cs typeface="Times New Roman"/>
              </a:rPr>
              <a:t>violations</a:t>
            </a:r>
            <a:r>
              <a:rPr sz="1050" spc="15" dirty="0">
                <a:latin typeface="Times New Roman"/>
                <a:cs typeface="Times New Roman"/>
              </a:rPr>
              <a:t> </a:t>
            </a:r>
            <a:r>
              <a:rPr sz="1050" spc="-10" dirty="0">
                <a:latin typeface="Times New Roman"/>
                <a:cs typeface="Times New Roman"/>
              </a:rPr>
              <a:t>of</a:t>
            </a:r>
            <a:endParaRPr sz="1050">
              <a:latin typeface="Times New Roman"/>
              <a:cs typeface="Times New Roman"/>
            </a:endParaRPr>
          </a:p>
          <a:p>
            <a:pPr marL="195580">
              <a:lnSpc>
                <a:spcPts val="1165"/>
              </a:lnSpc>
            </a:pPr>
            <a:r>
              <a:rPr sz="1050" spc="-5" dirty="0">
                <a:latin typeface="Times New Roman"/>
                <a:cs typeface="Times New Roman"/>
              </a:rPr>
              <a:t>traffic</a:t>
            </a:r>
            <a:r>
              <a:rPr sz="1050" spc="-105" dirty="0">
                <a:latin typeface="Times New Roman"/>
                <a:cs typeface="Times New Roman"/>
              </a:rPr>
              <a:t> </a:t>
            </a:r>
            <a:r>
              <a:rPr sz="1050" spc="-5" dirty="0">
                <a:latin typeface="Times New Roman"/>
                <a:cs typeface="Times New Roman"/>
              </a:rPr>
              <a:t>laws.</a:t>
            </a:r>
            <a:endParaRPr sz="1050">
              <a:latin typeface="Times New Roman"/>
              <a:cs typeface="Times New Roman"/>
            </a:endParaRPr>
          </a:p>
          <a:p>
            <a:pPr marL="12700">
              <a:lnSpc>
                <a:spcPts val="1205"/>
              </a:lnSpc>
            </a:pPr>
            <a:r>
              <a:rPr sz="1050" b="1" spc="-5" dirty="0">
                <a:latin typeface="Times New Roman"/>
                <a:cs typeface="Times New Roman"/>
              </a:rPr>
              <a:t>Discretionary </a:t>
            </a:r>
            <a:r>
              <a:rPr sz="1050" spc="-5" dirty="0">
                <a:latin typeface="Times New Roman"/>
                <a:cs typeface="Times New Roman"/>
              </a:rPr>
              <a:t>means that something is left to </a:t>
            </a:r>
            <a:r>
              <a:rPr sz="1050" dirty="0">
                <a:latin typeface="Times New Roman"/>
                <a:cs typeface="Times New Roman"/>
              </a:rPr>
              <a:t>or </a:t>
            </a:r>
            <a:r>
              <a:rPr sz="1050" spc="-5" dirty="0">
                <a:latin typeface="Times New Roman"/>
                <a:cs typeface="Times New Roman"/>
              </a:rPr>
              <a:t>regulated </a:t>
            </a:r>
            <a:r>
              <a:rPr sz="1050" dirty="0">
                <a:latin typeface="Times New Roman"/>
                <a:cs typeface="Times New Roman"/>
              </a:rPr>
              <a:t>by a </a:t>
            </a:r>
            <a:r>
              <a:rPr sz="1050" spc="-5" dirty="0">
                <a:latin typeface="Times New Roman"/>
                <a:cs typeface="Times New Roman"/>
              </a:rPr>
              <a:t>local decision</a:t>
            </a:r>
            <a:r>
              <a:rPr sz="1050" spc="0" dirty="0">
                <a:latin typeface="Times New Roman"/>
                <a:cs typeface="Times New Roman"/>
              </a:rPr>
              <a:t> </a:t>
            </a:r>
            <a:r>
              <a:rPr sz="1050" spc="-5" dirty="0">
                <a:latin typeface="Times New Roman"/>
                <a:cs typeface="Times New Roman"/>
              </a:rPr>
              <a:t>maker.</a:t>
            </a:r>
            <a:endParaRPr sz="1050">
              <a:latin typeface="Times New Roman"/>
              <a:cs typeface="Times New Roman"/>
            </a:endParaRPr>
          </a:p>
          <a:p>
            <a:pPr marL="195580" marR="5080" indent="-183515" algn="just">
              <a:lnSpc>
                <a:spcPts val="1210"/>
              </a:lnSpc>
              <a:spcBef>
                <a:spcPts val="45"/>
              </a:spcBef>
            </a:pPr>
            <a:r>
              <a:rPr sz="1050" b="1" dirty="0">
                <a:latin typeface="Times New Roman"/>
                <a:cs typeface="Times New Roman"/>
              </a:rPr>
              <a:t>E-Cigarette</a:t>
            </a:r>
            <a:r>
              <a:rPr sz="1050" b="1" spc="-25" dirty="0">
                <a:latin typeface="Times New Roman"/>
                <a:cs typeface="Times New Roman"/>
              </a:rPr>
              <a:t> </a:t>
            </a:r>
            <a:r>
              <a:rPr sz="1050" spc="-15" dirty="0">
                <a:latin typeface="Times New Roman"/>
                <a:cs typeface="Times New Roman"/>
              </a:rPr>
              <a:t>means</a:t>
            </a:r>
            <a:r>
              <a:rPr sz="1050" spc="-60" dirty="0">
                <a:latin typeface="Times New Roman"/>
                <a:cs typeface="Times New Roman"/>
              </a:rPr>
              <a:t> </a:t>
            </a:r>
            <a:r>
              <a:rPr sz="1050" dirty="0">
                <a:latin typeface="Times New Roman"/>
                <a:cs typeface="Times New Roman"/>
              </a:rPr>
              <a:t>an</a:t>
            </a:r>
            <a:r>
              <a:rPr sz="1050" spc="-45" dirty="0">
                <a:latin typeface="Times New Roman"/>
                <a:cs typeface="Times New Roman"/>
              </a:rPr>
              <a:t> </a:t>
            </a:r>
            <a:r>
              <a:rPr sz="1050" spc="-20" dirty="0">
                <a:latin typeface="Times New Roman"/>
                <a:cs typeface="Times New Roman"/>
              </a:rPr>
              <a:t>electronic</a:t>
            </a:r>
            <a:r>
              <a:rPr sz="1050" spc="-55" dirty="0">
                <a:latin typeface="Times New Roman"/>
                <a:cs typeface="Times New Roman"/>
              </a:rPr>
              <a:t> </a:t>
            </a:r>
            <a:r>
              <a:rPr sz="1050" spc="-5" dirty="0">
                <a:latin typeface="Times New Roman"/>
                <a:cs typeface="Times New Roman"/>
              </a:rPr>
              <a:t>cigarette</a:t>
            </a:r>
            <a:r>
              <a:rPr sz="1050" spc="-30" dirty="0">
                <a:latin typeface="Times New Roman"/>
                <a:cs typeface="Times New Roman"/>
              </a:rPr>
              <a:t> </a:t>
            </a:r>
            <a:r>
              <a:rPr sz="1050" dirty="0">
                <a:latin typeface="Times New Roman"/>
                <a:cs typeface="Times New Roman"/>
              </a:rPr>
              <a:t>or</a:t>
            </a:r>
            <a:r>
              <a:rPr sz="1050" spc="-30" dirty="0">
                <a:latin typeface="Times New Roman"/>
                <a:cs typeface="Times New Roman"/>
              </a:rPr>
              <a:t> </a:t>
            </a:r>
            <a:r>
              <a:rPr sz="1050" dirty="0">
                <a:latin typeface="Times New Roman"/>
                <a:cs typeface="Times New Roman"/>
              </a:rPr>
              <a:t>any</a:t>
            </a:r>
            <a:r>
              <a:rPr sz="1050" spc="-55" dirty="0">
                <a:latin typeface="Times New Roman"/>
                <a:cs typeface="Times New Roman"/>
              </a:rPr>
              <a:t> </a:t>
            </a:r>
            <a:r>
              <a:rPr sz="1050" spc="-15" dirty="0">
                <a:latin typeface="Times New Roman"/>
                <a:cs typeface="Times New Roman"/>
              </a:rPr>
              <a:t>other</a:t>
            </a:r>
            <a:r>
              <a:rPr sz="1050" spc="-60" dirty="0">
                <a:latin typeface="Times New Roman"/>
                <a:cs typeface="Times New Roman"/>
              </a:rPr>
              <a:t> </a:t>
            </a:r>
            <a:r>
              <a:rPr sz="1050" spc="-15" dirty="0">
                <a:latin typeface="Times New Roman"/>
                <a:cs typeface="Times New Roman"/>
              </a:rPr>
              <a:t>device</a:t>
            </a:r>
            <a:r>
              <a:rPr sz="1050" spc="-55" dirty="0">
                <a:latin typeface="Times New Roman"/>
                <a:cs typeface="Times New Roman"/>
              </a:rPr>
              <a:t> </a:t>
            </a:r>
            <a:r>
              <a:rPr sz="1050" spc="-5" dirty="0">
                <a:latin typeface="Times New Roman"/>
                <a:cs typeface="Times New Roman"/>
              </a:rPr>
              <a:t>that</a:t>
            </a:r>
            <a:r>
              <a:rPr sz="1050" spc="-30" dirty="0">
                <a:latin typeface="Times New Roman"/>
                <a:cs typeface="Times New Roman"/>
              </a:rPr>
              <a:t> </a:t>
            </a:r>
            <a:r>
              <a:rPr sz="1050" spc="-15" dirty="0">
                <a:latin typeface="Times New Roman"/>
                <a:cs typeface="Times New Roman"/>
              </a:rPr>
              <a:t>simulates</a:t>
            </a:r>
            <a:r>
              <a:rPr sz="1050" spc="-60" dirty="0">
                <a:latin typeface="Times New Roman"/>
                <a:cs typeface="Times New Roman"/>
              </a:rPr>
              <a:t> </a:t>
            </a:r>
            <a:r>
              <a:rPr sz="1050" spc="-5" dirty="0">
                <a:latin typeface="Times New Roman"/>
                <a:cs typeface="Times New Roman"/>
              </a:rPr>
              <a:t>smoking</a:t>
            </a:r>
            <a:r>
              <a:rPr sz="1050" spc="-25" dirty="0">
                <a:latin typeface="Times New Roman"/>
                <a:cs typeface="Times New Roman"/>
              </a:rPr>
              <a:t> </a:t>
            </a:r>
            <a:r>
              <a:rPr sz="1050" dirty="0">
                <a:latin typeface="Times New Roman"/>
                <a:cs typeface="Times New Roman"/>
              </a:rPr>
              <a:t>by</a:t>
            </a:r>
            <a:r>
              <a:rPr sz="1050" spc="-55" dirty="0">
                <a:latin typeface="Times New Roman"/>
                <a:cs typeface="Times New Roman"/>
              </a:rPr>
              <a:t> </a:t>
            </a:r>
            <a:r>
              <a:rPr sz="1050" dirty="0">
                <a:latin typeface="Times New Roman"/>
                <a:cs typeface="Times New Roman"/>
              </a:rPr>
              <a:t>using</a:t>
            </a:r>
            <a:r>
              <a:rPr sz="1050" spc="-25" dirty="0">
                <a:latin typeface="Times New Roman"/>
                <a:cs typeface="Times New Roman"/>
              </a:rPr>
              <a:t> </a:t>
            </a:r>
            <a:r>
              <a:rPr sz="1050" dirty="0">
                <a:latin typeface="Times New Roman"/>
                <a:cs typeface="Times New Roman"/>
              </a:rPr>
              <a:t>a</a:t>
            </a:r>
            <a:r>
              <a:rPr sz="1050" spc="-30" dirty="0">
                <a:latin typeface="Times New Roman"/>
                <a:cs typeface="Times New Roman"/>
              </a:rPr>
              <a:t> </a:t>
            </a:r>
            <a:r>
              <a:rPr sz="1050" spc="-20" dirty="0">
                <a:latin typeface="Times New Roman"/>
                <a:cs typeface="Times New Roman"/>
              </a:rPr>
              <a:t>mechanical</a:t>
            </a:r>
            <a:r>
              <a:rPr sz="1050" spc="-85" dirty="0">
                <a:latin typeface="Times New Roman"/>
                <a:cs typeface="Times New Roman"/>
              </a:rPr>
              <a:t> </a:t>
            </a:r>
            <a:r>
              <a:rPr sz="1050" spc="-15" dirty="0">
                <a:latin typeface="Times New Roman"/>
                <a:cs typeface="Times New Roman"/>
              </a:rPr>
              <a:t>heating</a:t>
            </a:r>
            <a:r>
              <a:rPr sz="1050" spc="-55" dirty="0">
                <a:latin typeface="Times New Roman"/>
                <a:cs typeface="Times New Roman"/>
              </a:rPr>
              <a:t> </a:t>
            </a:r>
            <a:r>
              <a:rPr sz="1050" spc="-20" dirty="0">
                <a:latin typeface="Times New Roman"/>
                <a:cs typeface="Times New Roman"/>
              </a:rPr>
              <a:t>element,</a:t>
            </a:r>
            <a:r>
              <a:rPr sz="1050" spc="-55" dirty="0">
                <a:latin typeface="Times New Roman"/>
                <a:cs typeface="Times New Roman"/>
              </a:rPr>
              <a:t> </a:t>
            </a:r>
            <a:r>
              <a:rPr sz="1050" spc="-20" dirty="0">
                <a:latin typeface="Times New Roman"/>
                <a:cs typeface="Times New Roman"/>
              </a:rPr>
              <a:t>battery,  </a:t>
            </a:r>
            <a:r>
              <a:rPr sz="1050" dirty="0">
                <a:latin typeface="Times New Roman"/>
                <a:cs typeface="Times New Roman"/>
              </a:rPr>
              <a:t>or</a:t>
            </a:r>
            <a:r>
              <a:rPr sz="1050" spc="80" dirty="0">
                <a:latin typeface="Times New Roman"/>
                <a:cs typeface="Times New Roman"/>
              </a:rPr>
              <a:t> </a:t>
            </a:r>
            <a:r>
              <a:rPr sz="1050" spc="-5" dirty="0">
                <a:latin typeface="Times New Roman"/>
                <a:cs typeface="Times New Roman"/>
              </a:rPr>
              <a:t>electronic</a:t>
            </a:r>
            <a:r>
              <a:rPr sz="1050" spc="80" dirty="0">
                <a:latin typeface="Times New Roman"/>
                <a:cs typeface="Times New Roman"/>
              </a:rPr>
              <a:t> </a:t>
            </a:r>
            <a:r>
              <a:rPr sz="1050" spc="-5" dirty="0">
                <a:latin typeface="Times New Roman"/>
                <a:cs typeface="Times New Roman"/>
              </a:rPr>
              <a:t>circuit</a:t>
            </a:r>
            <a:r>
              <a:rPr sz="1050" spc="80" dirty="0">
                <a:latin typeface="Times New Roman"/>
                <a:cs typeface="Times New Roman"/>
              </a:rPr>
              <a:t> </a:t>
            </a:r>
            <a:r>
              <a:rPr sz="1050" spc="-5" dirty="0">
                <a:latin typeface="Times New Roman"/>
                <a:cs typeface="Times New Roman"/>
              </a:rPr>
              <a:t>to</a:t>
            </a:r>
            <a:r>
              <a:rPr sz="1050" spc="80" dirty="0">
                <a:latin typeface="Times New Roman"/>
                <a:cs typeface="Times New Roman"/>
              </a:rPr>
              <a:t> </a:t>
            </a:r>
            <a:r>
              <a:rPr sz="1050" spc="-15" dirty="0">
                <a:latin typeface="Times New Roman"/>
                <a:cs typeface="Times New Roman"/>
              </a:rPr>
              <a:t>deliver</a:t>
            </a:r>
            <a:r>
              <a:rPr sz="1050" spc="55" dirty="0">
                <a:latin typeface="Times New Roman"/>
                <a:cs typeface="Times New Roman"/>
              </a:rPr>
              <a:t> </a:t>
            </a:r>
            <a:r>
              <a:rPr sz="1050" spc="-5" dirty="0">
                <a:latin typeface="Times New Roman"/>
                <a:cs typeface="Times New Roman"/>
              </a:rPr>
              <a:t>nicotine</a:t>
            </a:r>
            <a:r>
              <a:rPr sz="1050" spc="80" dirty="0">
                <a:latin typeface="Times New Roman"/>
                <a:cs typeface="Times New Roman"/>
              </a:rPr>
              <a:t> </a:t>
            </a:r>
            <a:r>
              <a:rPr sz="1050" dirty="0">
                <a:latin typeface="Times New Roman"/>
                <a:cs typeface="Times New Roman"/>
              </a:rPr>
              <a:t>or</a:t>
            </a:r>
            <a:r>
              <a:rPr sz="1050" spc="80" dirty="0">
                <a:latin typeface="Times New Roman"/>
                <a:cs typeface="Times New Roman"/>
              </a:rPr>
              <a:t> </a:t>
            </a:r>
            <a:r>
              <a:rPr sz="1050" spc="-5" dirty="0">
                <a:latin typeface="Times New Roman"/>
                <a:cs typeface="Times New Roman"/>
              </a:rPr>
              <a:t>other</a:t>
            </a:r>
            <a:r>
              <a:rPr sz="1050" spc="80" dirty="0">
                <a:latin typeface="Times New Roman"/>
                <a:cs typeface="Times New Roman"/>
              </a:rPr>
              <a:t> </a:t>
            </a:r>
            <a:r>
              <a:rPr sz="1050" spc="-5" dirty="0">
                <a:latin typeface="Times New Roman"/>
                <a:cs typeface="Times New Roman"/>
              </a:rPr>
              <a:t>substances</a:t>
            </a:r>
            <a:r>
              <a:rPr sz="1050" spc="80" dirty="0">
                <a:latin typeface="Times New Roman"/>
                <a:cs typeface="Times New Roman"/>
              </a:rPr>
              <a:t> </a:t>
            </a:r>
            <a:r>
              <a:rPr sz="1050" spc="-5" dirty="0">
                <a:latin typeface="Times New Roman"/>
                <a:cs typeface="Times New Roman"/>
              </a:rPr>
              <a:t>to</a:t>
            </a:r>
            <a:r>
              <a:rPr sz="1050" spc="85" dirty="0">
                <a:latin typeface="Times New Roman"/>
                <a:cs typeface="Times New Roman"/>
              </a:rPr>
              <a:t> </a:t>
            </a:r>
            <a:r>
              <a:rPr sz="1050" spc="-10" dirty="0">
                <a:latin typeface="Times New Roman"/>
                <a:cs typeface="Times New Roman"/>
              </a:rPr>
              <a:t>the</a:t>
            </a:r>
            <a:r>
              <a:rPr sz="1050" spc="50" dirty="0">
                <a:latin typeface="Times New Roman"/>
                <a:cs typeface="Times New Roman"/>
              </a:rPr>
              <a:t> </a:t>
            </a:r>
            <a:r>
              <a:rPr sz="1050" spc="-15" dirty="0">
                <a:latin typeface="Times New Roman"/>
                <a:cs typeface="Times New Roman"/>
              </a:rPr>
              <a:t>individual</a:t>
            </a:r>
            <a:r>
              <a:rPr sz="1050" spc="40" dirty="0">
                <a:latin typeface="Times New Roman"/>
                <a:cs typeface="Times New Roman"/>
              </a:rPr>
              <a:t> </a:t>
            </a:r>
            <a:r>
              <a:rPr sz="1050" spc="-5" dirty="0">
                <a:latin typeface="Times New Roman"/>
                <a:cs typeface="Times New Roman"/>
              </a:rPr>
              <a:t>inhaling</a:t>
            </a:r>
            <a:r>
              <a:rPr sz="1050" spc="75" dirty="0">
                <a:latin typeface="Times New Roman"/>
                <a:cs typeface="Times New Roman"/>
              </a:rPr>
              <a:t> </a:t>
            </a:r>
            <a:r>
              <a:rPr sz="1050" dirty="0">
                <a:latin typeface="Times New Roman"/>
                <a:cs typeface="Times New Roman"/>
              </a:rPr>
              <a:t>from</a:t>
            </a:r>
            <a:r>
              <a:rPr sz="1050" spc="65" dirty="0">
                <a:latin typeface="Times New Roman"/>
                <a:cs typeface="Times New Roman"/>
              </a:rPr>
              <a:t> </a:t>
            </a:r>
            <a:r>
              <a:rPr sz="1050" spc="-5" dirty="0">
                <a:latin typeface="Times New Roman"/>
                <a:cs typeface="Times New Roman"/>
              </a:rPr>
              <a:t>the</a:t>
            </a:r>
            <a:r>
              <a:rPr sz="1050" spc="85" dirty="0">
                <a:latin typeface="Times New Roman"/>
                <a:cs typeface="Times New Roman"/>
              </a:rPr>
              <a:t> </a:t>
            </a:r>
            <a:r>
              <a:rPr sz="1050" spc="-5" dirty="0">
                <a:latin typeface="Times New Roman"/>
                <a:cs typeface="Times New Roman"/>
              </a:rPr>
              <a:t>device.</a:t>
            </a:r>
            <a:r>
              <a:rPr sz="1050" spc="85" dirty="0">
                <a:latin typeface="Times New Roman"/>
                <a:cs typeface="Times New Roman"/>
              </a:rPr>
              <a:t> </a:t>
            </a:r>
            <a:r>
              <a:rPr sz="1050" dirty="0">
                <a:latin typeface="Times New Roman"/>
                <a:cs typeface="Times New Roman"/>
              </a:rPr>
              <a:t>The</a:t>
            </a:r>
            <a:r>
              <a:rPr sz="1050" spc="85" dirty="0">
                <a:latin typeface="Times New Roman"/>
                <a:cs typeface="Times New Roman"/>
              </a:rPr>
              <a:t> </a:t>
            </a:r>
            <a:r>
              <a:rPr sz="1050" spc="-5" dirty="0">
                <a:latin typeface="Times New Roman"/>
                <a:cs typeface="Times New Roman"/>
              </a:rPr>
              <a:t>term</a:t>
            </a:r>
            <a:r>
              <a:rPr sz="1050" spc="65" dirty="0">
                <a:latin typeface="Times New Roman"/>
                <a:cs typeface="Times New Roman"/>
              </a:rPr>
              <a:t> </a:t>
            </a:r>
            <a:r>
              <a:rPr sz="1050" spc="-20" dirty="0">
                <a:latin typeface="Times New Roman"/>
                <a:cs typeface="Times New Roman"/>
              </a:rPr>
              <a:t>includes</a:t>
            </a:r>
            <a:r>
              <a:rPr sz="1050" spc="35" dirty="0">
                <a:latin typeface="Times New Roman"/>
                <a:cs typeface="Times New Roman"/>
              </a:rPr>
              <a:t> </a:t>
            </a:r>
            <a:r>
              <a:rPr sz="1050" dirty="0">
                <a:latin typeface="Times New Roman"/>
                <a:cs typeface="Times New Roman"/>
              </a:rPr>
              <a:t>any</a:t>
            </a:r>
            <a:endParaRPr sz="1050">
              <a:latin typeface="Times New Roman"/>
              <a:cs typeface="Times New Roman"/>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25400">
              <a:lnSpc>
                <a:spcPts val="1305"/>
              </a:lnSpc>
            </a:pPr>
            <a:r>
              <a:rPr dirty="0"/>
              <a:t>18</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45564" y="1379219"/>
            <a:ext cx="1249680" cy="154305"/>
          </a:xfrm>
          <a:custGeom>
            <a:avLst/>
            <a:gdLst/>
            <a:ahLst/>
            <a:cxnLst/>
            <a:rect l="l" t="t" r="r" b="b"/>
            <a:pathLst>
              <a:path w="1249680" h="154305">
                <a:moveTo>
                  <a:pt x="0" y="153924"/>
                </a:moveTo>
                <a:lnTo>
                  <a:pt x="1249680" y="153924"/>
                </a:lnTo>
                <a:lnTo>
                  <a:pt x="1249680" y="0"/>
                </a:lnTo>
                <a:lnTo>
                  <a:pt x="0" y="0"/>
                </a:lnTo>
                <a:lnTo>
                  <a:pt x="0" y="153924"/>
                </a:lnTo>
                <a:close/>
              </a:path>
            </a:pathLst>
          </a:custGeom>
          <a:solidFill>
            <a:srgbClr val="FFFF00"/>
          </a:solidFill>
        </p:spPr>
        <p:txBody>
          <a:bodyPr wrap="square" lIns="0" tIns="0" rIns="0" bIns="0" rtlCol="0"/>
          <a:lstStyle/>
          <a:p>
            <a:endParaRPr/>
          </a:p>
        </p:txBody>
      </p:sp>
      <p:sp>
        <p:nvSpPr>
          <p:cNvPr id="3" name="object 3"/>
          <p:cNvSpPr/>
          <p:nvPr/>
        </p:nvSpPr>
        <p:spPr>
          <a:xfrm>
            <a:off x="993647" y="3573779"/>
            <a:ext cx="445134" cy="154305"/>
          </a:xfrm>
          <a:custGeom>
            <a:avLst/>
            <a:gdLst/>
            <a:ahLst/>
            <a:cxnLst/>
            <a:rect l="l" t="t" r="r" b="b"/>
            <a:pathLst>
              <a:path w="445134" h="154304">
                <a:moveTo>
                  <a:pt x="0" y="153924"/>
                </a:moveTo>
                <a:lnTo>
                  <a:pt x="445008" y="153924"/>
                </a:lnTo>
                <a:lnTo>
                  <a:pt x="445008" y="0"/>
                </a:lnTo>
                <a:lnTo>
                  <a:pt x="0" y="0"/>
                </a:lnTo>
                <a:lnTo>
                  <a:pt x="0" y="153924"/>
                </a:lnTo>
                <a:close/>
              </a:path>
            </a:pathLst>
          </a:custGeom>
          <a:solidFill>
            <a:srgbClr val="FFFF00"/>
          </a:solidFill>
        </p:spPr>
        <p:txBody>
          <a:bodyPr wrap="square" lIns="0" tIns="0" rIns="0" bIns="0" rtlCol="0"/>
          <a:lstStyle/>
          <a:p>
            <a:endParaRPr/>
          </a:p>
        </p:txBody>
      </p:sp>
      <p:sp>
        <p:nvSpPr>
          <p:cNvPr id="4" name="object 4"/>
          <p:cNvSpPr txBox="1"/>
          <p:nvPr/>
        </p:nvSpPr>
        <p:spPr>
          <a:xfrm>
            <a:off x="502363" y="430783"/>
            <a:ext cx="7016115" cy="4530090"/>
          </a:xfrm>
          <a:prstGeom prst="rect">
            <a:avLst/>
          </a:prstGeom>
        </p:spPr>
        <p:txBody>
          <a:bodyPr vert="horz" wrap="square" lIns="0" tIns="20320" rIns="0" bIns="0" rtlCol="0">
            <a:spAutoFit/>
          </a:bodyPr>
          <a:lstStyle/>
          <a:p>
            <a:pPr marL="195580" marR="66040" algn="just">
              <a:lnSpc>
                <a:spcPct val="95700"/>
              </a:lnSpc>
              <a:spcBef>
                <a:spcPts val="160"/>
              </a:spcBef>
            </a:pPr>
            <a:r>
              <a:rPr sz="1050" spc="-15" dirty="0">
                <a:latin typeface="Times New Roman"/>
                <a:cs typeface="Times New Roman"/>
              </a:rPr>
              <a:t>device</a:t>
            </a:r>
            <a:r>
              <a:rPr sz="1050" spc="-65" dirty="0">
                <a:latin typeface="Times New Roman"/>
                <a:cs typeface="Times New Roman"/>
              </a:rPr>
              <a:t> </a:t>
            </a:r>
            <a:r>
              <a:rPr sz="1050" spc="-5" dirty="0">
                <a:latin typeface="Times New Roman"/>
                <a:cs typeface="Times New Roman"/>
              </a:rPr>
              <a:t>that</a:t>
            </a:r>
            <a:r>
              <a:rPr sz="1050" spc="-45" dirty="0">
                <a:latin typeface="Times New Roman"/>
                <a:cs typeface="Times New Roman"/>
              </a:rPr>
              <a:t> </a:t>
            </a:r>
            <a:r>
              <a:rPr sz="1050" spc="-5" dirty="0">
                <a:latin typeface="Times New Roman"/>
                <a:cs typeface="Times New Roman"/>
              </a:rPr>
              <a:t>is</a:t>
            </a:r>
            <a:r>
              <a:rPr sz="1050" spc="-40" dirty="0">
                <a:latin typeface="Times New Roman"/>
                <a:cs typeface="Times New Roman"/>
              </a:rPr>
              <a:t> </a:t>
            </a:r>
            <a:r>
              <a:rPr sz="1050" spc="-5" dirty="0">
                <a:latin typeface="Times New Roman"/>
                <a:cs typeface="Times New Roman"/>
              </a:rPr>
              <a:t>manufactured,</a:t>
            </a:r>
            <a:r>
              <a:rPr sz="1050" spc="-40" dirty="0">
                <a:latin typeface="Times New Roman"/>
                <a:cs typeface="Times New Roman"/>
              </a:rPr>
              <a:t> </a:t>
            </a:r>
            <a:r>
              <a:rPr sz="1050" spc="-25" dirty="0">
                <a:latin typeface="Times New Roman"/>
                <a:cs typeface="Times New Roman"/>
              </a:rPr>
              <a:t>distributed,</a:t>
            </a:r>
            <a:r>
              <a:rPr sz="1050" spc="-75" dirty="0">
                <a:latin typeface="Times New Roman"/>
                <a:cs typeface="Times New Roman"/>
              </a:rPr>
              <a:t> </a:t>
            </a:r>
            <a:r>
              <a:rPr sz="1050" dirty="0">
                <a:latin typeface="Times New Roman"/>
                <a:cs typeface="Times New Roman"/>
              </a:rPr>
              <a:t>or</a:t>
            </a:r>
            <a:r>
              <a:rPr sz="1050" spc="-40" dirty="0">
                <a:latin typeface="Times New Roman"/>
                <a:cs typeface="Times New Roman"/>
              </a:rPr>
              <a:t> </a:t>
            </a:r>
            <a:r>
              <a:rPr sz="1050" spc="-5" dirty="0">
                <a:latin typeface="Times New Roman"/>
                <a:cs typeface="Times New Roman"/>
              </a:rPr>
              <a:t>sold</a:t>
            </a:r>
            <a:r>
              <a:rPr sz="1050" spc="-40" dirty="0">
                <a:latin typeface="Times New Roman"/>
                <a:cs typeface="Times New Roman"/>
              </a:rPr>
              <a:t> </a:t>
            </a:r>
            <a:r>
              <a:rPr sz="1050" spc="-5" dirty="0">
                <a:latin typeface="Times New Roman"/>
                <a:cs typeface="Times New Roman"/>
              </a:rPr>
              <a:t>as</a:t>
            </a:r>
            <a:r>
              <a:rPr sz="1050" spc="-30" dirty="0">
                <a:latin typeface="Times New Roman"/>
                <a:cs typeface="Times New Roman"/>
              </a:rPr>
              <a:t> </a:t>
            </a:r>
            <a:r>
              <a:rPr sz="1050" dirty="0">
                <a:latin typeface="Times New Roman"/>
                <a:cs typeface="Times New Roman"/>
              </a:rPr>
              <a:t>an</a:t>
            </a:r>
            <a:r>
              <a:rPr sz="1050" spc="-40" dirty="0">
                <a:latin typeface="Times New Roman"/>
                <a:cs typeface="Times New Roman"/>
              </a:rPr>
              <a:t> </a:t>
            </a:r>
            <a:r>
              <a:rPr sz="1050" spc="-25" dirty="0">
                <a:latin typeface="Times New Roman"/>
                <a:cs typeface="Times New Roman"/>
              </a:rPr>
              <a:t>e-cigarette,</a:t>
            </a:r>
            <a:r>
              <a:rPr sz="1050" spc="-75" dirty="0">
                <a:latin typeface="Times New Roman"/>
                <a:cs typeface="Times New Roman"/>
              </a:rPr>
              <a:t> </a:t>
            </a:r>
            <a:r>
              <a:rPr sz="1050" spc="-5" dirty="0">
                <a:latin typeface="Times New Roman"/>
                <a:cs typeface="Times New Roman"/>
              </a:rPr>
              <a:t>e-cigar,</a:t>
            </a:r>
            <a:r>
              <a:rPr sz="1050" spc="-40" dirty="0">
                <a:latin typeface="Times New Roman"/>
                <a:cs typeface="Times New Roman"/>
              </a:rPr>
              <a:t> </a:t>
            </a:r>
            <a:r>
              <a:rPr sz="1050" dirty="0">
                <a:latin typeface="Times New Roman"/>
                <a:cs typeface="Times New Roman"/>
              </a:rPr>
              <a:t>or</a:t>
            </a:r>
            <a:r>
              <a:rPr sz="1050" spc="-45" dirty="0">
                <a:latin typeface="Times New Roman"/>
                <a:cs typeface="Times New Roman"/>
              </a:rPr>
              <a:t> </a:t>
            </a:r>
            <a:r>
              <a:rPr sz="1050" spc="-5" dirty="0">
                <a:latin typeface="Times New Roman"/>
                <a:cs typeface="Times New Roman"/>
              </a:rPr>
              <a:t>e-pipe</a:t>
            </a:r>
            <a:r>
              <a:rPr sz="1050" spc="-40" dirty="0">
                <a:latin typeface="Times New Roman"/>
                <a:cs typeface="Times New Roman"/>
              </a:rPr>
              <a:t> </a:t>
            </a:r>
            <a:r>
              <a:rPr sz="1050" dirty="0">
                <a:latin typeface="Times New Roman"/>
                <a:cs typeface="Times New Roman"/>
              </a:rPr>
              <a:t>or</a:t>
            </a:r>
            <a:r>
              <a:rPr sz="1050" spc="-45" dirty="0">
                <a:latin typeface="Times New Roman"/>
                <a:cs typeface="Times New Roman"/>
              </a:rPr>
              <a:t> </a:t>
            </a:r>
            <a:r>
              <a:rPr sz="1050" dirty="0">
                <a:latin typeface="Times New Roman"/>
                <a:cs typeface="Times New Roman"/>
              </a:rPr>
              <a:t>under</a:t>
            </a:r>
            <a:r>
              <a:rPr sz="1050" spc="-45" dirty="0">
                <a:latin typeface="Times New Roman"/>
                <a:cs typeface="Times New Roman"/>
              </a:rPr>
              <a:t> </a:t>
            </a:r>
            <a:r>
              <a:rPr sz="1050" spc="-5" dirty="0">
                <a:latin typeface="Times New Roman"/>
                <a:cs typeface="Times New Roman"/>
              </a:rPr>
              <a:t>another</a:t>
            </a:r>
            <a:r>
              <a:rPr sz="1050" spc="-40" dirty="0">
                <a:latin typeface="Times New Roman"/>
                <a:cs typeface="Times New Roman"/>
              </a:rPr>
              <a:t> </a:t>
            </a:r>
            <a:r>
              <a:rPr sz="1050" dirty="0">
                <a:latin typeface="Times New Roman"/>
                <a:cs typeface="Times New Roman"/>
              </a:rPr>
              <a:t>product</a:t>
            </a:r>
            <a:r>
              <a:rPr sz="1050" spc="-45" dirty="0">
                <a:latin typeface="Times New Roman"/>
                <a:cs typeface="Times New Roman"/>
              </a:rPr>
              <a:t> </a:t>
            </a:r>
            <a:r>
              <a:rPr sz="1050" spc="-15" dirty="0">
                <a:latin typeface="Times New Roman"/>
                <a:cs typeface="Times New Roman"/>
              </a:rPr>
              <a:t>named</a:t>
            </a:r>
            <a:r>
              <a:rPr sz="1050" spc="-65" dirty="0">
                <a:latin typeface="Times New Roman"/>
                <a:cs typeface="Times New Roman"/>
              </a:rPr>
              <a:t> </a:t>
            </a:r>
            <a:r>
              <a:rPr sz="1050" dirty="0">
                <a:latin typeface="Times New Roman"/>
                <a:cs typeface="Times New Roman"/>
              </a:rPr>
              <a:t>or</a:t>
            </a:r>
            <a:r>
              <a:rPr sz="1050" spc="-55" dirty="0">
                <a:latin typeface="Times New Roman"/>
                <a:cs typeface="Times New Roman"/>
              </a:rPr>
              <a:t> </a:t>
            </a:r>
            <a:r>
              <a:rPr sz="1050" spc="-5" dirty="0">
                <a:latin typeface="Times New Roman"/>
                <a:cs typeface="Times New Roman"/>
              </a:rPr>
              <a:t>description  </a:t>
            </a:r>
            <a:r>
              <a:rPr sz="1050" dirty="0">
                <a:latin typeface="Times New Roman"/>
                <a:cs typeface="Times New Roman"/>
              </a:rPr>
              <a:t>and a </a:t>
            </a:r>
            <a:r>
              <a:rPr sz="1050" spc="-25" dirty="0">
                <a:latin typeface="Times New Roman"/>
                <a:cs typeface="Times New Roman"/>
              </a:rPr>
              <a:t>component, </a:t>
            </a:r>
            <a:r>
              <a:rPr sz="1050" spc="-5" dirty="0">
                <a:latin typeface="Times New Roman"/>
                <a:cs typeface="Times New Roman"/>
              </a:rPr>
              <a:t>part, </a:t>
            </a:r>
            <a:r>
              <a:rPr sz="1050" dirty="0">
                <a:latin typeface="Times New Roman"/>
                <a:cs typeface="Times New Roman"/>
              </a:rPr>
              <a:t>or </a:t>
            </a:r>
            <a:r>
              <a:rPr sz="1050" spc="-15" dirty="0">
                <a:latin typeface="Times New Roman"/>
                <a:cs typeface="Times New Roman"/>
              </a:rPr>
              <a:t>accessory </a:t>
            </a:r>
            <a:r>
              <a:rPr sz="1050" dirty="0">
                <a:latin typeface="Times New Roman"/>
                <a:cs typeface="Times New Roman"/>
              </a:rPr>
              <a:t>for </a:t>
            </a:r>
            <a:r>
              <a:rPr sz="1050" spc="-5" dirty="0">
                <a:latin typeface="Times New Roman"/>
                <a:cs typeface="Times New Roman"/>
              </a:rPr>
              <a:t>the </a:t>
            </a:r>
            <a:r>
              <a:rPr sz="1050" spc="-15" dirty="0">
                <a:latin typeface="Times New Roman"/>
                <a:cs typeface="Times New Roman"/>
              </a:rPr>
              <a:t>device, </a:t>
            </a:r>
            <a:r>
              <a:rPr sz="1050" spc="-5" dirty="0">
                <a:latin typeface="Times New Roman"/>
                <a:cs typeface="Times New Roman"/>
              </a:rPr>
              <a:t>regardless </a:t>
            </a:r>
            <a:r>
              <a:rPr sz="1050" dirty="0">
                <a:latin typeface="Times New Roman"/>
                <a:cs typeface="Times New Roman"/>
              </a:rPr>
              <a:t>of </a:t>
            </a:r>
            <a:r>
              <a:rPr sz="1050" spc="-5" dirty="0">
                <a:latin typeface="Times New Roman"/>
                <a:cs typeface="Times New Roman"/>
              </a:rPr>
              <a:t>whether the </a:t>
            </a:r>
            <a:r>
              <a:rPr sz="1050" spc="-25" dirty="0">
                <a:latin typeface="Times New Roman"/>
                <a:cs typeface="Times New Roman"/>
              </a:rPr>
              <a:t>component, </a:t>
            </a:r>
            <a:r>
              <a:rPr sz="1050" spc="-5" dirty="0">
                <a:latin typeface="Times New Roman"/>
                <a:cs typeface="Times New Roman"/>
              </a:rPr>
              <a:t>part, </a:t>
            </a:r>
            <a:r>
              <a:rPr sz="1050" dirty="0">
                <a:latin typeface="Times New Roman"/>
                <a:cs typeface="Times New Roman"/>
              </a:rPr>
              <a:t>or </a:t>
            </a:r>
            <a:r>
              <a:rPr sz="1050" spc="-5" dirty="0">
                <a:latin typeface="Times New Roman"/>
                <a:cs typeface="Times New Roman"/>
              </a:rPr>
              <a:t>accessory is sold separately  </a:t>
            </a:r>
            <a:r>
              <a:rPr sz="1050" dirty="0">
                <a:latin typeface="Times New Roman"/>
                <a:cs typeface="Times New Roman"/>
              </a:rPr>
              <a:t>from </a:t>
            </a:r>
            <a:r>
              <a:rPr sz="1050" spc="-5" dirty="0">
                <a:latin typeface="Times New Roman"/>
                <a:cs typeface="Times New Roman"/>
              </a:rPr>
              <a:t>the</a:t>
            </a:r>
            <a:r>
              <a:rPr sz="1050" spc="-135" dirty="0">
                <a:latin typeface="Times New Roman"/>
                <a:cs typeface="Times New Roman"/>
              </a:rPr>
              <a:t> </a:t>
            </a:r>
            <a:r>
              <a:rPr sz="1050" spc="-20" dirty="0">
                <a:latin typeface="Times New Roman"/>
                <a:cs typeface="Times New Roman"/>
              </a:rPr>
              <a:t>device.</a:t>
            </a:r>
            <a:endParaRPr sz="1050">
              <a:latin typeface="Times New Roman"/>
              <a:cs typeface="Times New Roman"/>
            </a:endParaRPr>
          </a:p>
          <a:p>
            <a:pPr marL="195580" marR="65405" indent="-183515" algn="just">
              <a:lnSpc>
                <a:spcPct val="95700"/>
              </a:lnSpc>
              <a:spcBef>
                <a:spcPts val="5"/>
              </a:spcBef>
            </a:pPr>
            <a:r>
              <a:rPr sz="1050" b="1" spc="-5" dirty="0">
                <a:latin typeface="Times New Roman"/>
                <a:cs typeface="Times New Roman"/>
              </a:rPr>
              <a:t>Explosive weapon </a:t>
            </a:r>
            <a:r>
              <a:rPr sz="1050" spc="-5" dirty="0">
                <a:latin typeface="Times New Roman"/>
                <a:cs typeface="Times New Roman"/>
              </a:rPr>
              <a:t>is </a:t>
            </a:r>
            <a:r>
              <a:rPr sz="1050" spc="-60" dirty="0">
                <a:latin typeface="Times New Roman"/>
                <a:cs typeface="Times New Roman"/>
              </a:rPr>
              <a:t>defined </a:t>
            </a:r>
            <a:r>
              <a:rPr sz="1050" spc="-10" dirty="0">
                <a:latin typeface="Times New Roman"/>
                <a:cs typeface="Times New Roman"/>
              </a:rPr>
              <a:t>by </a:t>
            </a:r>
            <a:r>
              <a:rPr sz="1050" spc="-50" dirty="0">
                <a:latin typeface="Times New Roman"/>
                <a:cs typeface="Times New Roman"/>
              </a:rPr>
              <a:t>Penal </a:t>
            </a:r>
            <a:r>
              <a:rPr sz="1050" spc="-45" dirty="0">
                <a:latin typeface="Times New Roman"/>
                <a:cs typeface="Times New Roman"/>
              </a:rPr>
              <a:t>Code </a:t>
            </a:r>
            <a:r>
              <a:rPr sz="1050" spc="-50" dirty="0">
                <a:latin typeface="Times New Roman"/>
                <a:cs typeface="Times New Roman"/>
              </a:rPr>
              <a:t>46.01 </a:t>
            </a:r>
            <a:r>
              <a:rPr sz="1050" spc="-20" dirty="0">
                <a:latin typeface="Times New Roman"/>
                <a:cs typeface="Times New Roman"/>
              </a:rPr>
              <a:t>as </a:t>
            </a:r>
            <a:r>
              <a:rPr sz="1050" dirty="0">
                <a:latin typeface="Times New Roman"/>
                <a:cs typeface="Times New Roman"/>
              </a:rPr>
              <a:t>any </a:t>
            </a:r>
            <a:r>
              <a:rPr sz="1050" spc="-15" dirty="0">
                <a:latin typeface="Times New Roman"/>
                <a:cs typeface="Times New Roman"/>
              </a:rPr>
              <a:t>explosive </a:t>
            </a:r>
            <a:r>
              <a:rPr sz="1050" dirty="0">
                <a:latin typeface="Times New Roman"/>
                <a:cs typeface="Times New Roman"/>
              </a:rPr>
              <a:t>or </a:t>
            </a:r>
            <a:r>
              <a:rPr sz="1050" spc="-5" dirty="0">
                <a:latin typeface="Times New Roman"/>
                <a:cs typeface="Times New Roman"/>
              </a:rPr>
              <a:t>incendiary </a:t>
            </a:r>
            <a:r>
              <a:rPr sz="1050" dirty="0">
                <a:latin typeface="Times New Roman"/>
                <a:cs typeface="Times New Roman"/>
              </a:rPr>
              <a:t>bomb, grenade, </a:t>
            </a:r>
            <a:r>
              <a:rPr sz="1050" spc="-5" dirty="0">
                <a:latin typeface="Times New Roman"/>
                <a:cs typeface="Times New Roman"/>
              </a:rPr>
              <a:t>rocket, </a:t>
            </a:r>
            <a:r>
              <a:rPr sz="1050" dirty="0">
                <a:latin typeface="Times New Roman"/>
                <a:cs typeface="Times New Roman"/>
              </a:rPr>
              <a:t>or </a:t>
            </a:r>
            <a:r>
              <a:rPr sz="1050" spc="-20" dirty="0">
                <a:latin typeface="Times New Roman"/>
                <a:cs typeface="Times New Roman"/>
              </a:rPr>
              <a:t>mine </a:t>
            </a:r>
            <a:r>
              <a:rPr sz="1050" dirty="0">
                <a:latin typeface="Times New Roman"/>
                <a:cs typeface="Times New Roman"/>
              </a:rPr>
              <a:t>and </a:t>
            </a:r>
            <a:r>
              <a:rPr sz="1050" spc="-15" dirty="0">
                <a:latin typeface="Times New Roman"/>
                <a:cs typeface="Times New Roman"/>
              </a:rPr>
              <a:t>its delivery  mechanism </a:t>
            </a:r>
            <a:r>
              <a:rPr sz="1050" spc="-5" dirty="0">
                <a:latin typeface="Times New Roman"/>
                <a:cs typeface="Times New Roman"/>
              </a:rPr>
              <a:t>that is </a:t>
            </a:r>
            <a:r>
              <a:rPr sz="1050" spc="-15" dirty="0">
                <a:latin typeface="Times New Roman"/>
                <a:cs typeface="Times New Roman"/>
              </a:rPr>
              <a:t>designed, made, </a:t>
            </a:r>
            <a:r>
              <a:rPr sz="1050" dirty="0">
                <a:latin typeface="Times New Roman"/>
                <a:cs typeface="Times New Roman"/>
              </a:rPr>
              <a:t>or </a:t>
            </a:r>
            <a:r>
              <a:rPr sz="1050" spc="-5" dirty="0">
                <a:latin typeface="Times New Roman"/>
                <a:cs typeface="Times New Roman"/>
              </a:rPr>
              <a:t>adapted </a:t>
            </a:r>
            <a:r>
              <a:rPr sz="1050" dirty="0">
                <a:latin typeface="Times New Roman"/>
                <a:cs typeface="Times New Roman"/>
              </a:rPr>
              <a:t>for </a:t>
            </a:r>
            <a:r>
              <a:rPr sz="1050" spc="-5" dirty="0">
                <a:latin typeface="Times New Roman"/>
                <a:cs typeface="Times New Roman"/>
              </a:rPr>
              <a:t>the </a:t>
            </a:r>
            <a:r>
              <a:rPr sz="1050" spc="-20" dirty="0">
                <a:latin typeface="Times New Roman"/>
                <a:cs typeface="Times New Roman"/>
              </a:rPr>
              <a:t>purpose </a:t>
            </a:r>
            <a:r>
              <a:rPr sz="1050" dirty="0">
                <a:latin typeface="Times New Roman"/>
                <a:cs typeface="Times New Roman"/>
              </a:rPr>
              <a:t>of </a:t>
            </a:r>
            <a:r>
              <a:rPr sz="1050" spc="-25" dirty="0">
                <a:latin typeface="Times New Roman"/>
                <a:cs typeface="Times New Roman"/>
              </a:rPr>
              <a:t>inflicting </a:t>
            </a:r>
            <a:r>
              <a:rPr sz="1050" spc="-5" dirty="0">
                <a:latin typeface="Times New Roman"/>
                <a:cs typeface="Times New Roman"/>
              </a:rPr>
              <a:t>serious </a:t>
            </a:r>
            <a:r>
              <a:rPr sz="1050" dirty="0">
                <a:latin typeface="Times New Roman"/>
                <a:cs typeface="Times New Roman"/>
              </a:rPr>
              <a:t>bodily </a:t>
            </a:r>
            <a:r>
              <a:rPr sz="1050" spc="-5" dirty="0">
                <a:latin typeface="Times New Roman"/>
                <a:cs typeface="Times New Roman"/>
              </a:rPr>
              <a:t>injury, death, </a:t>
            </a:r>
            <a:r>
              <a:rPr sz="1050" dirty="0">
                <a:latin typeface="Times New Roman"/>
                <a:cs typeface="Times New Roman"/>
              </a:rPr>
              <a:t>or </a:t>
            </a:r>
            <a:r>
              <a:rPr sz="1050" spc="-15" dirty="0">
                <a:latin typeface="Times New Roman"/>
                <a:cs typeface="Times New Roman"/>
              </a:rPr>
              <a:t>substantial </a:t>
            </a:r>
            <a:r>
              <a:rPr sz="1050" spc="-5" dirty="0">
                <a:latin typeface="Times New Roman"/>
                <a:cs typeface="Times New Roman"/>
              </a:rPr>
              <a:t>property  </a:t>
            </a:r>
            <a:r>
              <a:rPr sz="1050" spc="-15" dirty="0">
                <a:latin typeface="Times New Roman"/>
                <a:cs typeface="Times New Roman"/>
              </a:rPr>
              <a:t>damage, </a:t>
            </a:r>
            <a:r>
              <a:rPr sz="1050" dirty="0">
                <a:latin typeface="Times New Roman"/>
                <a:cs typeface="Times New Roman"/>
              </a:rPr>
              <a:t>or for </a:t>
            </a:r>
            <a:r>
              <a:rPr sz="1050" spc="-10" dirty="0">
                <a:latin typeface="Times New Roman"/>
                <a:cs typeface="Times New Roman"/>
              </a:rPr>
              <a:t>the </a:t>
            </a:r>
            <a:r>
              <a:rPr sz="1050" spc="-5" dirty="0">
                <a:latin typeface="Times New Roman"/>
                <a:cs typeface="Times New Roman"/>
              </a:rPr>
              <a:t>principal </a:t>
            </a:r>
            <a:r>
              <a:rPr sz="1050" dirty="0">
                <a:latin typeface="Times New Roman"/>
                <a:cs typeface="Times New Roman"/>
              </a:rPr>
              <a:t>purpose of </a:t>
            </a:r>
            <a:r>
              <a:rPr sz="1050" spc="-15" dirty="0">
                <a:latin typeface="Times New Roman"/>
                <a:cs typeface="Times New Roman"/>
              </a:rPr>
              <a:t>causing such </a:t>
            </a:r>
            <a:r>
              <a:rPr sz="1050" dirty="0">
                <a:latin typeface="Times New Roman"/>
                <a:cs typeface="Times New Roman"/>
              </a:rPr>
              <a:t>a </a:t>
            </a:r>
            <a:r>
              <a:rPr sz="1050" spc="-15" dirty="0">
                <a:latin typeface="Times New Roman"/>
                <a:cs typeface="Times New Roman"/>
              </a:rPr>
              <a:t>loud </a:t>
            </a:r>
            <a:r>
              <a:rPr sz="1050" spc="-5" dirty="0">
                <a:latin typeface="Times New Roman"/>
                <a:cs typeface="Times New Roman"/>
              </a:rPr>
              <a:t>report as to </a:t>
            </a:r>
            <a:r>
              <a:rPr sz="1050" spc="-15" dirty="0">
                <a:latin typeface="Times New Roman"/>
                <a:cs typeface="Times New Roman"/>
              </a:rPr>
              <a:t>cause undue public </a:t>
            </a:r>
            <a:r>
              <a:rPr sz="1050" spc="-5" dirty="0">
                <a:latin typeface="Times New Roman"/>
                <a:cs typeface="Times New Roman"/>
              </a:rPr>
              <a:t>alarm </a:t>
            </a:r>
            <a:r>
              <a:rPr sz="1050" dirty="0">
                <a:latin typeface="Times New Roman"/>
                <a:cs typeface="Times New Roman"/>
              </a:rPr>
              <a:t>or</a:t>
            </a:r>
            <a:r>
              <a:rPr sz="1050" spc="105" dirty="0">
                <a:latin typeface="Times New Roman"/>
                <a:cs typeface="Times New Roman"/>
              </a:rPr>
              <a:t> </a:t>
            </a:r>
            <a:r>
              <a:rPr sz="1050" spc="-30" dirty="0">
                <a:latin typeface="Times New Roman"/>
                <a:cs typeface="Times New Roman"/>
              </a:rPr>
              <a:t>terror.</a:t>
            </a:r>
            <a:endParaRPr sz="1050">
              <a:latin typeface="Times New Roman"/>
              <a:cs typeface="Times New Roman"/>
            </a:endParaRPr>
          </a:p>
          <a:p>
            <a:pPr marL="194945" marR="68580" indent="-182880" algn="just">
              <a:lnSpc>
                <a:spcPct val="95700"/>
              </a:lnSpc>
              <a:spcBef>
                <a:spcPts val="20"/>
              </a:spcBef>
            </a:pPr>
            <a:r>
              <a:rPr sz="1050" b="1" spc="-5" dirty="0">
                <a:latin typeface="Times New Roman"/>
                <a:cs typeface="Times New Roman"/>
              </a:rPr>
              <a:t>False </a:t>
            </a:r>
            <a:r>
              <a:rPr sz="1050" b="1" dirty="0">
                <a:latin typeface="Times New Roman"/>
                <a:cs typeface="Times New Roman"/>
              </a:rPr>
              <a:t>Alarm or </a:t>
            </a:r>
            <a:r>
              <a:rPr sz="1050" b="1" spc="-5" dirty="0">
                <a:latin typeface="Times New Roman"/>
                <a:cs typeface="Times New Roman"/>
              </a:rPr>
              <a:t>Report </a:t>
            </a:r>
            <a:r>
              <a:rPr sz="1050" spc="-5" dirty="0">
                <a:latin typeface="Times New Roman"/>
                <a:cs typeface="Times New Roman"/>
              </a:rPr>
              <a:t>under Penal </a:t>
            </a:r>
            <a:r>
              <a:rPr sz="1050" dirty="0">
                <a:latin typeface="Times New Roman"/>
                <a:cs typeface="Times New Roman"/>
              </a:rPr>
              <a:t>Code </a:t>
            </a:r>
            <a:r>
              <a:rPr sz="1050" spc="-5" dirty="0">
                <a:latin typeface="Times New Roman"/>
                <a:cs typeface="Times New Roman"/>
              </a:rPr>
              <a:t>4206 </a:t>
            </a:r>
            <a:r>
              <a:rPr sz="1050" dirty="0">
                <a:latin typeface="Times New Roman"/>
                <a:cs typeface="Times New Roman"/>
              </a:rPr>
              <a:t>occurs </a:t>
            </a:r>
            <a:r>
              <a:rPr sz="1050" spc="-5" dirty="0">
                <a:latin typeface="Times New Roman"/>
                <a:cs typeface="Times New Roman"/>
              </a:rPr>
              <a:t>when </a:t>
            </a:r>
            <a:r>
              <a:rPr sz="1050" dirty="0">
                <a:latin typeface="Times New Roman"/>
                <a:cs typeface="Times New Roman"/>
              </a:rPr>
              <a:t>a </a:t>
            </a:r>
            <a:r>
              <a:rPr sz="1050" spc="-5" dirty="0">
                <a:latin typeface="Times New Roman"/>
                <a:cs typeface="Times New Roman"/>
              </a:rPr>
              <a:t>person knowingly initiates, </a:t>
            </a:r>
            <a:r>
              <a:rPr sz="1050" spc="-20" dirty="0">
                <a:latin typeface="Times New Roman"/>
                <a:cs typeface="Times New Roman"/>
              </a:rPr>
              <a:t>communicates, </a:t>
            </a:r>
            <a:r>
              <a:rPr sz="1050" dirty="0">
                <a:latin typeface="Times New Roman"/>
                <a:cs typeface="Times New Roman"/>
              </a:rPr>
              <a:t>or </a:t>
            </a:r>
            <a:r>
              <a:rPr sz="1050" spc="-15" dirty="0">
                <a:latin typeface="Times New Roman"/>
                <a:cs typeface="Times New Roman"/>
              </a:rPr>
              <a:t>circulates </a:t>
            </a:r>
            <a:r>
              <a:rPr sz="1050" dirty="0">
                <a:latin typeface="Times New Roman"/>
                <a:cs typeface="Times New Roman"/>
              </a:rPr>
              <a:t>a </a:t>
            </a:r>
            <a:r>
              <a:rPr sz="1050" spc="-5" dirty="0">
                <a:latin typeface="Times New Roman"/>
                <a:cs typeface="Times New Roman"/>
              </a:rPr>
              <a:t>report </a:t>
            </a:r>
            <a:r>
              <a:rPr sz="1050" dirty="0">
                <a:latin typeface="Times New Roman"/>
                <a:cs typeface="Times New Roman"/>
              </a:rPr>
              <a:t>of  a </a:t>
            </a:r>
            <a:r>
              <a:rPr sz="1050" spc="-15" dirty="0">
                <a:latin typeface="Times New Roman"/>
                <a:cs typeface="Times New Roman"/>
              </a:rPr>
              <a:t>present, past, </a:t>
            </a:r>
            <a:r>
              <a:rPr sz="1050" dirty="0">
                <a:latin typeface="Times New Roman"/>
                <a:cs typeface="Times New Roman"/>
              </a:rPr>
              <a:t>or </a:t>
            </a:r>
            <a:r>
              <a:rPr sz="1050" spc="-25" dirty="0">
                <a:latin typeface="Times New Roman"/>
                <a:cs typeface="Times New Roman"/>
              </a:rPr>
              <a:t>future </a:t>
            </a:r>
            <a:r>
              <a:rPr sz="1050" spc="-20" dirty="0">
                <a:latin typeface="Times New Roman"/>
                <a:cs typeface="Times New Roman"/>
              </a:rPr>
              <a:t>bombing, </a:t>
            </a:r>
            <a:r>
              <a:rPr sz="1050" spc="-5" dirty="0">
                <a:latin typeface="Times New Roman"/>
                <a:cs typeface="Times New Roman"/>
              </a:rPr>
              <a:t>fire, </a:t>
            </a:r>
            <a:r>
              <a:rPr sz="1050" spc="-15" dirty="0">
                <a:latin typeface="Times New Roman"/>
                <a:cs typeface="Times New Roman"/>
              </a:rPr>
              <a:t>offense, </a:t>
            </a:r>
            <a:r>
              <a:rPr sz="1050" dirty="0">
                <a:latin typeface="Times New Roman"/>
                <a:cs typeface="Times New Roman"/>
              </a:rPr>
              <a:t>or </a:t>
            </a:r>
            <a:r>
              <a:rPr sz="1050" spc="-5" dirty="0">
                <a:latin typeface="Times New Roman"/>
                <a:cs typeface="Times New Roman"/>
              </a:rPr>
              <a:t>other </a:t>
            </a:r>
            <a:r>
              <a:rPr sz="1050" spc="-15" dirty="0">
                <a:latin typeface="Times New Roman"/>
                <a:cs typeface="Times New Roman"/>
              </a:rPr>
              <a:t>emergency </a:t>
            </a:r>
            <a:r>
              <a:rPr sz="1050" spc="-5" dirty="0">
                <a:latin typeface="Times New Roman"/>
                <a:cs typeface="Times New Roman"/>
              </a:rPr>
              <a:t>that </a:t>
            </a:r>
            <a:r>
              <a:rPr sz="1050" dirty="0">
                <a:latin typeface="Times New Roman"/>
                <a:cs typeface="Times New Roman"/>
              </a:rPr>
              <a:t>he or she </a:t>
            </a:r>
            <a:r>
              <a:rPr sz="1050" spc="-5" dirty="0">
                <a:latin typeface="Times New Roman"/>
                <a:cs typeface="Times New Roman"/>
              </a:rPr>
              <a:t>knows is false </a:t>
            </a:r>
            <a:r>
              <a:rPr sz="1050" dirty="0">
                <a:latin typeface="Times New Roman"/>
                <a:cs typeface="Times New Roman"/>
              </a:rPr>
              <a:t>or </a:t>
            </a:r>
            <a:r>
              <a:rPr sz="1050" spc="-15" dirty="0">
                <a:latin typeface="Times New Roman"/>
                <a:cs typeface="Times New Roman"/>
              </a:rPr>
              <a:t>baseless </a:t>
            </a:r>
            <a:r>
              <a:rPr sz="1050" spc="-5" dirty="0">
                <a:latin typeface="Times New Roman"/>
                <a:cs typeface="Times New Roman"/>
              </a:rPr>
              <a:t>and that </a:t>
            </a:r>
            <a:r>
              <a:rPr sz="1050" spc="-20" dirty="0">
                <a:latin typeface="Times New Roman"/>
                <a:cs typeface="Times New Roman"/>
              </a:rPr>
              <a:t>would  </a:t>
            </a:r>
            <a:r>
              <a:rPr sz="1050" spc="-25" dirty="0">
                <a:latin typeface="Times New Roman"/>
                <a:cs typeface="Times New Roman"/>
              </a:rPr>
              <a:t>ordinarily:</a:t>
            </a:r>
            <a:endParaRPr sz="1050">
              <a:latin typeface="Times New Roman"/>
              <a:cs typeface="Times New Roman"/>
            </a:endParaRPr>
          </a:p>
          <a:p>
            <a:pPr marL="367665" indent="-147955">
              <a:lnSpc>
                <a:spcPts val="1205"/>
              </a:lnSpc>
              <a:buAutoNum type="arabicPeriod"/>
              <a:tabLst>
                <a:tab pos="368300" algn="l"/>
              </a:tabLst>
            </a:pPr>
            <a:r>
              <a:rPr sz="1050" dirty="0">
                <a:latin typeface="Times New Roman"/>
                <a:cs typeface="Times New Roman"/>
              </a:rPr>
              <a:t>Cause </a:t>
            </a:r>
            <a:r>
              <a:rPr sz="1050" spc="-15" dirty="0">
                <a:latin typeface="Times New Roman"/>
                <a:cs typeface="Times New Roman"/>
              </a:rPr>
              <a:t>action </a:t>
            </a:r>
            <a:r>
              <a:rPr sz="1050" dirty="0">
                <a:latin typeface="Times New Roman"/>
                <a:cs typeface="Times New Roman"/>
              </a:rPr>
              <a:t>by an </a:t>
            </a:r>
            <a:r>
              <a:rPr sz="1050" spc="-5" dirty="0">
                <a:latin typeface="Times New Roman"/>
                <a:cs typeface="Times New Roman"/>
              </a:rPr>
              <a:t>official </a:t>
            </a:r>
            <a:r>
              <a:rPr sz="1050" spc="0" dirty="0">
                <a:latin typeface="Times New Roman"/>
                <a:cs typeface="Times New Roman"/>
              </a:rPr>
              <a:t>or </a:t>
            </a:r>
            <a:r>
              <a:rPr sz="1050" spc="-15" dirty="0">
                <a:latin typeface="Times New Roman"/>
                <a:cs typeface="Times New Roman"/>
              </a:rPr>
              <a:t>volunteer </a:t>
            </a:r>
            <a:r>
              <a:rPr sz="1050" spc="-5" dirty="0">
                <a:latin typeface="Times New Roman"/>
                <a:cs typeface="Times New Roman"/>
              </a:rPr>
              <a:t>agency </a:t>
            </a:r>
            <a:r>
              <a:rPr sz="1050" dirty="0">
                <a:latin typeface="Times New Roman"/>
                <a:cs typeface="Times New Roman"/>
              </a:rPr>
              <a:t>organizedto deal </a:t>
            </a:r>
            <a:r>
              <a:rPr sz="1050" spc="-15" dirty="0">
                <a:latin typeface="Times New Roman"/>
                <a:cs typeface="Times New Roman"/>
              </a:rPr>
              <a:t>with</a:t>
            </a:r>
            <a:r>
              <a:rPr sz="1050" spc="-140" dirty="0">
                <a:latin typeface="Times New Roman"/>
                <a:cs typeface="Times New Roman"/>
              </a:rPr>
              <a:t> </a:t>
            </a:r>
            <a:r>
              <a:rPr sz="1050" spc="-15" dirty="0">
                <a:latin typeface="Times New Roman"/>
                <a:cs typeface="Times New Roman"/>
              </a:rPr>
              <a:t>emergencies;</a:t>
            </a:r>
            <a:endParaRPr sz="1050">
              <a:latin typeface="Times New Roman"/>
              <a:cs typeface="Times New Roman"/>
            </a:endParaRPr>
          </a:p>
          <a:p>
            <a:pPr marL="367665" indent="-146685">
              <a:lnSpc>
                <a:spcPts val="1200"/>
              </a:lnSpc>
              <a:buAutoNum type="arabicPeriod"/>
              <a:tabLst>
                <a:tab pos="368300" algn="l"/>
              </a:tabLst>
            </a:pPr>
            <a:r>
              <a:rPr sz="1050" spc="-5" dirty="0">
                <a:latin typeface="Times New Roman"/>
                <a:cs typeface="Times New Roman"/>
              </a:rPr>
              <a:t>Place </a:t>
            </a:r>
            <a:r>
              <a:rPr sz="1050" dirty="0">
                <a:latin typeface="Times New Roman"/>
                <a:cs typeface="Times New Roman"/>
              </a:rPr>
              <a:t>a </a:t>
            </a:r>
            <a:r>
              <a:rPr sz="1050" spc="-15" dirty="0">
                <a:latin typeface="Times New Roman"/>
                <a:cs typeface="Times New Roman"/>
              </a:rPr>
              <a:t>person </a:t>
            </a:r>
            <a:r>
              <a:rPr sz="1050" spc="-5" dirty="0">
                <a:latin typeface="Times New Roman"/>
                <a:cs typeface="Times New Roman"/>
              </a:rPr>
              <a:t>in fear </a:t>
            </a:r>
            <a:r>
              <a:rPr sz="1050" dirty="0">
                <a:latin typeface="Times New Roman"/>
                <a:cs typeface="Times New Roman"/>
              </a:rPr>
              <a:t>of </a:t>
            </a:r>
            <a:r>
              <a:rPr sz="1050" spc="-20" dirty="0">
                <a:latin typeface="Times New Roman"/>
                <a:cs typeface="Times New Roman"/>
              </a:rPr>
              <a:t>imminent </a:t>
            </a:r>
            <a:r>
              <a:rPr sz="1050" spc="-5" dirty="0">
                <a:latin typeface="Times New Roman"/>
                <a:cs typeface="Times New Roman"/>
              </a:rPr>
              <a:t>serious </a:t>
            </a:r>
            <a:r>
              <a:rPr sz="1050" dirty="0">
                <a:latin typeface="Times New Roman"/>
                <a:cs typeface="Times New Roman"/>
              </a:rPr>
              <a:t>bodily </a:t>
            </a:r>
            <a:r>
              <a:rPr sz="1050" spc="-5" dirty="0">
                <a:latin typeface="Times New Roman"/>
                <a:cs typeface="Times New Roman"/>
              </a:rPr>
              <a:t>injury;</a:t>
            </a:r>
            <a:r>
              <a:rPr sz="1050" spc="-229" dirty="0">
                <a:latin typeface="Times New Roman"/>
                <a:cs typeface="Times New Roman"/>
              </a:rPr>
              <a:t> </a:t>
            </a:r>
            <a:r>
              <a:rPr sz="1050" dirty="0">
                <a:latin typeface="Times New Roman"/>
                <a:cs typeface="Times New Roman"/>
              </a:rPr>
              <a:t>or</a:t>
            </a:r>
            <a:endParaRPr sz="1050">
              <a:latin typeface="Times New Roman"/>
              <a:cs typeface="Times New Roman"/>
            </a:endParaRPr>
          </a:p>
          <a:p>
            <a:pPr marL="367665" indent="-143510">
              <a:lnSpc>
                <a:spcPts val="1230"/>
              </a:lnSpc>
              <a:buAutoNum type="arabicPeriod"/>
              <a:tabLst>
                <a:tab pos="368300" algn="l"/>
              </a:tabLst>
            </a:pPr>
            <a:r>
              <a:rPr sz="1050" spc="-5" dirty="0">
                <a:latin typeface="Times New Roman"/>
                <a:cs typeface="Times New Roman"/>
              </a:rPr>
              <a:t>Prevent </a:t>
            </a:r>
            <a:r>
              <a:rPr sz="1050" dirty="0">
                <a:latin typeface="Times New Roman"/>
                <a:cs typeface="Times New Roman"/>
              </a:rPr>
              <a:t>or </a:t>
            </a:r>
            <a:r>
              <a:rPr sz="1050" spc="-5" dirty="0">
                <a:latin typeface="Times New Roman"/>
                <a:cs typeface="Times New Roman"/>
              </a:rPr>
              <a:t>interrupt </a:t>
            </a:r>
            <a:r>
              <a:rPr sz="1050" spc="-15" dirty="0">
                <a:latin typeface="Times New Roman"/>
                <a:cs typeface="Times New Roman"/>
              </a:rPr>
              <a:t>the </a:t>
            </a:r>
            <a:r>
              <a:rPr sz="1050" spc="-5" dirty="0">
                <a:latin typeface="Times New Roman"/>
                <a:cs typeface="Times New Roman"/>
              </a:rPr>
              <a:t>occupation </a:t>
            </a:r>
            <a:r>
              <a:rPr sz="1050" dirty="0">
                <a:latin typeface="Times New Roman"/>
                <a:cs typeface="Times New Roman"/>
              </a:rPr>
              <a:t>of a </a:t>
            </a:r>
            <a:r>
              <a:rPr sz="1050" spc="-20" dirty="0">
                <a:latin typeface="Times New Roman"/>
                <a:cs typeface="Times New Roman"/>
              </a:rPr>
              <a:t>building, </a:t>
            </a:r>
            <a:r>
              <a:rPr sz="1050" spc="-25" dirty="0">
                <a:latin typeface="Times New Roman"/>
                <a:cs typeface="Times New Roman"/>
              </a:rPr>
              <a:t>room, </a:t>
            </a:r>
            <a:r>
              <a:rPr sz="1050" dirty="0">
                <a:latin typeface="Times New Roman"/>
                <a:cs typeface="Times New Roman"/>
              </a:rPr>
              <a:t>or </a:t>
            </a:r>
            <a:r>
              <a:rPr sz="1050" spc="-5" dirty="0">
                <a:latin typeface="Times New Roman"/>
                <a:cs typeface="Times New Roman"/>
              </a:rPr>
              <a:t>place</a:t>
            </a:r>
            <a:r>
              <a:rPr sz="1050" spc="-25" dirty="0">
                <a:latin typeface="Times New Roman"/>
                <a:cs typeface="Times New Roman"/>
              </a:rPr>
              <a:t> </a:t>
            </a:r>
            <a:r>
              <a:rPr sz="1050" spc="-10" dirty="0">
                <a:latin typeface="Times New Roman"/>
                <a:cs typeface="Times New Roman"/>
              </a:rPr>
              <a:t>ofassembly.</a:t>
            </a:r>
            <a:endParaRPr sz="1050">
              <a:latin typeface="Times New Roman"/>
              <a:cs typeface="Times New Roman"/>
            </a:endParaRPr>
          </a:p>
          <a:p>
            <a:pPr marL="15240">
              <a:lnSpc>
                <a:spcPts val="1240"/>
              </a:lnSpc>
              <a:spcBef>
                <a:spcPts val="310"/>
              </a:spcBef>
            </a:pPr>
            <a:r>
              <a:rPr sz="1050" b="1" spc="-5" dirty="0">
                <a:latin typeface="Times New Roman"/>
                <a:cs typeface="Times New Roman"/>
              </a:rPr>
              <a:t>Firearm </a:t>
            </a:r>
            <a:r>
              <a:rPr sz="1050" spc="-5" dirty="0">
                <a:latin typeface="Times New Roman"/>
                <a:cs typeface="Times New Roman"/>
              </a:rPr>
              <a:t>is defined </a:t>
            </a:r>
            <a:r>
              <a:rPr sz="1050" dirty="0">
                <a:latin typeface="Times New Roman"/>
                <a:cs typeface="Times New Roman"/>
              </a:rPr>
              <a:t>by </a:t>
            </a:r>
            <a:r>
              <a:rPr sz="1050" spc="-5" dirty="0">
                <a:latin typeface="Times New Roman"/>
                <a:cs typeface="Times New Roman"/>
              </a:rPr>
              <a:t>federal law </a:t>
            </a:r>
            <a:r>
              <a:rPr sz="1050" dirty="0">
                <a:latin typeface="Times New Roman"/>
                <a:cs typeface="Times New Roman"/>
              </a:rPr>
              <a:t>(18 U.S.C. 921 </a:t>
            </a:r>
            <a:r>
              <a:rPr sz="1050" spc="-5" dirty="0">
                <a:latin typeface="Times New Roman"/>
                <a:cs typeface="Times New Roman"/>
              </a:rPr>
              <a:t>(a))</a:t>
            </a:r>
            <a:r>
              <a:rPr sz="1050" spc="-45" dirty="0">
                <a:latin typeface="Times New Roman"/>
                <a:cs typeface="Times New Roman"/>
              </a:rPr>
              <a:t> </a:t>
            </a:r>
            <a:r>
              <a:rPr sz="1050" spc="-5" dirty="0">
                <a:latin typeface="Times New Roman"/>
                <a:cs typeface="Times New Roman"/>
              </a:rPr>
              <a:t>as:</a:t>
            </a:r>
            <a:endParaRPr sz="1050">
              <a:latin typeface="Times New Roman"/>
              <a:cs typeface="Times New Roman"/>
            </a:endParaRPr>
          </a:p>
          <a:p>
            <a:pPr marL="367665" marR="219710" indent="-181610">
              <a:lnSpc>
                <a:spcPts val="1200"/>
              </a:lnSpc>
              <a:spcBef>
                <a:spcPts val="75"/>
              </a:spcBef>
              <a:buAutoNum type="arabicPeriod"/>
              <a:tabLst>
                <a:tab pos="368300" algn="l"/>
              </a:tabLst>
            </a:pPr>
            <a:r>
              <a:rPr sz="1050" dirty="0">
                <a:latin typeface="Times New Roman"/>
                <a:cs typeface="Times New Roman"/>
              </a:rPr>
              <a:t>Any</a:t>
            </a:r>
            <a:r>
              <a:rPr sz="1050" spc="-30" dirty="0">
                <a:latin typeface="Times New Roman"/>
                <a:cs typeface="Times New Roman"/>
              </a:rPr>
              <a:t> </a:t>
            </a:r>
            <a:r>
              <a:rPr sz="1050" spc="-15" dirty="0">
                <a:latin typeface="Times New Roman"/>
                <a:cs typeface="Times New Roman"/>
              </a:rPr>
              <a:t>weapon</a:t>
            </a:r>
            <a:r>
              <a:rPr sz="1050" spc="-45" dirty="0">
                <a:latin typeface="Times New Roman"/>
                <a:cs typeface="Times New Roman"/>
              </a:rPr>
              <a:t> </a:t>
            </a:r>
            <a:r>
              <a:rPr sz="1050" spc="-20" dirty="0">
                <a:latin typeface="Times New Roman"/>
                <a:cs typeface="Times New Roman"/>
              </a:rPr>
              <a:t>(including</a:t>
            </a:r>
            <a:r>
              <a:rPr sz="1050" spc="-35" dirty="0">
                <a:latin typeface="Times New Roman"/>
                <a:cs typeface="Times New Roman"/>
              </a:rPr>
              <a:t> </a:t>
            </a:r>
            <a:r>
              <a:rPr sz="1050" dirty="0">
                <a:latin typeface="Times New Roman"/>
                <a:cs typeface="Times New Roman"/>
              </a:rPr>
              <a:t>a</a:t>
            </a:r>
            <a:r>
              <a:rPr sz="1050" spc="-5" dirty="0">
                <a:latin typeface="Times New Roman"/>
                <a:cs typeface="Times New Roman"/>
              </a:rPr>
              <a:t> </a:t>
            </a:r>
            <a:r>
              <a:rPr sz="1050" spc="-20" dirty="0">
                <a:latin typeface="Times New Roman"/>
                <a:cs typeface="Times New Roman"/>
              </a:rPr>
              <a:t>starter</a:t>
            </a:r>
            <a:r>
              <a:rPr sz="1050" spc="-35" dirty="0">
                <a:latin typeface="Times New Roman"/>
                <a:cs typeface="Times New Roman"/>
              </a:rPr>
              <a:t> </a:t>
            </a:r>
            <a:r>
              <a:rPr sz="1050" spc="-15" dirty="0">
                <a:latin typeface="Times New Roman"/>
                <a:cs typeface="Times New Roman"/>
              </a:rPr>
              <a:t>gun)</a:t>
            </a:r>
            <a:r>
              <a:rPr sz="1050" spc="-35" dirty="0">
                <a:latin typeface="Times New Roman"/>
                <a:cs typeface="Times New Roman"/>
              </a:rPr>
              <a:t> </a:t>
            </a:r>
            <a:r>
              <a:rPr sz="1050" spc="-15" dirty="0">
                <a:latin typeface="Times New Roman"/>
                <a:cs typeface="Times New Roman"/>
              </a:rPr>
              <a:t>that</a:t>
            </a:r>
            <a:r>
              <a:rPr sz="1050" spc="-40" dirty="0">
                <a:latin typeface="Times New Roman"/>
                <a:cs typeface="Times New Roman"/>
              </a:rPr>
              <a:t> </a:t>
            </a:r>
            <a:r>
              <a:rPr sz="1050" spc="-15" dirty="0">
                <a:latin typeface="Times New Roman"/>
                <a:cs typeface="Times New Roman"/>
              </a:rPr>
              <a:t>will,</a:t>
            </a:r>
            <a:r>
              <a:rPr sz="1050" spc="-30" dirty="0">
                <a:latin typeface="Times New Roman"/>
                <a:cs typeface="Times New Roman"/>
              </a:rPr>
              <a:t> </a:t>
            </a:r>
            <a:r>
              <a:rPr sz="1050" spc="-5" dirty="0">
                <a:latin typeface="Times New Roman"/>
                <a:cs typeface="Times New Roman"/>
              </a:rPr>
              <a:t>is </a:t>
            </a:r>
            <a:r>
              <a:rPr sz="1050" spc="-15" dirty="0">
                <a:latin typeface="Times New Roman"/>
                <a:cs typeface="Times New Roman"/>
              </a:rPr>
              <a:t>designed</a:t>
            </a:r>
            <a:r>
              <a:rPr sz="1050" spc="-45" dirty="0">
                <a:latin typeface="Times New Roman"/>
                <a:cs typeface="Times New Roman"/>
              </a:rPr>
              <a:t> </a:t>
            </a:r>
            <a:r>
              <a:rPr sz="1050" spc="-10" dirty="0">
                <a:latin typeface="Times New Roman"/>
                <a:cs typeface="Times New Roman"/>
              </a:rPr>
              <a:t>to,</a:t>
            </a:r>
            <a:r>
              <a:rPr sz="1050" spc="-35" dirty="0">
                <a:latin typeface="Times New Roman"/>
                <a:cs typeface="Times New Roman"/>
              </a:rPr>
              <a:t> </a:t>
            </a:r>
            <a:r>
              <a:rPr sz="1050" dirty="0">
                <a:latin typeface="Times New Roman"/>
                <a:cs typeface="Times New Roman"/>
              </a:rPr>
              <a:t>or</a:t>
            </a:r>
            <a:r>
              <a:rPr sz="1050" spc="-5" dirty="0">
                <a:latin typeface="Times New Roman"/>
                <a:cs typeface="Times New Roman"/>
              </a:rPr>
              <a:t> </a:t>
            </a:r>
            <a:r>
              <a:rPr sz="1050" spc="-15" dirty="0">
                <a:latin typeface="Times New Roman"/>
                <a:cs typeface="Times New Roman"/>
              </a:rPr>
              <a:t>may</a:t>
            </a:r>
            <a:r>
              <a:rPr sz="1050" spc="-55" dirty="0">
                <a:latin typeface="Times New Roman"/>
                <a:cs typeface="Times New Roman"/>
              </a:rPr>
              <a:t> </a:t>
            </a:r>
            <a:r>
              <a:rPr sz="1050" spc="-15" dirty="0">
                <a:latin typeface="Times New Roman"/>
                <a:cs typeface="Times New Roman"/>
              </a:rPr>
              <a:t>readily</a:t>
            </a:r>
            <a:r>
              <a:rPr sz="1050" spc="-55" dirty="0">
                <a:latin typeface="Times New Roman"/>
                <a:cs typeface="Times New Roman"/>
              </a:rPr>
              <a:t> </a:t>
            </a:r>
            <a:r>
              <a:rPr sz="1050" dirty="0">
                <a:latin typeface="Times New Roman"/>
                <a:cs typeface="Times New Roman"/>
              </a:rPr>
              <a:t>be</a:t>
            </a:r>
            <a:r>
              <a:rPr sz="1050" spc="-5" dirty="0">
                <a:latin typeface="Times New Roman"/>
                <a:cs typeface="Times New Roman"/>
              </a:rPr>
              <a:t> </a:t>
            </a:r>
            <a:r>
              <a:rPr sz="1050" spc="-15" dirty="0">
                <a:latin typeface="Times New Roman"/>
                <a:cs typeface="Times New Roman"/>
              </a:rPr>
              <a:t>converted</a:t>
            </a:r>
            <a:r>
              <a:rPr sz="1050" spc="-35" dirty="0">
                <a:latin typeface="Times New Roman"/>
                <a:cs typeface="Times New Roman"/>
              </a:rPr>
              <a:t> </a:t>
            </a:r>
            <a:r>
              <a:rPr sz="1050" spc="-5" dirty="0">
                <a:latin typeface="Times New Roman"/>
                <a:cs typeface="Times New Roman"/>
              </a:rPr>
              <a:t>to </a:t>
            </a:r>
            <a:r>
              <a:rPr sz="1050" spc="-15" dirty="0">
                <a:latin typeface="Times New Roman"/>
                <a:cs typeface="Times New Roman"/>
              </a:rPr>
              <a:t>expel</a:t>
            </a:r>
            <a:r>
              <a:rPr sz="1050" spc="-40" dirty="0">
                <a:latin typeface="Times New Roman"/>
                <a:cs typeface="Times New Roman"/>
              </a:rPr>
              <a:t> </a:t>
            </a:r>
            <a:r>
              <a:rPr sz="1050" dirty="0">
                <a:latin typeface="Times New Roman"/>
                <a:cs typeface="Times New Roman"/>
              </a:rPr>
              <a:t>a</a:t>
            </a:r>
            <a:r>
              <a:rPr sz="1050" spc="-5" dirty="0">
                <a:latin typeface="Times New Roman"/>
                <a:cs typeface="Times New Roman"/>
              </a:rPr>
              <a:t> </a:t>
            </a:r>
            <a:r>
              <a:rPr sz="1050" spc="-20" dirty="0">
                <a:latin typeface="Times New Roman"/>
                <a:cs typeface="Times New Roman"/>
              </a:rPr>
              <a:t>projectile</a:t>
            </a:r>
            <a:r>
              <a:rPr sz="1050" spc="-30" dirty="0">
                <a:latin typeface="Times New Roman"/>
                <a:cs typeface="Times New Roman"/>
              </a:rPr>
              <a:t> </a:t>
            </a:r>
            <a:r>
              <a:rPr sz="1050" dirty="0">
                <a:latin typeface="Times New Roman"/>
                <a:cs typeface="Times New Roman"/>
              </a:rPr>
              <a:t>by</a:t>
            </a:r>
            <a:r>
              <a:rPr sz="1050" spc="-30" dirty="0">
                <a:latin typeface="Times New Roman"/>
                <a:cs typeface="Times New Roman"/>
              </a:rPr>
              <a:t> </a:t>
            </a:r>
            <a:r>
              <a:rPr sz="1050" spc="-10" dirty="0">
                <a:latin typeface="Times New Roman"/>
                <a:cs typeface="Times New Roman"/>
              </a:rPr>
              <a:t>the</a:t>
            </a:r>
            <a:r>
              <a:rPr sz="1050" spc="-35" dirty="0">
                <a:latin typeface="Times New Roman"/>
                <a:cs typeface="Times New Roman"/>
              </a:rPr>
              <a:t> </a:t>
            </a:r>
            <a:r>
              <a:rPr sz="1050" spc="-25" dirty="0">
                <a:latin typeface="Times New Roman"/>
                <a:cs typeface="Times New Roman"/>
              </a:rPr>
              <a:t>action  </a:t>
            </a:r>
            <a:r>
              <a:rPr sz="1050" spc="-5" dirty="0">
                <a:latin typeface="Times New Roman"/>
                <a:cs typeface="Times New Roman"/>
              </a:rPr>
              <a:t>of </a:t>
            </a:r>
            <a:r>
              <a:rPr sz="1050" dirty="0">
                <a:latin typeface="Times New Roman"/>
                <a:cs typeface="Times New Roman"/>
              </a:rPr>
              <a:t>an</a:t>
            </a:r>
            <a:r>
              <a:rPr sz="1050" spc="-45" dirty="0">
                <a:latin typeface="Times New Roman"/>
                <a:cs typeface="Times New Roman"/>
              </a:rPr>
              <a:t> </a:t>
            </a:r>
            <a:r>
              <a:rPr sz="1050" spc="-20" dirty="0">
                <a:latin typeface="Times New Roman"/>
                <a:cs typeface="Times New Roman"/>
              </a:rPr>
              <a:t>explosive;</a:t>
            </a:r>
            <a:endParaRPr sz="1050">
              <a:latin typeface="Times New Roman"/>
              <a:cs typeface="Times New Roman"/>
            </a:endParaRPr>
          </a:p>
          <a:p>
            <a:pPr marL="367665" indent="-181610">
              <a:lnSpc>
                <a:spcPts val="1170"/>
              </a:lnSpc>
              <a:buAutoNum type="arabicPeriod"/>
              <a:tabLst>
                <a:tab pos="368300" algn="l"/>
              </a:tabLst>
            </a:pPr>
            <a:r>
              <a:rPr sz="1050" dirty="0">
                <a:latin typeface="Times New Roman"/>
                <a:cs typeface="Times New Roman"/>
              </a:rPr>
              <a:t>The </a:t>
            </a:r>
            <a:r>
              <a:rPr sz="1050" spc="-25" dirty="0">
                <a:latin typeface="Times New Roman"/>
                <a:cs typeface="Times New Roman"/>
              </a:rPr>
              <a:t>frame </a:t>
            </a:r>
            <a:r>
              <a:rPr sz="1050" dirty="0">
                <a:latin typeface="Times New Roman"/>
                <a:cs typeface="Times New Roman"/>
              </a:rPr>
              <a:t>or </a:t>
            </a:r>
            <a:r>
              <a:rPr sz="1050" spc="-15" dirty="0">
                <a:latin typeface="Times New Roman"/>
                <a:cs typeface="Times New Roman"/>
              </a:rPr>
              <a:t>receiver </a:t>
            </a:r>
            <a:r>
              <a:rPr sz="1050" dirty="0">
                <a:latin typeface="Times New Roman"/>
                <a:cs typeface="Times New Roman"/>
              </a:rPr>
              <a:t>of </a:t>
            </a:r>
            <a:r>
              <a:rPr sz="1050" spc="-5" dirty="0">
                <a:latin typeface="Times New Roman"/>
                <a:cs typeface="Times New Roman"/>
              </a:rPr>
              <a:t>any </a:t>
            </a:r>
            <a:r>
              <a:rPr sz="1050" spc="-15" dirty="0">
                <a:latin typeface="Times New Roman"/>
                <a:cs typeface="Times New Roman"/>
              </a:rPr>
              <a:t>such</a:t>
            </a:r>
            <a:r>
              <a:rPr sz="1050" spc="-130" dirty="0">
                <a:latin typeface="Times New Roman"/>
                <a:cs typeface="Times New Roman"/>
              </a:rPr>
              <a:t> </a:t>
            </a:r>
            <a:r>
              <a:rPr sz="1050" spc="-20" dirty="0">
                <a:latin typeface="Times New Roman"/>
                <a:cs typeface="Times New Roman"/>
              </a:rPr>
              <a:t>weapon;</a:t>
            </a:r>
            <a:endParaRPr sz="1050">
              <a:latin typeface="Times New Roman"/>
              <a:cs typeface="Times New Roman"/>
            </a:endParaRPr>
          </a:p>
          <a:p>
            <a:pPr marL="367030" indent="-180975">
              <a:lnSpc>
                <a:spcPts val="1200"/>
              </a:lnSpc>
              <a:buAutoNum type="arabicPeriod"/>
              <a:tabLst>
                <a:tab pos="367665" algn="l"/>
              </a:tabLst>
            </a:pPr>
            <a:r>
              <a:rPr sz="1050" dirty="0">
                <a:latin typeface="Times New Roman"/>
                <a:cs typeface="Times New Roman"/>
              </a:rPr>
              <a:t>Any </a:t>
            </a:r>
            <a:r>
              <a:rPr sz="1050" spc="-15" dirty="0">
                <a:latin typeface="Times New Roman"/>
                <a:cs typeface="Times New Roman"/>
              </a:rPr>
              <a:t>firearm muffler </a:t>
            </a:r>
            <a:r>
              <a:rPr sz="1050" dirty="0">
                <a:latin typeface="Times New Roman"/>
                <a:cs typeface="Times New Roman"/>
              </a:rPr>
              <a:t>or </a:t>
            </a:r>
            <a:r>
              <a:rPr sz="1050" spc="-20" dirty="0">
                <a:latin typeface="Times New Roman"/>
                <a:cs typeface="Times New Roman"/>
              </a:rPr>
              <a:t>firearm </a:t>
            </a:r>
            <a:r>
              <a:rPr sz="1050" spc="-15" dirty="0">
                <a:latin typeface="Times New Roman"/>
                <a:cs typeface="Times New Roman"/>
              </a:rPr>
              <a:t>weapon;</a:t>
            </a:r>
            <a:r>
              <a:rPr sz="1050" spc="-150" dirty="0">
                <a:latin typeface="Times New Roman"/>
                <a:cs typeface="Times New Roman"/>
              </a:rPr>
              <a:t> </a:t>
            </a:r>
            <a:r>
              <a:rPr sz="1050" spc="-5" dirty="0">
                <a:latin typeface="Times New Roman"/>
                <a:cs typeface="Times New Roman"/>
              </a:rPr>
              <a:t>or</a:t>
            </a:r>
            <a:endParaRPr sz="1050">
              <a:latin typeface="Times New Roman"/>
              <a:cs typeface="Times New Roman"/>
            </a:endParaRPr>
          </a:p>
          <a:p>
            <a:pPr marL="367030" marR="2150110" indent="-180975">
              <a:lnSpc>
                <a:spcPts val="1200"/>
              </a:lnSpc>
              <a:spcBef>
                <a:spcPts val="50"/>
              </a:spcBef>
              <a:buAutoNum type="arabicPeriod"/>
              <a:tabLst>
                <a:tab pos="367665" algn="l"/>
              </a:tabLst>
            </a:pPr>
            <a:r>
              <a:rPr sz="1050" dirty="0">
                <a:latin typeface="Times New Roman"/>
                <a:cs typeface="Times New Roman"/>
              </a:rPr>
              <a:t>Any </a:t>
            </a:r>
            <a:r>
              <a:rPr sz="1050" spc="-15" dirty="0">
                <a:latin typeface="Times New Roman"/>
                <a:cs typeface="Times New Roman"/>
              </a:rPr>
              <a:t>destructive device, such </a:t>
            </a:r>
            <a:r>
              <a:rPr sz="1050" spc="-5" dirty="0">
                <a:latin typeface="Times New Roman"/>
                <a:cs typeface="Times New Roman"/>
              </a:rPr>
              <a:t>as any </a:t>
            </a:r>
            <a:r>
              <a:rPr sz="1050" spc="-15" dirty="0">
                <a:latin typeface="Times New Roman"/>
                <a:cs typeface="Times New Roman"/>
              </a:rPr>
              <a:t>explosive, </a:t>
            </a:r>
            <a:r>
              <a:rPr sz="1050" spc="-20" dirty="0">
                <a:latin typeface="Times New Roman"/>
                <a:cs typeface="Times New Roman"/>
              </a:rPr>
              <a:t>incendiary </a:t>
            </a:r>
            <a:r>
              <a:rPr sz="1050" dirty="0">
                <a:latin typeface="Times New Roman"/>
                <a:cs typeface="Times New Roman"/>
              </a:rPr>
              <a:t>or </a:t>
            </a:r>
            <a:r>
              <a:rPr sz="1050" spc="-15" dirty="0">
                <a:latin typeface="Times New Roman"/>
                <a:cs typeface="Times New Roman"/>
              </a:rPr>
              <a:t>poison </a:t>
            </a:r>
            <a:r>
              <a:rPr sz="1050" spc="-5" dirty="0">
                <a:latin typeface="Times New Roman"/>
                <a:cs typeface="Times New Roman"/>
              </a:rPr>
              <a:t>gas </a:t>
            </a:r>
            <a:r>
              <a:rPr sz="1050" spc="-15" dirty="0">
                <a:latin typeface="Times New Roman"/>
                <a:cs typeface="Times New Roman"/>
              </a:rPr>
              <a:t>bomb, </a:t>
            </a:r>
            <a:r>
              <a:rPr sz="1050" dirty="0">
                <a:latin typeface="Times New Roman"/>
                <a:cs typeface="Times New Roman"/>
              </a:rPr>
              <a:t>or  </a:t>
            </a:r>
            <a:r>
              <a:rPr sz="1050" spc="-15" dirty="0">
                <a:latin typeface="Times New Roman"/>
                <a:cs typeface="Times New Roman"/>
              </a:rPr>
              <a:t>grenade. Such </a:t>
            </a:r>
            <a:r>
              <a:rPr sz="1050" spc="-5" dirty="0">
                <a:latin typeface="Times New Roman"/>
                <a:cs typeface="Times New Roman"/>
              </a:rPr>
              <a:t>term </a:t>
            </a:r>
            <a:r>
              <a:rPr sz="1050" spc="-10" dirty="0">
                <a:latin typeface="Times New Roman"/>
                <a:cs typeface="Times New Roman"/>
              </a:rPr>
              <a:t>does </a:t>
            </a:r>
            <a:r>
              <a:rPr sz="1050" dirty="0">
                <a:latin typeface="Times New Roman"/>
                <a:cs typeface="Times New Roman"/>
              </a:rPr>
              <a:t>not </a:t>
            </a:r>
            <a:r>
              <a:rPr sz="1050" spc="-15" dirty="0">
                <a:latin typeface="Times New Roman"/>
                <a:cs typeface="Times New Roman"/>
              </a:rPr>
              <a:t>include </a:t>
            </a:r>
            <a:r>
              <a:rPr sz="1050" dirty="0">
                <a:latin typeface="Times New Roman"/>
                <a:cs typeface="Times New Roman"/>
              </a:rPr>
              <a:t>an </a:t>
            </a:r>
            <a:r>
              <a:rPr sz="1050" spc="-15" dirty="0">
                <a:latin typeface="Times New Roman"/>
                <a:cs typeface="Times New Roman"/>
              </a:rPr>
              <a:t>antique</a:t>
            </a:r>
            <a:r>
              <a:rPr sz="1050" spc="-204" dirty="0">
                <a:latin typeface="Times New Roman"/>
                <a:cs typeface="Times New Roman"/>
              </a:rPr>
              <a:t> </a:t>
            </a:r>
            <a:r>
              <a:rPr sz="1050" spc="-20" dirty="0">
                <a:latin typeface="Times New Roman"/>
                <a:cs typeface="Times New Roman"/>
              </a:rPr>
              <a:t>firearm.</a:t>
            </a:r>
            <a:endParaRPr sz="1050">
              <a:latin typeface="Times New Roman"/>
              <a:cs typeface="Times New Roman"/>
            </a:endParaRPr>
          </a:p>
          <a:p>
            <a:pPr marL="15240">
              <a:lnSpc>
                <a:spcPts val="1160"/>
              </a:lnSpc>
            </a:pPr>
            <a:r>
              <a:rPr sz="1050" b="1" spc="-15" dirty="0">
                <a:latin typeface="Times New Roman"/>
                <a:cs typeface="Times New Roman"/>
              </a:rPr>
              <a:t>Firearm </a:t>
            </a:r>
            <a:r>
              <a:rPr sz="1050" b="1" spc="-5" dirty="0">
                <a:latin typeface="Times New Roman"/>
                <a:cs typeface="Times New Roman"/>
              </a:rPr>
              <a:t>silencer </a:t>
            </a:r>
            <a:r>
              <a:rPr sz="1050" spc="-5" dirty="0">
                <a:latin typeface="Times New Roman"/>
                <a:cs typeface="Times New Roman"/>
              </a:rPr>
              <a:t>is defined </a:t>
            </a:r>
            <a:r>
              <a:rPr sz="1050" spc="0" dirty="0">
                <a:latin typeface="Times New Roman"/>
                <a:cs typeface="Times New Roman"/>
              </a:rPr>
              <a:t>by </a:t>
            </a:r>
            <a:r>
              <a:rPr sz="1050" spc="-5" dirty="0">
                <a:latin typeface="Times New Roman"/>
                <a:cs typeface="Times New Roman"/>
              </a:rPr>
              <a:t>Penal Code 46.01 as any device designed, </a:t>
            </a:r>
            <a:r>
              <a:rPr sz="1050" spc="-15" dirty="0">
                <a:latin typeface="Times New Roman"/>
                <a:cs typeface="Times New Roman"/>
              </a:rPr>
              <a:t>made, </a:t>
            </a:r>
            <a:r>
              <a:rPr sz="1050" dirty="0">
                <a:latin typeface="Times New Roman"/>
                <a:cs typeface="Times New Roman"/>
              </a:rPr>
              <a:t>or </a:t>
            </a:r>
            <a:r>
              <a:rPr sz="1050" spc="-5" dirty="0">
                <a:latin typeface="Times New Roman"/>
                <a:cs typeface="Times New Roman"/>
              </a:rPr>
              <a:t>adapted to </a:t>
            </a:r>
            <a:r>
              <a:rPr sz="1050" spc="-25" dirty="0">
                <a:latin typeface="Times New Roman"/>
                <a:cs typeface="Times New Roman"/>
              </a:rPr>
              <a:t>muffle </a:t>
            </a:r>
            <a:r>
              <a:rPr sz="1050" spc="-5" dirty="0">
                <a:latin typeface="Times New Roman"/>
                <a:cs typeface="Times New Roman"/>
              </a:rPr>
              <a:t>the </a:t>
            </a:r>
            <a:r>
              <a:rPr sz="1050" spc="-15" dirty="0">
                <a:latin typeface="Times New Roman"/>
                <a:cs typeface="Times New Roman"/>
              </a:rPr>
              <a:t>report </a:t>
            </a:r>
            <a:r>
              <a:rPr sz="1050" dirty="0">
                <a:latin typeface="Times New Roman"/>
                <a:cs typeface="Times New Roman"/>
              </a:rPr>
              <a:t>of a</a:t>
            </a:r>
            <a:r>
              <a:rPr sz="1050" spc="-10" dirty="0">
                <a:latin typeface="Times New Roman"/>
                <a:cs typeface="Times New Roman"/>
              </a:rPr>
              <a:t> </a:t>
            </a:r>
            <a:r>
              <a:rPr sz="1050" spc="-25" dirty="0">
                <a:latin typeface="Times New Roman"/>
                <a:cs typeface="Times New Roman"/>
              </a:rPr>
              <a:t>firearm.</a:t>
            </a:r>
            <a:endParaRPr sz="1050">
              <a:latin typeface="Times New Roman"/>
              <a:cs typeface="Times New Roman"/>
            </a:endParaRPr>
          </a:p>
          <a:p>
            <a:pPr marL="194945" marR="5080" indent="-180340">
              <a:lnSpc>
                <a:spcPts val="1210"/>
              </a:lnSpc>
              <a:spcBef>
                <a:spcPts val="50"/>
              </a:spcBef>
            </a:pPr>
            <a:r>
              <a:rPr sz="1050" b="1" spc="-5" dirty="0">
                <a:latin typeface="Times New Roman"/>
                <a:cs typeface="Times New Roman"/>
              </a:rPr>
              <a:t>Graffiti </a:t>
            </a:r>
            <a:r>
              <a:rPr sz="1050" spc="-5" dirty="0">
                <a:latin typeface="Times New Roman"/>
                <a:cs typeface="Times New Roman"/>
              </a:rPr>
              <a:t>includes markings with paint, </a:t>
            </a:r>
            <a:r>
              <a:rPr sz="1050" dirty="0">
                <a:latin typeface="Times New Roman"/>
                <a:cs typeface="Times New Roman"/>
              </a:rPr>
              <a:t>an </a:t>
            </a:r>
            <a:r>
              <a:rPr sz="1050" spc="-5" dirty="0">
                <a:latin typeface="Times New Roman"/>
                <a:cs typeface="Times New Roman"/>
              </a:rPr>
              <a:t>indelible </a:t>
            </a:r>
            <a:r>
              <a:rPr sz="1050" dirty="0">
                <a:latin typeface="Times New Roman"/>
                <a:cs typeface="Times New Roman"/>
              </a:rPr>
              <a:t>pen or </a:t>
            </a:r>
            <a:r>
              <a:rPr sz="1050" spc="-5" dirty="0">
                <a:latin typeface="Times New Roman"/>
                <a:cs typeface="Times New Roman"/>
              </a:rPr>
              <a:t>marker, </a:t>
            </a:r>
            <a:r>
              <a:rPr sz="1050" dirty="0">
                <a:latin typeface="Times New Roman"/>
                <a:cs typeface="Times New Roman"/>
              </a:rPr>
              <a:t>or an </a:t>
            </a:r>
            <a:r>
              <a:rPr sz="1050" spc="-5" dirty="0">
                <a:latin typeface="Times New Roman"/>
                <a:cs typeface="Times New Roman"/>
              </a:rPr>
              <a:t>etching </a:t>
            </a:r>
            <a:r>
              <a:rPr sz="1050" dirty="0">
                <a:latin typeface="Times New Roman"/>
                <a:cs typeface="Times New Roman"/>
              </a:rPr>
              <a:t>or </a:t>
            </a:r>
            <a:r>
              <a:rPr sz="1050" spc="-5" dirty="0">
                <a:latin typeface="Times New Roman"/>
                <a:cs typeface="Times New Roman"/>
              </a:rPr>
              <a:t>engraving device </a:t>
            </a:r>
            <a:r>
              <a:rPr sz="1050" dirty="0">
                <a:latin typeface="Times New Roman"/>
                <a:cs typeface="Times New Roman"/>
              </a:rPr>
              <a:t>on </a:t>
            </a:r>
            <a:r>
              <a:rPr sz="1050" spc="-5" dirty="0">
                <a:latin typeface="Times New Roman"/>
                <a:cs typeface="Times New Roman"/>
              </a:rPr>
              <a:t>tangible property without  the effective </a:t>
            </a:r>
            <a:r>
              <a:rPr sz="1050" dirty="0">
                <a:latin typeface="Times New Roman"/>
                <a:cs typeface="Times New Roman"/>
              </a:rPr>
              <a:t>consent of </a:t>
            </a:r>
            <a:r>
              <a:rPr sz="1050" spc="-5" dirty="0">
                <a:latin typeface="Times New Roman"/>
                <a:cs typeface="Times New Roman"/>
              </a:rPr>
              <a:t>the owner. </a:t>
            </a:r>
            <a:r>
              <a:rPr sz="1050" dirty="0">
                <a:latin typeface="Times New Roman"/>
                <a:cs typeface="Times New Roman"/>
              </a:rPr>
              <a:t>The </a:t>
            </a:r>
            <a:r>
              <a:rPr sz="1050" spc="-5" dirty="0">
                <a:latin typeface="Times New Roman"/>
                <a:cs typeface="Times New Roman"/>
              </a:rPr>
              <a:t>markings may </a:t>
            </a:r>
            <a:r>
              <a:rPr sz="1050" dirty="0">
                <a:latin typeface="Times New Roman"/>
                <a:cs typeface="Times New Roman"/>
              </a:rPr>
              <a:t>include </a:t>
            </a:r>
            <a:r>
              <a:rPr sz="1050" spc="-5" dirty="0">
                <a:latin typeface="Times New Roman"/>
                <a:cs typeface="Times New Roman"/>
              </a:rPr>
              <a:t>inscriptions, slogans, drawings, </a:t>
            </a:r>
            <a:r>
              <a:rPr sz="1050" dirty="0">
                <a:latin typeface="Times New Roman"/>
                <a:cs typeface="Times New Roman"/>
              </a:rPr>
              <a:t>or</a:t>
            </a:r>
            <a:r>
              <a:rPr sz="1050" spc="30" dirty="0">
                <a:latin typeface="Times New Roman"/>
                <a:cs typeface="Times New Roman"/>
              </a:rPr>
              <a:t> </a:t>
            </a:r>
            <a:r>
              <a:rPr sz="1050" spc="-5" dirty="0">
                <a:latin typeface="Times New Roman"/>
                <a:cs typeface="Times New Roman"/>
              </a:rPr>
              <a:t>paintings.</a:t>
            </a:r>
            <a:endParaRPr sz="1050">
              <a:latin typeface="Times New Roman"/>
              <a:cs typeface="Times New Roman"/>
            </a:endParaRPr>
          </a:p>
          <a:p>
            <a:pPr marL="15240">
              <a:lnSpc>
                <a:spcPts val="1145"/>
              </a:lnSpc>
            </a:pPr>
            <a:r>
              <a:rPr sz="1050" b="1" spc="-5" dirty="0">
                <a:latin typeface="Times New Roman"/>
                <a:cs typeface="Times New Roman"/>
              </a:rPr>
              <a:t>Handgun </a:t>
            </a:r>
            <a:r>
              <a:rPr sz="1050" spc="-5" dirty="0">
                <a:latin typeface="Times New Roman"/>
                <a:cs typeface="Times New Roman"/>
              </a:rPr>
              <a:t>is defined </a:t>
            </a:r>
            <a:r>
              <a:rPr sz="1050" dirty="0">
                <a:latin typeface="Times New Roman"/>
                <a:cs typeface="Times New Roman"/>
              </a:rPr>
              <a:t>by </a:t>
            </a:r>
            <a:r>
              <a:rPr sz="1050" spc="-5" dirty="0">
                <a:latin typeface="Times New Roman"/>
                <a:cs typeface="Times New Roman"/>
              </a:rPr>
              <a:t>Penal </a:t>
            </a:r>
            <a:r>
              <a:rPr sz="1050" dirty="0">
                <a:latin typeface="Times New Roman"/>
                <a:cs typeface="Times New Roman"/>
              </a:rPr>
              <a:t>code </a:t>
            </a:r>
            <a:r>
              <a:rPr sz="1050" spc="-5" dirty="0">
                <a:latin typeface="Times New Roman"/>
                <a:cs typeface="Times New Roman"/>
              </a:rPr>
              <a:t>46.01 as any firearm </a:t>
            </a:r>
            <a:r>
              <a:rPr sz="1050" dirty="0">
                <a:latin typeface="Times New Roman"/>
                <a:cs typeface="Times New Roman"/>
              </a:rPr>
              <a:t>that </a:t>
            </a:r>
            <a:r>
              <a:rPr sz="1050" spc="-5" dirty="0">
                <a:latin typeface="Times New Roman"/>
                <a:cs typeface="Times New Roman"/>
              </a:rPr>
              <a:t>is designed, made, </a:t>
            </a:r>
            <a:r>
              <a:rPr sz="1050" dirty="0">
                <a:latin typeface="Times New Roman"/>
                <a:cs typeface="Times New Roman"/>
              </a:rPr>
              <a:t>or </a:t>
            </a:r>
            <a:r>
              <a:rPr sz="1050" spc="-5" dirty="0">
                <a:latin typeface="Times New Roman"/>
                <a:cs typeface="Times New Roman"/>
              </a:rPr>
              <a:t>adapted to </a:t>
            </a:r>
            <a:r>
              <a:rPr sz="1050" dirty="0">
                <a:latin typeface="Times New Roman"/>
                <a:cs typeface="Times New Roman"/>
              </a:rPr>
              <a:t>be </a:t>
            </a:r>
            <a:r>
              <a:rPr sz="1050" spc="-5" dirty="0">
                <a:latin typeface="Times New Roman"/>
                <a:cs typeface="Times New Roman"/>
              </a:rPr>
              <a:t>fired with </a:t>
            </a:r>
            <a:r>
              <a:rPr sz="1050" dirty="0">
                <a:latin typeface="Times New Roman"/>
                <a:cs typeface="Times New Roman"/>
              </a:rPr>
              <a:t>one</a:t>
            </a:r>
            <a:r>
              <a:rPr sz="1050" spc="55" dirty="0">
                <a:latin typeface="Times New Roman"/>
                <a:cs typeface="Times New Roman"/>
              </a:rPr>
              <a:t> </a:t>
            </a:r>
            <a:r>
              <a:rPr sz="1050" spc="-5" dirty="0">
                <a:latin typeface="Times New Roman"/>
                <a:cs typeface="Times New Roman"/>
              </a:rPr>
              <a:t>hand.</a:t>
            </a:r>
            <a:endParaRPr sz="1050">
              <a:latin typeface="Times New Roman"/>
              <a:cs typeface="Times New Roman"/>
            </a:endParaRPr>
          </a:p>
          <a:p>
            <a:pPr marL="15240">
              <a:lnSpc>
                <a:spcPts val="1220"/>
              </a:lnSpc>
            </a:pPr>
            <a:r>
              <a:rPr sz="1050" b="1" spc="-5" dirty="0">
                <a:latin typeface="Times New Roman"/>
                <a:cs typeface="Times New Roman"/>
              </a:rPr>
              <a:t>Harassment</a:t>
            </a:r>
            <a:r>
              <a:rPr sz="1050" b="1" spc="-10" dirty="0">
                <a:latin typeface="Times New Roman"/>
                <a:cs typeface="Times New Roman"/>
              </a:rPr>
              <a:t> </a:t>
            </a:r>
            <a:r>
              <a:rPr sz="1050" spc="-5" dirty="0">
                <a:latin typeface="Times New Roman"/>
                <a:cs typeface="Times New Roman"/>
              </a:rPr>
              <a:t>includes:</a:t>
            </a:r>
            <a:endParaRPr sz="1050">
              <a:latin typeface="Times New Roman"/>
              <a:cs typeface="Times New Roman"/>
            </a:endParaRPr>
          </a:p>
          <a:p>
            <a:pPr marL="368300" indent="-182245">
              <a:lnSpc>
                <a:spcPts val="1210"/>
              </a:lnSpc>
              <a:buAutoNum type="arabicPeriod"/>
              <a:tabLst>
                <a:tab pos="368300" algn="l"/>
              </a:tabLst>
            </a:pPr>
            <a:r>
              <a:rPr sz="1050" dirty="0">
                <a:latin typeface="Times New Roman"/>
                <a:cs typeface="Times New Roman"/>
              </a:rPr>
              <a:t>Conduct</a:t>
            </a:r>
            <a:r>
              <a:rPr sz="1050" spc="-40" dirty="0">
                <a:latin typeface="Times New Roman"/>
                <a:cs typeface="Times New Roman"/>
              </a:rPr>
              <a:t> </a:t>
            </a:r>
            <a:r>
              <a:rPr sz="1050" spc="-5" dirty="0">
                <a:latin typeface="Times New Roman"/>
                <a:cs typeface="Times New Roman"/>
              </a:rPr>
              <a:t>that</a:t>
            </a:r>
            <a:r>
              <a:rPr sz="1050" spc="-30" dirty="0">
                <a:latin typeface="Times New Roman"/>
                <a:cs typeface="Times New Roman"/>
              </a:rPr>
              <a:t> </a:t>
            </a:r>
            <a:r>
              <a:rPr sz="1050" spc="-25" dirty="0">
                <a:latin typeface="Times New Roman"/>
                <a:cs typeface="Times New Roman"/>
              </a:rPr>
              <a:t>meets</a:t>
            </a:r>
            <a:r>
              <a:rPr sz="1050" spc="-50" dirty="0">
                <a:latin typeface="Times New Roman"/>
                <a:cs typeface="Times New Roman"/>
              </a:rPr>
              <a:t> </a:t>
            </a:r>
            <a:r>
              <a:rPr sz="1050" spc="-5" dirty="0">
                <a:latin typeface="Times New Roman"/>
                <a:cs typeface="Times New Roman"/>
              </a:rPr>
              <a:t>the</a:t>
            </a:r>
            <a:r>
              <a:rPr sz="1050" spc="-40" dirty="0">
                <a:latin typeface="Times New Roman"/>
                <a:cs typeface="Times New Roman"/>
              </a:rPr>
              <a:t> </a:t>
            </a:r>
            <a:r>
              <a:rPr sz="1050" spc="-5" dirty="0">
                <a:latin typeface="Times New Roman"/>
                <a:cs typeface="Times New Roman"/>
              </a:rPr>
              <a:t>definition</a:t>
            </a:r>
            <a:r>
              <a:rPr sz="1050" spc="-15" dirty="0">
                <a:latin typeface="Times New Roman"/>
                <a:cs typeface="Times New Roman"/>
              </a:rPr>
              <a:t> </a:t>
            </a:r>
            <a:r>
              <a:rPr sz="1050" spc="-5" dirty="0">
                <a:latin typeface="Times New Roman"/>
                <a:cs typeface="Times New Roman"/>
              </a:rPr>
              <a:t>established</a:t>
            </a:r>
            <a:r>
              <a:rPr sz="1050" spc="-40" dirty="0">
                <a:latin typeface="Times New Roman"/>
                <a:cs typeface="Times New Roman"/>
              </a:rPr>
              <a:t> </a:t>
            </a:r>
            <a:r>
              <a:rPr sz="1050" spc="-5" dirty="0">
                <a:latin typeface="Times New Roman"/>
                <a:cs typeface="Times New Roman"/>
              </a:rPr>
              <a:t>in</a:t>
            </a:r>
            <a:r>
              <a:rPr sz="1050" spc="-35" dirty="0">
                <a:latin typeface="Times New Roman"/>
                <a:cs typeface="Times New Roman"/>
              </a:rPr>
              <a:t> </a:t>
            </a:r>
            <a:r>
              <a:rPr sz="1050" spc="-5" dirty="0">
                <a:latin typeface="Times New Roman"/>
                <a:cs typeface="Times New Roman"/>
              </a:rPr>
              <a:t>district</a:t>
            </a:r>
            <a:r>
              <a:rPr sz="1050" spc="-45" dirty="0">
                <a:latin typeface="Times New Roman"/>
                <a:cs typeface="Times New Roman"/>
              </a:rPr>
              <a:t> </a:t>
            </a:r>
            <a:r>
              <a:rPr sz="1050" spc="-5" dirty="0">
                <a:latin typeface="Times New Roman"/>
                <a:cs typeface="Times New Roman"/>
              </a:rPr>
              <a:t>policies</a:t>
            </a:r>
            <a:r>
              <a:rPr sz="1050" spc="-40" dirty="0">
                <a:latin typeface="Times New Roman"/>
                <a:cs typeface="Times New Roman"/>
              </a:rPr>
              <a:t> </a:t>
            </a:r>
            <a:r>
              <a:rPr sz="1050" spc="-10" dirty="0">
                <a:latin typeface="Times New Roman"/>
                <a:cs typeface="Times New Roman"/>
              </a:rPr>
              <a:t>DIA</a:t>
            </a:r>
            <a:r>
              <a:rPr sz="1050" spc="-30" dirty="0">
                <a:latin typeface="Times New Roman"/>
                <a:cs typeface="Times New Roman"/>
              </a:rPr>
              <a:t> </a:t>
            </a:r>
            <a:r>
              <a:rPr sz="1050" spc="-20" dirty="0">
                <a:latin typeface="Times New Roman"/>
                <a:cs typeface="Times New Roman"/>
              </a:rPr>
              <a:t>(LOCAL)</a:t>
            </a:r>
            <a:r>
              <a:rPr sz="1050" spc="-55" dirty="0">
                <a:latin typeface="Times New Roman"/>
                <a:cs typeface="Times New Roman"/>
              </a:rPr>
              <a:t> </a:t>
            </a:r>
            <a:r>
              <a:rPr sz="1050" dirty="0">
                <a:latin typeface="Times New Roman"/>
                <a:cs typeface="Times New Roman"/>
              </a:rPr>
              <a:t>and</a:t>
            </a:r>
            <a:r>
              <a:rPr sz="1050" spc="-15" dirty="0">
                <a:latin typeface="Times New Roman"/>
                <a:cs typeface="Times New Roman"/>
              </a:rPr>
              <a:t> </a:t>
            </a:r>
            <a:r>
              <a:rPr sz="1050" spc="-20" dirty="0">
                <a:latin typeface="Times New Roman"/>
                <a:cs typeface="Times New Roman"/>
              </a:rPr>
              <a:t>FFH</a:t>
            </a:r>
            <a:r>
              <a:rPr sz="1050" spc="-45" dirty="0">
                <a:latin typeface="Times New Roman"/>
                <a:cs typeface="Times New Roman"/>
              </a:rPr>
              <a:t> </a:t>
            </a:r>
            <a:r>
              <a:rPr sz="1050" spc="-25" dirty="0">
                <a:latin typeface="Times New Roman"/>
                <a:cs typeface="Times New Roman"/>
              </a:rPr>
              <a:t>(LOCAL);</a:t>
            </a:r>
            <a:endParaRPr sz="1050">
              <a:latin typeface="Times New Roman"/>
              <a:cs typeface="Times New Roman"/>
            </a:endParaRPr>
          </a:p>
          <a:p>
            <a:pPr marL="368300" marR="502284" indent="-182245" algn="just">
              <a:lnSpc>
                <a:spcPct val="95500"/>
              </a:lnSpc>
              <a:spcBef>
                <a:spcPts val="25"/>
              </a:spcBef>
              <a:buAutoNum type="arabicPeriod"/>
              <a:tabLst>
                <a:tab pos="368300" algn="l"/>
              </a:tabLst>
            </a:pPr>
            <a:r>
              <a:rPr sz="1050" spc="-15" dirty="0">
                <a:latin typeface="Times New Roman"/>
                <a:cs typeface="Times New Roman"/>
              </a:rPr>
              <a:t>Conduct </a:t>
            </a:r>
            <a:r>
              <a:rPr sz="1050" spc="-5" dirty="0">
                <a:latin typeface="Times New Roman"/>
                <a:cs typeface="Times New Roman"/>
              </a:rPr>
              <a:t>that threatens to </a:t>
            </a:r>
            <a:r>
              <a:rPr sz="1050" spc="-15" dirty="0">
                <a:latin typeface="Times New Roman"/>
                <a:cs typeface="Times New Roman"/>
              </a:rPr>
              <a:t>cause </a:t>
            </a:r>
            <a:r>
              <a:rPr sz="1050" spc="-5" dirty="0">
                <a:latin typeface="Times New Roman"/>
                <a:cs typeface="Times New Roman"/>
              </a:rPr>
              <a:t>harm </a:t>
            </a:r>
            <a:r>
              <a:rPr sz="1050" dirty="0">
                <a:latin typeface="Times New Roman"/>
                <a:cs typeface="Times New Roman"/>
              </a:rPr>
              <a:t>or bodily </a:t>
            </a:r>
            <a:r>
              <a:rPr sz="1050" spc="-5" dirty="0">
                <a:latin typeface="Times New Roman"/>
                <a:cs typeface="Times New Roman"/>
              </a:rPr>
              <a:t>injury to another student, is sexually </a:t>
            </a:r>
            <a:r>
              <a:rPr sz="1050" spc="-20" dirty="0">
                <a:latin typeface="Times New Roman"/>
                <a:cs typeface="Times New Roman"/>
              </a:rPr>
              <a:t>intimidating, </a:t>
            </a:r>
            <a:r>
              <a:rPr sz="1050" spc="-5" dirty="0">
                <a:latin typeface="Times New Roman"/>
                <a:cs typeface="Times New Roman"/>
              </a:rPr>
              <a:t>causes </a:t>
            </a:r>
            <a:r>
              <a:rPr sz="1050" spc="-20" dirty="0">
                <a:latin typeface="Times New Roman"/>
                <a:cs typeface="Times New Roman"/>
              </a:rPr>
              <a:t>physical  </a:t>
            </a:r>
            <a:r>
              <a:rPr sz="1050" spc="-5" dirty="0">
                <a:latin typeface="Times New Roman"/>
                <a:cs typeface="Times New Roman"/>
              </a:rPr>
              <a:t>damage</a:t>
            </a:r>
            <a:r>
              <a:rPr sz="1050" spc="5" dirty="0">
                <a:latin typeface="Times New Roman"/>
                <a:cs typeface="Times New Roman"/>
              </a:rPr>
              <a:t> </a:t>
            </a:r>
            <a:r>
              <a:rPr sz="1050" spc="-5" dirty="0">
                <a:latin typeface="Times New Roman"/>
                <a:cs typeface="Times New Roman"/>
              </a:rPr>
              <a:t>to</a:t>
            </a:r>
            <a:r>
              <a:rPr sz="1050" dirty="0">
                <a:latin typeface="Times New Roman"/>
                <a:cs typeface="Times New Roman"/>
              </a:rPr>
              <a:t> </a:t>
            </a:r>
            <a:r>
              <a:rPr sz="1050" spc="-5" dirty="0">
                <a:latin typeface="Times New Roman"/>
                <a:cs typeface="Times New Roman"/>
              </a:rPr>
              <a:t>the</a:t>
            </a:r>
            <a:r>
              <a:rPr sz="1050" spc="-50" dirty="0">
                <a:latin typeface="Times New Roman"/>
                <a:cs typeface="Times New Roman"/>
              </a:rPr>
              <a:t> </a:t>
            </a:r>
            <a:r>
              <a:rPr sz="1050" spc="-5" dirty="0">
                <a:latin typeface="Times New Roman"/>
                <a:cs typeface="Times New Roman"/>
              </a:rPr>
              <a:t>property</a:t>
            </a:r>
            <a:r>
              <a:rPr sz="1050" spc="-105" dirty="0">
                <a:latin typeface="Times New Roman"/>
                <a:cs typeface="Times New Roman"/>
              </a:rPr>
              <a:t> </a:t>
            </a:r>
            <a:r>
              <a:rPr sz="1050" dirty="0">
                <a:latin typeface="Times New Roman"/>
                <a:cs typeface="Times New Roman"/>
              </a:rPr>
              <a:t>of</a:t>
            </a:r>
            <a:r>
              <a:rPr sz="1050" spc="-40" dirty="0">
                <a:latin typeface="Times New Roman"/>
                <a:cs typeface="Times New Roman"/>
              </a:rPr>
              <a:t> </a:t>
            </a:r>
            <a:r>
              <a:rPr sz="1050" spc="-5" dirty="0">
                <a:latin typeface="Times New Roman"/>
                <a:cs typeface="Times New Roman"/>
              </a:rPr>
              <a:t>another</a:t>
            </a:r>
            <a:r>
              <a:rPr sz="1050" spc="-30" dirty="0">
                <a:latin typeface="Times New Roman"/>
                <a:cs typeface="Times New Roman"/>
              </a:rPr>
              <a:t> </a:t>
            </a:r>
            <a:r>
              <a:rPr sz="1050" spc="-25" dirty="0">
                <a:latin typeface="Times New Roman"/>
                <a:cs typeface="Times New Roman"/>
              </a:rPr>
              <a:t>student,</a:t>
            </a:r>
            <a:r>
              <a:rPr sz="1050" spc="-60" dirty="0">
                <a:latin typeface="Times New Roman"/>
                <a:cs typeface="Times New Roman"/>
              </a:rPr>
              <a:t> </a:t>
            </a:r>
            <a:r>
              <a:rPr sz="1050" spc="-5" dirty="0">
                <a:latin typeface="Times New Roman"/>
                <a:cs typeface="Times New Roman"/>
              </a:rPr>
              <a:t>subjects</a:t>
            </a:r>
            <a:r>
              <a:rPr sz="1050" spc="-40" dirty="0">
                <a:latin typeface="Times New Roman"/>
                <a:cs typeface="Times New Roman"/>
              </a:rPr>
              <a:t> </a:t>
            </a:r>
            <a:r>
              <a:rPr sz="1050" spc="-15" dirty="0">
                <a:latin typeface="Times New Roman"/>
                <a:cs typeface="Times New Roman"/>
              </a:rPr>
              <a:t>another</a:t>
            </a:r>
            <a:r>
              <a:rPr sz="1050" spc="-70" dirty="0">
                <a:latin typeface="Times New Roman"/>
                <a:cs typeface="Times New Roman"/>
              </a:rPr>
              <a:t> </a:t>
            </a:r>
            <a:r>
              <a:rPr sz="1050" spc="-15" dirty="0">
                <a:latin typeface="Times New Roman"/>
                <a:cs typeface="Times New Roman"/>
              </a:rPr>
              <a:t>student</a:t>
            </a:r>
            <a:r>
              <a:rPr sz="1050" spc="-75" dirty="0">
                <a:latin typeface="Times New Roman"/>
                <a:cs typeface="Times New Roman"/>
              </a:rPr>
              <a:t> </a:t>
            </a:r>
            <a:r>
              <a:rPr sz="1050" spc="-5" dirty="0">
                <a:latin typeface="Times New Roman"/>
                <a:cs typeface="Times New Roman"/>
              </a:rPr>
              <a:t>to</a:t>
            </a:r>
            <a:r>
              <a:rPr sz="1050" spc="-50" dirty="0">
                <a:latin typeface="Times New Roman"/>
                <a:cs typeface="Times New Roman"/>
              </a:rPr>
              <a:t> </a:t>
            </a:r>
            <a:r>
              <a:rPr sz="1050" spc="-20" dirty="0">
                <a:latin typeface="Times New Roman"/>
                <a:cs typeface="Times New Roman"/>
              </a:rPr>
              <a:t>physical</a:t>
            </a:r>
            <a:r>
              <a:rPr sz="1050" spc="-75" dirty="0">
                <a:latin typeface="Times New Roman"/>
                <a:cs typeface="Times New Roman"/>
              </a:rPr>
              <a:t> </a:t>
            </a:r>
            <a:r>
              <a:rPr sz="1050" spc="-15" dirty="0">
                <a:latin typeface="Times New Roman"/>
                <a:cs typeface="Times New Roman"/>
              </a:rPr>
              <a:t>confinement</a:t>
            </a:r>
            <a:r>
              <a:rPr sz="1050" spc="-75" dirty="0">
                <a:latin typeface="Times New Roman"/>
                <a:cs typeface="Times New Roman"/>
              </a:rPr>
              <a:t> </a:t>
            </a:r>
            <a:r>
              <a:rPr sz="1050" dirty="0">
                <a:latin typeface="Times New Roman"/>
                <a:cs typeface="Times New Roman"/>
              </a:rPr>
              <a:t>or</a:t>
            </a:r>
            <a:r>
              <a:rPr sz="1050" spc="-45" dirty="0">
                <a:latin typeface="Times New Roman"/>
                <a:cs typeface="Times New Roman"/>
              </a:rPr>
              <a:t> </a:t>
            </a:r>
            <a:r>
              <a:rPr sz="1050" spc="-5" dirty="0">
                <a:latin typeface="Times New Roman"/>
                <a:cs typeface="Times New Roman"/>
              </a:rPr>
              <a:t>restraint,</a:t>
            </a:r>
            <a:r>
              <a:rPr sz="1050" spc="-30" dirty="0">
                <a:latin typeface="Times New Roman"/>
                <a:cs typeface="Times New Roman"/>
              </a:rPr>
              <a:t> </a:t>
            </a:r>
            <a:r>
              <a:rPr sz="1050" dirty="0">
                <a:latin typeface="Times New Roman"/>
                <a:cs typeface="Times New Roman"/>
              </a:rPr>
              <a:t>or</a:t>
            </a:r>
            <a:r>
              <a:rPr sz="1050" spc="-45" dirty="0">
                <a:latin typeface="Times New Roman"/>
                <a:cs typeface="Times New Roman"/>
              </a:rPr>
              <a:t> </a:t>
            </a:r>
            <a:r>
              <a:rPr sz="1050" spc="-20" dirty="0">
                <a:latin typeface="Times New Roman"/>
                <a:cs typeface="Times New Roman"/>
              </a:rPr>
              <a:t>maliciously  </a:t>
            </a:r>
            <a:r>
              <a:rPr sz="1050" dirty="0">
                <a:latin typeface="Times New Roman"/>
                <a:cs typeface="Times New Roman"/>
              </a:rPr>
              <a:t>and </a:t>
            </a:r>
            <a:r>
              <a:rPr sz="1050" spc="-5" dirty="0">
                <a:latin typeface="Times New Roman"/>
                <a:cs typeface="Times New Roman"/>
              </a:rPr>
              <a:t>substantially </a:t>
            </a:r>
            <a:r>
              <a:rPr sz="1050" spc="-20" dirty="0">
                <a:latin typeface="Times New Roman"/>
                <a:cs typeface="Times New Roman"/>
              </a:rPr>
              <a:t>harms </a:t>
            </a:r>
            <a:r>
              <a:rPr sz="1050" spc="-5" dirty="0">
                <a:latin typeface="Times New Roman"/>
                <a:cs typeface="Times New Roman"/>
              </a:rPr>
              <a:t>another student’s </a:t>
            </a:r>
            <a:r>
              <a:rPr sz="1050" spc="-20" dirty="0">
                <a:latin typeface="Times New Roman"/>
                <a:cs typeface="Times New Roman"/>
              </a:rPr>
              <a:t>physical </a:t>
            </a:r>
            <a:r>
              <a:rPr sz="1050" dirty="0">
                <a:latin typeface="Times New Roman"/>
                <a:cs typeface="Times New Roman"/>
              </a:rPr>
              <a:t>or </a:t>
            </a:r>
            <a:r>
              <a:rPr sz="1050" spc="-20" dirty="0">
                <a:latin typeface="Times New Roman"/>
                <a:cs typeface="Times New Roman"/>
              </a:rPr>
              <a:t>emotional </a:t>
            </a:r>
            <a:r>
              <a:rPr sz="1050" spc="-5" dirty="0">
                <a:latin typeface="Times New Roman"/>
                <a:cs typeface="Times New Roman"/>
              </a:rPr>
              <a:t>health </a:t>
            </a:r>
            <a:r>
              <a:rPr sz="1050" dirty="0">
                <a:latin typeface="Times New Roman"/>
                <a:cs typeface="Times New Roman"/>
              </a:rPr>
              <a:t>or </a:t>
            </a:r>
            <a:r>
              <a:rPr sz="1050" spc="-15" dirty="0">
                <a:latin typeface="Times New Roman"/>
                <a:cs typeface="Times New Roman"/>
              </a:rPr>
              <a:t>safety </a:t>
            </a:r>
            <a:r>
              <a:rPr sz="1050" spc="-5" dirty="0">
                <a:latin typeface="Times New Roman"/>
                <a:cs typeface="Times New Roman"/>
              </a:rPr>
              <a:t>as </a:t>
            </a:r>
            <a:r>
              <a:rPr sz="1050" spc="-15" dirty="0">
                <a:latin typeface="Times New Roman"/>
                <a:cs typeface="Times New Roman"/>
              </a:rPr>
              <a:t>defined </a:t>
            </a:r>
            <a:r>
              <a:rPr sz="1050" spc="-5" dirty="0">
                <a:latin typeface="Times New Roman"/>
                <a:cs typeface="Times New Roman"/>
              </a:rPr>
              <a:t>in </a:t>
            </a:r>
            <a:r>
              <a:rPr sz="1050" spc="-15" dirty="0">
                <a:latin typeface="Times New Roman"/>
                <a:cs typeface="Times New Roman"/>
              </a:rPr>
              <a:t>Section 37.001(b)(2) of  </a:t>
            </a:r>
            <a:r>
              <a:rPr sz="1050" spc="-20" dirty="0">
                <a:latin typeface="Times New Roman"/>
                <a:cs typeface="Times New Roman"/>
              </a:rPr>
              <a:t>the </a:t>
            </a:r>
            <a:r>
              <a:rPr sz="1050" spc="-15" dirty="0">
                <a:latin typeface="Times New Roman"/>
                <a:cs typeface="Times New Roman"/>
              </a:rPr>
              <a:t>Education Code;</a:t>
            </a:r>
            <a:r>
              <a:rPr sz="1050" spc="-55" dirty="0">
                <a:latin typeface="Times New Roman"/>
                <a:cs typeface="Times New Roman"/>
              </a:rPr>
              <a:t> </a:t>
            </a:r>
            <a:r>
              <a:rPr sz="1050" spc="-15" dirty="0">
                <a:latin typeface="Times New Roman"/>
                <a:cs typeface="Times New Roman"/>
              </a:rPr>
              <a:t>or</a:t>
            </a:r>
            <a:endParaRPr sz="1050">
              <a:latin typeface="Times New Roman"/>
              <a:cs typeface="Times New Roman"/>
            </a:endParaRPr>
          </a:p>
        </p:txBody>
      </p:sp>
      <p:sp>
        <p:nvSpPr>
          <p:cNvPr id="5" name="object 5"/>
          <p:cNvSpPr txBox="1"/>
          <p:nvPr/>
        </p:nvSpPr>
        <p:spPr>
          <a:xfrm>
            <a:off x="688848" y="4953000"/>
            <a:ext cx="6328410" cy="152400"/>
          </a:xfrm>
          <a:prstGeom prst="rect">
            <a:avLst/>
          </a:prstGeom>
          <a:solidFill>
            <a:srgbClr val="FFFF00"/>
          </a:solidFill>
        </p:spPr>
        <p:txBody>
          <a:bodyPr vert="horz" wrap="square" lIns="0" tIns="0" rIns="0" bIns="0" rtlCol="0">
            <a:spAutoFit/>
          </a:bodyPr>
          <a:lstStyle/>
          <a:p>
            <a:pPr>
              <a:lnSpc>
                <a:spcPts val="1170"/>
              </a:lnSpc>
            </a:pPr>
            <a:r>
              <a:rPr sz="1050" dirty="0">
                <a:latin typeface="Times New Roman"/>
                <a:cs typeface="Times New Roman"/>
              </a:rPr>
              <a:t>3.</a:t>
            </a:r>
            <a:r>
              <a:rPr sz="1050" spc="125" dirty="0">
                <a:latin typeface="Times New Roman"/>
                <a:cs typeface="Times New Roman"/>
              </a:rPr>
              <a:t> </a:t>
            </a:r>
            <a:r>
              <a:rPr sz="1050" spc="-15" dirty="0">
                <a:latin typeface="Times New Roman"/>
                <a:cs typeface="Times New Roman"/>
              </a:rPr>
              <a:t>Conduct</a:t>
            </a:r>
            <a:r>
              <a:rPr sz="1050" spc="5" dirty="0">
                <a:latin typeface="Times New Roman"/>
                <a:cs typeface="Times New Roman"/>
              </a:rPr>
              <a:t> </a:t>
            </a:r>
            <a:r>
              <a:rPr sz="1050" spc="-15" dirty="0">
                <a:latin typeface="Times New Roman"/>
                <a:cs typeface="Times New Roman"/>
              </a:rPr>
              <a:t>that</a:t>
            </a:r>
            <a:r>
              <a:rPr sz="1050" spc="5" dirty="0">
                <a:latin typeface="Times New Roman"/>
                <a:cs typeface="Times New Roman"/>
              </a:rPr>
              <a:t> </a:t>
            </a:r>
            <a:r>
              <a:rPr sz="1050" spc="-10" dirty="0">
                <a:latin typeface="Times New Roman"/>
                <a:cs typeface="Times New Roman"/>
              </a:rPr>
              <a:t>is</a:t>
            </a:r>
            <a:r>
              <a:rPr sz="1050" dirty="0">
                <a:latin typeface="Times New Roman"/>
                <a:cs typeface="Times New Roman"/>
              </a:rPr>
              <a:t> </a:t>
            </a:r>
            <a:r>
              <a:rPr sz="1050" spc="-20" dirty="0">
                <a:latin typeface="Times New Roman"/>
                <a:cs typeface="Times New Roman"/>
              </a:rPr>
              <a:t>punishable</a:t>
            </a:r>
            <a:r>
              <a:rPr sz="1050" spc="10" dirty="0">
                <a:latin typeface="Times New Roman"/>
                <a:cs typeface="Times New Roman"/>
              </a:rPr>
              <a:t> </a:t>
            </a:r>
            <a:r>
              <a:rPr sz="1050" spc="-15" dirty="0">
                <a:latin typeface="Times New Roman"/>
                <a:cs typeface="Times New Roman"/>
              </a:rPr>
              <a:t>as</a:t>
            </a:r>
            <a:r>
              <a:rPr sz="1050" dirty="0">
                <a:latin typeface="Times New Roman"/>
                <a:cs typeface="Times New Roman"/>
              </a:rPr>
              <a:t> a</a:t>
            </a:r>
            <a:r>
              <a:rPr sz="1050" spc="10" dirty="0">
                <a:latin typeface="Times New Roman"/>
                <a:cs typeface="Times New Roman"/>
              </a:rPr>
              <a:t> </a:t>
            </a:r>
            <a:r>
              <a:rPr sz="1050" spc="-15" dirty="0">
                <a:latin typeface="Times New Roman"/>
                <a:cs typeface="Times New Roman"/>
              </a:rPr>
              <a:t>crime</a:t>
            </a:r>
            <a:r>
              <a:rPr sz="1050" spc="10" dirty="0">
                <a:latin typeface="Times New Roman"/>
                <a:cs typeface="Times New Roman"/>
              </a:rPr>
              <a:t> </a:t>
            </a:r>
            <a:r>
              <a:rPr sz="1050" spc="-15" dirty="0">
                <a:latin typeface="Times New Roman"/>
                <a:cs typeface="Times New Roman"/>
              </a:rPr>
              <a:t>under</a:t>
            </a:r>
            <a:r>
              <a:rPr sz="1050" dirty="0">
                <a:latin typeface="Times New Roman"/>
                <a:cs typeface="Times New Roman"/>
              </a:rPr>
              <a:t> </a:t>
            </a:r>
            <a:r>
              <a:rPr sz="1050" spc="-15" dirty="0">
                <a:latin typeface="Times New Roman"/>
                <a:cs typeface="Times New Roman"/>
              </a:rPr>
              <a:t>Penal</a:t>
            </a:r>
            <a:r>
              <a:rPr sz="1050" dirty="0">
                <a:latin typeface="Times New Roman"/>
                <a:cs typeface="Times New Roman"/>
              </a:rPr>
              <a:t> </a:t>
            </a:r>
            <a:r>
              <a:rPr sz="1050" spc="-10" dirty="0">
                <a:latin typeface="Times New Roman"/>
                <a:cs typeface="Times New Roman"/>
              </a:rPr>
              <a:t>Code</a:t>
            </a:r>
            <a:r>
              <a:rPr sz="1050" spc="0" dirty="0">
                <a:latin typeface="Times New Roman"/>
                <a:cs typeface="Times New Roman"/>
              </a:rPr>
              <a:t> </a:t>
            </a:r>
            <a:r>
              <a:rPr sz="1050" spc="-15" dirty="0">
                <a:latin typeface="Times New Roman"/>
                <a:cs typeface="Times New Roman"/>
              </a:rPr>
              <a:t>42.07,</a:t>
            </a:r>
            <a:r>
              <a:rPr sz="1050" spc="10" dirty="0">
                <a:latin typeface="Times New Roman"/>
                <a:cs typeface="Times New Roman"/>
              </a:rPr>
              <a:t> </a:t>
            </a:r>
            <a:r>
              <a:rPr sz="1050" spc="-20" dirty="0">
                <a:latin typeface="Times New Roman"/>
                <a:cs typeface="Times New Roman"/>
              </a:rPr>
              <a:t>including</a:t>
            </a:r>
            <a:r>
              <a:rPr sz="1050" spc="10" dirty="0">
                <a:latin typeface="Times New Roman"/>
                <a:cs typeface="Times New Roman"/>
              </a:rPr>
              <a:t> </a:t>
            </a:r>
            <a:r>
              <a:rPr sz="1050" spc="-10" dirty="0">
                <a:latin typeface="Times New Roman"/>
                <a:cs typeface="Times New Roman"/>
              </a:rPr>
              <a:t>the</a:t>
            </a:r>
            <a:r>
              <a:rPr sz="1050" spc="0" dirty="0">
                <a:latin typeface="Times New Roman"/>
                <a:cs typeface="Times New Roman"/>
              </a:rPr>
              <a:t> </a:t>
            </a:r>
            <a:r>
              <a:rPr sz="1050" spc="-20" dirty="0">
                <a:latin typeface="Times New Roman"/>
                <a:cs typeface="Times New Roman"/>
              </a:rPr>
              <a:t>following</a:t>
            </a:r>
            <a:r>
              <a:rPr sz="1050" spc="10" dirty="0">
                <a:latin typeface="Times New Roman"/>
                <a:cs typeface="Times New Roman"/>
              </a:rPr>
              <a:t> </a:t>
            </a:r>
            <a:r>
              <a:rPr sz="1050" spc="-20" dirty="0">
                <a:latin typeface="Times New Roman"/>
                <a:cs typeface="Times New Roman"/>
              </a:rPr>
              <a:t>types</a:t>
            </a:r>
            <a:r>
              <a:rPr sz="1050" spc="10" dirty="0">
                <a:latin typeface="Times New Roman"/>
                <a:cs typeface="Times New Roman"/>
              </a:rPr>
              <a:t> </a:t>
            </a:r>
            <a:r>
              <a:rPr sz="1050" spc="-5" dirty="0">
                <a:latin typeface="Times New Roman"/>
                <a:cs typeface="Times New Roman"/>
              </a:rPr>
              <a:t>of</a:t>
            </a:r>
            <a:r>
              <a:rPr sz="1050" spc="10" dirty="0">
                <a:latin typeface="Times New Roman"/>
                <a:cs typeface="Times New Roman"/>
              </a:rPr>
              <a:t> </a:t>
            </a:r>
            <a:r>
              <a:rPr sz="1050" spc="-15" dirty="0">
                <a:latin typeface="Times New Roman"/>
                <a:cs typeface="Times New Roman"/>
              </a:rPr>
              <a:t>conduct</a:t>
            </a:r>
            <a:r>
              <a:rPr sz="1050" spc="5" dirty="0">
                <a:latin typeface="Times New Roman"/>
                <a:cs typeface="Times New Roman"/>
              </a:rPr>
              <a:t> </a:t>
            </a:r>
            <a:r>
              <a:rPr sz="1050" spc="-10" dirty="0">
                <a:latin typeface="Times New Roman"/>
                <a:cs typeface="Times New Roman"/>
              </a:rPr>
              <a:t>if</a:t>
            </a:r>
            <a:r>
              <a:rPr sz="1050" dirty="0">
                <a:latin typeface="Times New Roman"/>
                <a:cs typeface="Times New Roman"/>
              </a:rPr>
              <a:t> </a:t>
            </a:r>
            <a:r>
              <a:rPr sz="1050" spc="-15" dirty="0">
                <a:latin typeface="Times New Roman"/>
                <a:cs typeface="Times New Roman"/>
              </a:rPr>
              <a:t>carried</a:t>
            </a:r>
            <a:r>
              <a:rPr sz="1050" spc="0" dirty="0">
                <a:latin typeface="Times New Roman"/>
                <a:cs typeface="Times New Roman"/>
              </a:rPr>
              <a:t> </a:t>
            </a:r>
            <a:r>
              <a:rPr sz="1050" spc="-15" dirty="0">
                <a:latin typeface="Times New Roman"/>
                <a:cs typeface="Times New Roman"/>
              </a:rPr>
              <a:t>out</a:t>
            </a:r>
            <a:endParaRPr sz="1050">
              <a:latin typeface="Times New Roman"/>
              <a:cs typeface="Times New Roman"/>
            </a:endParaRPr>
          </a:p>
        </p:txBody>
      </p:sp>
      <p:sp>
        <p:nvSpPr>
          <p:cNvPr id="6" name="object 6"/>
          <p:cNvSpPr txBox="1"/>
          <p:nvPr/>
        </p:nvSpPr>
        <p:spPr>
          <a:xfrm>
            <a:off x="870203" y="5105400"/>
            <a:ext cx="3931285" cy="152400"/>
          </a:xfrm>
          <a:prstGeom prst="rect">
            <a:avLst/>
          </a:prstGeom>
          <a:solidFill>
            <a:srgbClr val="FFFF00"/>
          </a:solidFill>
        </p:spPr>
        <p:txBody>
          <a:bodyPr vert="horz" wrap="square" lIns="0" tIns="0" rIns="0" bIns="0" rtlCol="0">
            <a:spAutoFit/>
          </a:bodyPr>
          <a:lstStyle/>
          <a:p>
            <a:pPr>
              <a:lnSpc>
                <a:spcPts val="1170"/>
              </a:lnSpc>
            </a:pPr>
            <a:r>
              <a:rPr sz="1050" spc="-15" dirty="0">
                <a:latin typeface="Times New Roman"/>
                <a:cs typeface="Times New Roman"/>
              </a:rPr>
              <a:t>this the intent </a:t>
            </a:r>
            <a:r>
              <a:rPr sz="1050" spc="-10" dirty="0">
                <a:latin typeface="Times New Roman"/>
                <a:cs typeface="Times New Roman"/>
              </a:rPr>
              <a:t>to </a:t>
            </a:r>
            <a:r>
              <a:rPr sz="1050" spc="-15" dirty="0">
                <a:latin typeface="Times New Roman"/>
                <a:cs typeface="Times New Roman"/>
              </a:rPr>
              <a:t>harass, </a:t>
            </a:r>
            <a:r>
              <a:rPr sz="1050" spc="-20" dirty="0">
                <a:latin typeface="Times New Roman"/>
                <a:cs typeface="Times New Roman"/>
              </a:rPr>
              <a:t>annoy, </a:t>
            </a:r>
            <a:r>
              <a:rPr sz="1050" spc="-15" dirty="0">
                <a:latin typeface="Times New Roman"/>
                <a:cs typeface="Times New Roman"/>
              </a:rPr>
              <a:t>alarm, abuse, </a:t>
            </a:r>
            <a:r>
              <a:rPr sz="1050" spc="-20" dirty="0">
                <a:latin typeface="Times New Roman"/>
                <a:cs typeface="Times New Roman"/>
              </a:rPr>
              <a:t>torment, </a:t>
            </a:r>
            <a:r>
              <a:rPr sz="1050" spc="-5" dirty="0">
                <a:latin typeface="Times New Roman"/>
                <a:cs typeface="Times New Roman"/>
              </a:rPr>
              <a:t>or </a:t>
            </a:r>
            <a:r>
              <a:rPr sz="1050" spc="-15" dirty="0">
                <a:latin typeface="Times New Roman"/>
                <a:cs typeface="Times New Roman"/>
              </a:rPr>
              <a:t>embarrass</a:t>
            </a:r>
            <a:r>
              <a:rPr sz="1050" spc="-185" dirty="0">
                <a:latin typeface="Times New Roman"/>
                <a:cs typeface="Times New Roman"/>
              </a:rPr>
              <a:t> </a:t>
            </a:r>
            <a:r>
              <a:rPr sz="1050" spc="-15" dirty="0">
                <a:latin typeface="Times New Roman"/>
                <a:cs typeface="Times New Roman"/>
              </a:rPr>
              <a:t>another:</a:t>
            </a:r>
            <a:endParaRPr sz="1050">
              <a:latin typeface="Times New Roman"/>
              <a:cs typeface="Times New Roman"/>
            </a:endParaRPr>
          </a:p>
        </p:txBody>
      </p:sp>
      <p:sp>
        <p:nvSpPr>
          <p:cNvPr id="7" name="object 7"/>
          <p:cNvSpPr txBox="1"/>
          <p:nvPr/>
        </p:nvSpPr>
        <p:spPr>
          <a:xfrm>
            <a:off x="1293875" y="5257800"/>
            <a:ext cx="5710555" cy="154305"/>
          </a:xfrm>
          <a:prstGeom prst="rect">
            <a:avLst/>
          </a:prstGeom>
          <a:solidFill>
            <a:srgbClr val="FFFF00"/>
          </a:solidFill>
        </p:spPr>
        <p:txBody>
          <a:bodyPr vert="horz" wrap="square" lIns="0" tIns="0" rIns="0" bIns="0" rtlCol="0">
            <a:spAutoFit/>
          </a:bodyPr>
          <a:lstStyle/>
          <a:p>
            <a:pPr>
              <a:lnSpc>
                <a:spcPts val="1170"/>
              </a:lnSpc>
            </a:pPr>
            <a:r>
              <a:rPr sz="1050" spc="-5" dirty="0">
                <a:latin typeface="Times New Roman"/>
                <a:cs typeface="Times New Roman"/>
              </a:rPr>
              <a:t>a) </a:t>
            </a:r>
            <a:r>
              <a:rPr sz="1050" spc="-20" dirty="0">
                <a:latin typeface="Times New Roman"/>
                <a:cs typeface="Times New Roman"/>
              </a:rPr>
              <a:t>Initiating communication </a:t>
            </a:r>
            <a:r>
              <a:rPr sz="1050" spc="-15" dirty="0">
                <a:latin typeface="Times New Roman"/>
                <a:cs typeface="Times New Roman"/>
              </a:rPr>
              <a:t>and, in the course </a:t>
            </a:r>
            <a:r>
              <a:rPr sz="1050" spc="-5" dirty="0">
                <a:latin typeface="Times New Roman"/>
                <a:cs typeface="Times New Roman"/>
              </a:rPr>
              <a:t>of </a:t>
            </a:r>
            <a:r>
              <a:rPr sz="1050" spc="-15" dirty="0">
                <a:latin typeface="Times New Roman"/>
                <a:cs typeface="Times New Roman"/>
              </a:rPr>
              <a:t>the </a:t>
            </a:r>
            <a:r>
              <a:rPr sz="1050" spc="-20" dirty="0">
                <a:latin typeface="Times New Roman"/>
                <a:cs typeface="Times New Roman"/>
              </a:rPr>
              <a:t>communication, </a:t>
            </a:r>
            <a:r>
              <a:rPr sz="1050" spc="-15" dirty="0">
                <a:latin typeface="Times New Roman"/>
                <a:cs typeface="Times New Roman"/>
              </a:rPr>
              <a:t>making </a:t>
            </a:r>
            <a:r>
              <a:rPr sz="1050" dirty="0">
                <a:latin typeface="Times New Roman"/>
                <a:cs typeface="Times New Roman"/>
              </a:rPr>
              <a:t>a </a:t>
            </a:r>
            <a:r>
              <a:rPr sz="1050" spc="-20" dirty="0">
                <a:latin typeface="Times New Roman"/>
                <a:cs typeface="Times New Roman"/>
              </a:rPr>
              <a:t>comment, </a:t>
            </a:r>
            <a:r>
              <a:rPr sz="1050" spc="-15" dirty="0">
                <a:latin typeface="Times New Roman"/>
                <a:cs typeface="Times New Roman"/>
              </a:rPr>
              <a:t>request,</a:t>
            </a:r>
            <a:r>
              <a:rPr sz="1050" spc="185" dirty="0">
                <a:latin typeface="Times New Roman"/>
                <a:cs typeface="Times New Roman"/>
              </a:rPr>
              <a:t> </a:t>
            </a:r>
            <a:r>
              <a:rPr sz="1050" spc="-20" dirty="0">
                <a:latin typeface="Times New Roman"/>
                <a:cs typeface="Times New Roman"/>
              </a:rPr>
              <a:t>suggestion,</a:t>
            </a:r>
            <a:endParaRPr sz="1050">
              <a:latin typeface="Times New Roman"/>
              <a:cs typeface="Times New Roman"/>
            </a:endParaRPr>
          </a:p>
        </p:txBody>
      </p:sp>
      <p:sp>
        <p:nvSpPr>
          <p:cNvPr id="8" name="object 8"/>
          <p:cNvSpPr txBox="1"/>
          <p:nvPr/>
        </p:nvSpPr>
        <p:spPr>
          <a:xfrm>
            <a:off x="1409700" y="5411723"/>
            <a:ext cx="2385695" cy="152400"/>
          </a:xfrm>
          <a:prstGeom prst="rect">
            <a:avLst/>
          </a:prstGeom>
          <a:solidFill>
            <a:srgbClr val="FFFF00"/>
          </a:solidFill>
        </p:spPr>
        <p:txBody>
          <a:bodyPr vert="horz" wrap="square" lIns="0" tIns="0" rIns="0" bIns="0" rtlCol="0">
            <a:spAutoFit/>
          </a:bodyPr>
          <a:lstStyle/>
          <a:p>
            <a:pPr>
              <a:lnSpc>
                <a:spcPts val="1170"/>
              </a:lnSpc>
            </a:pPr>
            <a:r>
              <a:rPr sz="1050" spc="-5" dirty="0">
                <a:latin typeface="Times New Roman"/>
                <a:cs typeface="Times New Roman"/>
              </a:rPr>
              <a:t>or</a:t>
            </a:r>
            <a:r>
              <a:rPr sz="1050" spc="-35" dirty="0">
                <a:latin typeface="Times New Roman"/>
                <a:cs typeface="Times New Roman"/>
              </a:rPr>
              <a:t> </a:t>
            </a:r>
            <a:r>
              <a:rPr sz="1050" spc="-20" dirty="0">
                <a:latin typeface="Times New Roman"/>
                <a:cs typeface="Times New Roman"/>
              </a:rPr>
              <a:t>proposal</a:t>
            </a:r>
            <a:r>
              <a:rPr sz="1050" spc="-35" dirty="0">
                <a:latin typeface="Times New Roman"/>
                <a:cs typeface="Times New Roman"/>
              </a:rPr>
              <a:t> </a:t>
            </a:r>
            <a:r>
              <a:rPr sz="1050" spc="-15" dirty="0">
                <a:latin typeface="Times New Roman"/>
                <a:cs typeface="Times New Roman"/>
              </a:rPr>
              <a:t>that</a:t>
            </a:r>
            <a:r>
              <a:rPr sz="1050" spc="-35" dirty="0">
                <a:latin typeface="Times New Roman"/>
                <a:cs typeface="Times New Roman"/>
              </a:rPr>
              <a:t> </a:t>
            </a:r>
            <a:r>
              <a:rPr sz="1050" spc="-10" dirty="0">
                <a:latin typeface="Times New Roman"/>
                <a:cs typeface="Times New Roman"/>
              </a:rPr>
              <a:t>is</a:t>
            </a:r>
            <a:r>
              <a:rPr sz="1050" spc="-45" dirty="0">
                <a:latin typeface="Times New Roman"/>
                <a:cs typeface="Times New Roman"/>
              </a:rPr>
              <a:t> </a:t>
            </a:r>
            <a:r>
              <a:rPr sz="1050" spc="-15" dirty="0">
                <a:latin typeface="Times New Roman"/>
                <a:cs typeface="Times New Roman"/>
              </a:rPr>
              <a:t>obscene,</a:t>
            </a:r>
            <a:r>
              <a:rPr sz="1050" spc="-40" dirty="0">
                <a:latin typeface="Times New Roman"/>
                <a:cs typeface="Times New Roman"/>
              </a:rPr>
              <a:t> </a:t>
            </a:r>
            <a:r>
              <a:rPr sz="1050" spc="-10" dirty="0">
                <a:latin typeface="Times New Roman"/>
                <a:cs typeface="Times New Roman"/>
              </a:rPr>
              <a:t>as</a:t>
            </a:r>
            <a:r>
              <a:rPr sz="1050" spc="-45" dirty="0">
                <a:latin typeface="Times New Roman"/>
                <a:cs typeface="Times New Roman"/>
              </a:rPr>
              <a:t> </a:t>
            </a:r>
            <a:r>
              <a:rPr sz="1050" spc="-15" dirty="0">
                <a:latin typeface="Times New Roman"/>
                <a:cs typeface="Times New Roman"/>
              </a:rPr>
              <a:t>defined</a:t>
            </a:r>
            <a:r>
              <a:rPr sz="1050" spc="-40" dirty="0">
                <a:latin typeface="Times New Roman"/>
                <a:cs typeface="Times New Roman"/>
              </a:rPr>
              <a:t> </a:t>
            </a:r>
            <a:r>
              <a:rPr sz="1050" spc="-5" dirty="0">
                <a:latin typeface="Times New Roman"/>
                <a:cs typeface="Times New Roman"/>
              </a:rPr>
              <a:t>by</a:t>
            </a:r>
            <a:r>
              <a:rPr sz="1050" spc="-55" dirty="0">
                <a:latin typeface="Times New Roman"/>
                <a:cs typeface="Times New Roman"/>
              </a:rPr>
              <a:t> </a:t>
            </a:r>
            <a:r>
              <a:rPr sz="1050" spc="-15" dirty="0">
                <a:latin typeface="Times New Roman"/>
                <a:cs typeface="Times New Roman"/>
              </a:rPr>
              <a:t>law;</a:t>
            </a:r>
            <a:endParaRPr sz="1050">
              <a:latin typeface="Times New Roman"/>
              <a:cs typeface="Times New Roman"/>
            </a:endParaRPr>
          </a:p>
        </p:txBody>
      </p:sp>
      <p:sp>
        <p:nvSpPr>
          <p:cNvPr id="9" name="object 9"/>
          <p:cNvSpPr txBox="1"/>
          <p:nvPr/>
        </p:nvSpPr>
        <p:spPr>
          <a:xfrm>
            <a:off x="1293875" y="5564123"/>
            <a:ext cx="5710555" cy="154305"/>
          </a:xfrm>
          <a:prstGeom prst="rect">
            <a:avLst/>
          </a:prstGeom>
          <a:solidFill>
            <a:srgbClr val="FFFF00"/>
          </a:solidFill>
        </p:spPr>
        <p:txBody>
          <a:bodyPr vert="horz" wrap="square" lIns="0" tIns="0" rIns="0" bIns="0" rtlCol="0">
            <a:spAutoFit/>
          </a:bodyPr>
          <a:lstStyle/>
          <a:p>
            <a:pPr>
              <a:lnSpc>
                <a:spcPts val="1170"/>
              </a:lnSpc>
            </a:pPr>
            <a:r>
              <a:rPr sz="1050" spc="-15" dirty="0">
                <a:latin typeface="Times New Roman"/>
                <a:cs typeface="Times New Roman"/>
              </a:rPr>
              <a:t>b)Threatening,</a:t>
            </a:r>
            <a:r>
              <a:rPr sz="1050" spc="-25" dirty="0">
                <a:latin typeface="Times New Roman"/>
                <a:cs typeface="Times New Roman"/>
              </a:rPr>
              <a:t> </a:t>
            </a:r>
            <a:r>
              <a:rPr sz="1050" spc="-15" dirty="0">
                <a:latin typeface="Times New Roman"/>
                <a:cs typeface="Times New Roman"/>
              </a:rPr>
              <a:t>in</a:t>
            </a:r>
            <a:r>
              <a:rPr sz="1050" spc="-25" dirty="0">
                <a:latin typeface="Times New Roman"/>
                <a:cs typeface="Times New Roman"/>
              </a:rPr>
              <a:t> </a:t>
            </a:r>
            <a:r>
              <a:rPr sz="1050" dirty="0">
                <a:latin typeface="Times New Roman"/>
                <a:cs typeface="Times New Roman"/>
              </a:rPr>
              <a:t>a</a:t>
            </a:r>
            <a:r>
              <a:rPr sz="1050" spc="-30" dirty="0">
                <a:latin typeface="Times New Roman"/>
                <a:cs typeface="Times New Roman"/>
              </a:rPr>
              <a:t> </a:t>
            </a:r>
            <a:r>
              <a:rPr sz="1050" spc="-15" dirty="0">
                <a:latin typeface="Times New Roman"/>
                <a:cs typeface="Times New Roman"/>
              </a:rPr>
              <a:t>manner</a:t>
            </a:r>
            <a:r>
              <a:rPr sz="1050" spc="-45" dirty="0">
                <a:latin typeface="Times New Roman"/>
                <a:cs typeface="Times New Roman"/>
              </a:rPr>
              <a:t> </a:t>
            </a:r>
            <a:r>
              <a:rPr sz="1050" spc="-20" dirty="0">
                <a:latin typeface="Times New Roman"/>
                <a:cs typeface="Times New Roman"/>
              </a:rPr>
              <a:t>reasonably</a:t>
            </a:r>
            <a:r>
              <a:rPr sz="1050" spc="-50" dirty="0">
                <a:latin typeface="Times New Roman"/>
                <a:cs typeface="Times New Roman"/>
              </a:rPr>
              <a:t> </a:t>
            </a:r>
            <a:r>
              <a:rPr sz="1050" spc="-15" dirty="0">
                <a:latin typeface="Times New Roman"/>
                <a:cs typeface="Times New Roman"/>
              </a:rPr>
              <a:t>likely</a:t>
            </a:r>
            <a:r>
              <a:rPr sz="1050" spc="-50" dirty="0">
                <a:latin typeface="Times New Roman"/>
                <a:cs typeface="Times New Roman"/>
              </a:rPr>
              <a:t> </a:t>
            </a:r>
            <a:r>
              <a:rPr sz="1050" spc="-10" dirty="0">
                <a:latin typeface="Times New Roman"/>
                <a:cs typeface="Times New Roman"/>
              </a:rPr>
              <a:t>to</a:t>
            </a:r>
            <a:r>
              <a:rPr sz="1050" spc="-25" dirty="0">
                <a:latin typeface="Times New Roman"/>
                <a:cs typeface="Times New Roman"/>
              </a:rPr>
              <a:t> </a:t>
            </a:r>
            <a:r>
              <a:rPr sz="1050" spc="-15" dirty="0">
                <a:latin typeface="Times New Roman"/>
                <a:cs typeface="Times New Roman"/>
              </a:rPr>
              <a:t>alarm</a:t>
            </a:r>
            <a:r>
              <a:rPr sz="1050" spc="-45" dirty="0">
                <a:latin typeface="Times New Roman"/>
                <a:cs typeface="Times New Roman"/>
              </a:rPr>
              <a:t> </a:t>
            </a:r>
            <a:r>
              <a:rPr sz="1050" spc="-10" dirty="0">
                <a:latin typeface="Times New Roman"/>
                <a:cs typeface="Times New Roman"/>
              </a:rPr>
              <a:t>the</a:t>
            </a:r>
            <a:r>
              <a:rPr sz="1050" spc="-30" dirty="0">
                <a:latin typeface="Times New Roman"/>
                <a:cs typeface="Times New Roman"/>
              </a:rPr>
              <a:t> </a:t>
            </a:r>
            <a:r>
              <a:rPr sz="1050" spc="-15" dirty="0">
                <a:latin typeface="Times New Roman"/>
                <a:cs typeface="Times New Roman"/>
              </a:rPr>
              <a:t>person</a:t>
            </a:r>
            <a:r>
              <a:rPr sz="1050" spc="-25" dirty="0">
                <a:latin typeface="Times New Roman"/>
                <a:cs typeface="Times New Roman"/>
              </a:rPr>
              <a:t> </a:t>
            </a:r>
            <a:r>
              <a:rPr sz="1050" spc="-20" dirty="0">
                <a:latin typeface="Times New Roman"/>
                <a:cs typeface="Times New Roman"/>
              </a:rPr>
              <a:t>receiving</a:t>
            </a:r>
            <a:r>
              <a:rPr sz="1050" spc="-25" dirty="0">
                <a:latin typeface="Times New Roman"/>
                <a:cs typeface="Times New Roman"/>
              </a:rPr>
              <a:t> </a:t>
            </a:r>
            <a:r>
              <a:rPr sz="1050" spc="-15" dirty="0">
                <a:latin typeface="Times New Roman"/>
                <a:cs typeface="Times New Roman"/>
              </a:rPr>
              <a:t>the</a:t>
            </a:r>
            <a:r>
              <a:rPr sz="1050" spc="-30" dirty="0">
                <a:latin typeface="Times New Roman"/>
                <a:cs typeface="Times New Roman"/>
              </a:rPr>
              <a:t> </a:t>
            </a:r>
            <a:r>
              <a:rPr sz="1050" spc="-20" dirty="0">
                <a:latin typeface="Times New Roman"/>
                <a:cs typeface="Times New Roman"/>
              </a:rPr>
              <a:t>threat,</a:t>
            </a:r>
            <a:r>
              <a:rPr sz="1050" spc="-25" dirty="0">
                <a:latin typeface="Times New Roman"/>
                <a:cs typeface="Times New Roman"/>
              </a:rPr>
              <a:t> </a:t>
            </a:r>
            <a:r>
              <a:rPr sz="1050" spc="-10" dirty="0">
                <a:latin typeface="Times New Roman"/>
                <a:cs typeface="Times New Roman"/>
              </a:rPr>
              <a:t>to</a:t>
            </a:r>
            <a:r>
              <a:rPr sz="1050" spc="-25" dirty="0">
                <a:latin typeface="Times New Roman"/>
                <a:cs typeface="Times New Roman"/>
              </a:rPr>
              <a:t> </a:t>
            </a:r>
            <a:r>
              <a:rPr sz="1050" spc="-20" dirty="0">
                <a:latin typeface="Times New Roman"/>
                <a:cs typeface="Times New Roman"/>
              </a:rPr>
              <a:t>inflict</a:t>
            </a:r>
            <a:r>
              <a:rPr sz="1050" spc="-35" dirty="0">
                <a:latin typeface="Times New Roman"/>
                <a:cs typeface="Times New Roman"/>
              </a:rPr>
              <a:t> </a:t>
            </a:r>
            <a:r>
              <a:rPr sz="1050" spc="-15" dirty="0">
                <a:latin typeface="Times New Roman"/>
                <a:cs typeface="Times New Roman"/>
              </a:rPr>
              <a:t>bodily</a:t>
            </a:r>
            <a:r>
              <a:rPr sz="1050" spc="-50" dirty="0">
                <a:latin typeface="Times New Roman"/>
                <a:cs typeface="Times New Roman"/>
              </a:rPr>
              <a:t> </a:t>
            </a:r>
            <a:r>
              <a:rPr sz="1050" spc="-15" dirty="0">
                <a:latin typeface="Times New Roman"/>
                <a:cs typeface="Times New Roman"/>
              </a:rPr>
              <a:t>injury</a:t>
            </a:r>
            <a:r>
              <a:rPr sz="1050" spc="-50" dirty="0">
                <a:latin typeface="Times New Roman"/>
                <a:cs typeface="Times New Roman"/>
              </a:rPr>
              <a:t> </a:t>
            </a:r>
            <a:r>
              <a:rPr sz="1050" spc="-15" dirty="0">
                <a:latin typeface="Times New Roman"/>
                <a:cs typeface="Times New Roman"/>
              </a:rPr>
              <a:t>on</a:t>
            </a:r>
            <a:endParaRPr sz="1050">
              <a:latin typeface="Times New Roman"/>
              <a:cs typeface="Times New Roman"/>
            </a:endParaRPr>
          </a:p>
        </p:txBody>
      </p:sp>
      <p:sp>
        <p:nvSpPr>
          <p:cNvPr id="10" name="object 10"/>
          <p:cNvSpPr txBox="1"/>
          <p:nvPr/>
        </p:nvSpPr>
        <p:spPr>
          <a:xfrm>
            <a:off x="1409700" y="5718047"/>
            <a:ext cx="5607685" cy="152400"/>
          </a:xfrm>
          <a:prstGeom prst="rect">
            <a:avLst/>
          </a:prstGeom>
          <a:solidFill>
            <a:srgbClr val="FFFF00"/>
          </a:solidFill>
        </p:spPr>
        <p:txBody>
          <a:bodyPr vert="horz" wrap="square" lIns="0" tIns="0" rIns="0" bIns="0" rtlCol="0">
            <a:spAutoFit/>
          </a:bodyPr>
          <a:lstStyle/>
          <a:p>
            <a:pPr>
              <a:lnSpc>
                <a:spcPts val="1170"/>
              </a:lnSpc>
            </a:pPr>
            <a:r>
              <a:rPr sz="1050" spc="-10" dirty="0">
                <a:latin typeface="Times New Roman"/>
                <a:cs typeface="Times New Roman"/>
              </a:rPr>
              <a:t>the</a:t>
            </a:r>
            <a:r>
              <a:rPr sz="1050" spc="30" dirty="0">
                <a:latin typeface="Times New Roman"/>
                <a:cs typeface="Times New Roman"/>
              </a:rPr>
              <a:t> </a:t>
            </a:r>
            <a:r>
              <a:rPr sz="1050" spc="-15" dirty="0">
                <a:latin typeface="Times New Roman"/>
                <a:cs typeface="Times New Roman"/>
              </a:rPr>
              <a:t>person</a:t>
            </a:r>
            <a:r>
              <a:rPr sz="1050" spc="25" dirty="0">
                <a:latin typeface="Times New Roman"/>
                <a:cs typeface="Times New Roman"/>
              </a:rPr>
              <a:t> </a:t>
            </a:r>
            <a:r>
              <a:rPr sz="1050" spc="-5" dirty="0">
                <a:latin typeface="Times New Roman"/>
                <a:cs typeface="Times New Roman"/>
              </a:rPr>
              <a:t>or</a:t>
            </a:r>
            <a:r>
              <a:rPr sz="1050" spc="25" dirty="0">
                <a:latin typeface="Times New Roman"/>
                <a:cs typeface="Times New Roman"/>
              </a:rPr>
              <a:t> </a:t>
            </a:r>
            <a:r>
              <a:rPr sz="1050" spc="-10" dirty="0">
                <a:latin typeface="Times New Roman"/>
                <a:cs typeface="Times New Roman"/>
              </a:rPr>
              <a:t>to</a:t>
            </a:r>
            <a:r>
              <a:rPr sz="1050" spc="25" dirty="0">
                <a:latin typeface="Times New Roman"/>
                <a:cs typeface="Times New Roman"/>
              </a:rPr>
              <a:t> </a:t>
            </a:r>
            <a:r>
              <a:rPr sz="1050" spc="-20" dirty="0">
                <a:latin typeface="Times New Roman"/>
                <a:cs typeface="Times New Roman"/>
              </a:rPr>
              <a:t>commit</a:t>
            </a:r>
            <a:r>
              <a:rPr sz="1050" spc="25" dirty="0">
                <a:latin typeface="Times New Roman"/>
                <a:cs typeface="Times New Roman"/>
              </a:rPr>
              <a:t> </a:t>
            </a:r>
            <a:r>
              <a:rPr sz="1050" dirty="0">
                <a:latin typeface="Times New Roman"/>
                <a:cs typeface="Times New Roman"/>
              </a:rPr>
              <a:t>a</a:t>
            </a:r>
            <a:r>
              <a:rPr sz="1050" spc="30" dirty="0">
                <a:latin typeface="Times New Roman"/>
                <a:cs typeface="Times New Roman"/>
              </a:rPr>
              <a:t> </a:t>
            </a:r>
            <a:r>
              <a:rPr sz="1050" spc="-15" dirty="0">
                <a:latin typeface="Times New Roman"/>
                <a:cs typeface="Times New Roman"/>
              </a:rPr>
              <a:t>felony</a:t>
            </a:r>
            <a:r>
              <a:rPr sz="1050" spc="5" dirty="0">
                <a:latin typeface="Times New Roman"/>
                <a:cs typeface="Times New Roman"/>
              </a:rPr>
              <a:t> </a:t>
            </a:r>
            <a:r>
              <a:rPr sz="1050" spc="-15" dirty="0">
                <a:latin typeface="Times New Roman"/>
                <a:cs typeface="Times New Roman"/>
              </a:rPr>
              <a:t>against</a:t>
            </a:r>
            <a:r>
              <a:rPr sz="1050" spc="25" dirty="0">
                <a:latin typeface="Times New Roman"/>
                <a:cs typeface="Times New Roman"/>
              </a:rPr>
              <a:t> </a:t>
            </a:r>
            <a:r>
              <a:rPr sz="1050" spc="-15" dirty="0">
                <a:latin typeface="Times New Roman"/>
                <a:cs typeface="Times New Roman"/>
              </a:rPr>
              <a:t>the</a:t>
            </a:r>
            <a:r>
              <a:rPr sz="1050" spc="15" dirty="0">
                <a:latin typeface="Times New Roman"/>
                <a:cs typeface="Times New Roman"/>
              </a:rPr>
              <a:t> </a:t>
            </a:r>
            <a:r>
              <a:rPr sz="1050" spc="-15" dirty="0">
                <a:latin typeface="Times New Roman"/>
                <a:cs typeface="Times New Roman"/>
              </a:rPr>
              <a:t>person,</a:t>
            </a:r>
            <a:r>
              <a:rPr sz="1050" spc="30" dirty="0">
                <a:latin typeface="Times New Roman"/>
                <a:cs typeface="Times New Roman"/>
              </a:rPr>
              <a:t> </a:t>
            </a:r>
            <a:r>
              <a:rPr sz="1050" dirty="0">
                <a:latin typeface="Times New Roman"/>
                <a:cs typeface="Times New Roman"/>
              </a:rPr>
              <a:t>a</a:t>
            </a:r>
            <a:r>
              <a:rPr sz="1050" spc="30" dirty="0">
                <a:latin typeface="Times New Roman"/>
                <a:cs typeface="Times New Roman"/>
              </a:rPr>
              <a:t> </a:t>
            </a:r>
            <a:r>
              <a:rPr sz="1050" spc="-20" dirty="0">
                <a:latin typeface="Times New Roman"/>
                <a:cs typeface="Times New Roman"/>
              </a:rPr>
              <a:t>member</a:t>
            </a:r>
            <a:r>
              <a:rPr sz="1050" spc="25" dirty="0">
                <a:latin typeface="Times New Roman"/>
                <a:cs typeface="Times New Roman"/>
              </a:rPr>
              <a:t> </a:t>
            </a:r>
            <a:r>
              <a:rPr sz="1050" spc="-5" dirty="0">
                <a:latin typeface="Times New Roman"/>
                <a:cs typeface="Times New Roman"/>
              </a:rPr>
              <a:t>of</a:t>
            </a:r>
            <a:r>
              <a:rPr sz="1050" spc="25" dirty="0">
                <a:latin typeface="Times New Roman"/>
                <a:cs typeface="Times New Roman"/>
              </a:rPr>
              <a:t> </a:t>
            </a:r>
            <a:r>
              <a:rPr sz="1050" spc="-15" dirty="0">
                <a:latin typeface="Times New Roman"/>
                <a:cs typeface="Times New Roman"/>
              </a:rPr>
              <a:t>the</a:t>
            </a:r>
            <a:r>
              <a:rPr sz="1050" spc="30" dirty="0">
                <a:latin typeface="Times New Roman"/>
                <a:cs typeface="Times New Roman"/>
              </a:rPr>
              <a:t> </a:t>
            </a:r>
            <a:r>
              <a:rPr sz="1050" spc="-15" dirty="0">
                <a:latin typeface="Times New Roman"/>
                <a:cs typeface="Times New Roman"/>
              </a:rPr>
              <a:t>person’s</a:t>
            </a:r>
            <a:r>
              <a:rPr sz="1050" spc="25" dirty="0">
                <a:latin typeface="Times New Roman"/>
                <a:cs typeface="Times New Roman"/>
              </a:rPr>
              <a:t> </a:t>
            </a:r>
            <a:r>
              <a:rPr sz="1050" spc="-15" dirty="0">
                <a:latin typeface="Times New Roman"/>
                <a:cs typeface="Times New Roman"/>
              </a:rPr>
              <a:t>family</a:t>
            </a:r>
            <a:r>
              <a:rPr sz="1050" spc="25" dirty="0">
                <a:latin typeface="Times New Roman"/>
                <a:cs typeface="Times New Roman"/>
              </a:rPr>
              <a:t> </a:t>
            </a:r>
            <a:r>
              <a:rPr sz="1050" spc="-5" dirty="0">
                <a:latin typeface="Times New Roman"/>
                <a:cs typeface="Times New Roman"/>
              </a:rPr>
              <a:t>or</a:t>
            </a:r>
            <a:r>
              <a:rPr sz="1050" spc="25" dirty="0">
                <a:latin typeface="Times New Roman"/>
                <a:cs typeface="Times New Roman"/>
              </a:rPr>
              <a:t> </a:t>
            </a:r>
            <a:r>
              <a:rPr sz="1050" spc="-20" dirty="0">
                <a:latin typeface="Times New Roman"/>
                <a:cs typeface="Times New Roman"/>
              </a:rPr>
              <a:t>household,</a:t>
            </a:r>
            <a:r>
              <a:rPr sz="1050" spc="30" dirty="0">
                <a:latin typeface="Times New Roman"/>
                <a:cs typeface="Times New Roman"/>
              </a:rPr>
              <a:t> </a:t>
            </a:r>
            <a:r>
              <a:rPr sz="1050" spc="-5" dirty="0">
                <a:latin typeface="Times New Roman"/>
                <a:cs typeface="Times New Roman"/>
              </a:rPr>
              <a:t>or</a:t>
            </a:r>
            <a:r>
              <a:rPr sz="1050" spc="25" dirty="0">
                <a:latin typeface="Times New Roman"/>
                <a:cs typeface="Times New Roman"/>
              </a:rPr>
              <a:t> </a:t>
            </a:r>
            <a:r>
              <a:rPr sz="1050" spc="-20" dirty="0">
                <a:latin typeface="Times New Roman"/>
                <a:cs typeface="Times New Roman"/>
              </a:rPr>
              <a:t>the</a:t>
            </a:r>
            <a:endParaRPr sz="1050">
              <a:latin typeface="Times New Roman"/>
              <a:cs typeface="Times New Roman"/>
            </a:endParaRPr>
          </a:p>
        </p:txBody>
      </p:sp>
      <p:sp>
        <p:nvSpPr>
          <p:cNvPr id="11" name="object 11"/>
          <p:cNvSpPr txBox="1"/>
          <p:nvPr/>
        </p:nvSpPr>
        <p:spPr>
          <a:xfrm>
            <a:off x="1409700" y="5870447"/>
            <a:ext cx="953135" cy="154305"/>
          </a:xfrm>
          <a:prstGeom prst="rect">
            <a:avLst/>
          </a:prstGeom>
          <a:solidFill>
            <a:srgbClr val="FFFF00"/>
          </a:solidFill>
        </p:spPr>
        <p:txBody>
          <a:bodyPr vert="horz" wrap="square" lIns="0" tIns="0" rIns="0" bIns="0" rtlCol="0">
            <a:spAutoFit/>
          </a:bodyPr>
          <a:lstStyle/>
          <a:p>
            <a:pPr>
              <a:lnSpc>
                <a:spcPts val="1170"/>
              </a:lnSpc>
            </a:pPr>
            <a:r>
              <a:rPr sz="1050" spc="-15" dirty="0">
                <a:latin typeface="Times New Roman"/>
                <a:cs typeface="Times New Roman"/>
              </a:rPr>
              <a:t>person’s</a:t>
            </a:r>
            <a:r>
              <a:rPr sz="1050" spc="-80" dirty="0">
                <a:latin typeface="Times New Roman"/>
                <a:cs typeface="Times New Roman"/>
              </a:rPr>
              <a:t> </a:t>
            </a:r>
            <a:r>
              <a:rPr sz="1050" spc="-20" dirty="0">
                <a:latin typeface="Times New Roman"/>
                <a:cs typeface="Times New Roman"/>
              </a:rPr>
              <a:t>property;</a:t>
            </a:r>
            <a:endParaRPr sz="1050">
              <a:latin typeface="Times New Roman"/>
              <a:cs typeface="Times New Roman"/>
            </a:endParaRPr>
          </a:p>
        </p:txBody>
      </p:sp>
      <p:sp>
        <p:nvSpPr>
          <p:cNvPr id="12" name="object 12"/>
          <p:cNvSpPr txBox="1"/>
          <p:nvPr/>
        </p:nvSpPr>
        <p:spPr>
          <a:xfrm>
            <a:off x="1293875" y="6024371"/>
            <a:ext cx="5723255" cy="152400"/>
          </a:xfrm>
          <a:prstGeom prst="rect">
            <a:avLst/>
          </a:prstGeom>
          <a:solidFill>
            <a:srgbClr val="FFFF00"/>
          </a:solidFill>
        </p:spPr>
        <p:txBody>
          <a:bodyPr vert="horz" wrap="square" lIns="0" tIns="0" rIns="0" bIns="0" rtlCol="0">
            <a:spAutoFit/>
          </a:bodyPr>
          <a:lstStyle/>
          <a:p>
            <a:pPr>
              <a:lnSpc>
                <a:spcPts val="1170"/>
              </a:lnSpc>
            </a:pPr>
            <a:r>
              <a:rPr sz="1050" spc="-5" dirty="0">
                <a:latin typeface="Times New Roman"/>
                <a:cs typeface="Times New Roman"/>
              </a:rPr>
              <a:t>c) </a:t>
            </a:r>
            <a:r>
              <a:rPr sz="1050" spc="-20" dirty="0">
                <a:latin typeface="Times New Roman"/>
                <a:cs typeface="Times New Roman"/>
              </a:rPr>
              <a:t>Conveying, </a:t>
            </a:r>
            <a:r>
              <a:rPr sz="1050" spc="-10" dirty="0">
                <a:latin typeface="Times New Roman"/>
                <a:cs typeface="Times New Roman"/>
              </a:rPr>
              <a:t>in </a:t>
            </a:r>
            <a:r>
              <a:rPr sz="1050" dirty="0">
                <a:latin typeface="Times New Roman"/>
                <a:cs typeface="Times New Roman"/>
              </a:rPr>
              <a:t>a </a:t>
            </a:r>
            <a:r>
              <a:rPr sz="1050" spc="-15" dirty="0">
                <a:latin typeface="Times New Roman"/>
                <a:cs typeface="Times New Roman"/>
              </a:rPr>
              <a:t>manner </a:t>
            </a:r>
            <a:r>
              <a:rPr sz="1050" spc="-20" dirty="0">
                <a:latin typeface="Times New Roman"/>
                <a:cs typeface="Times New Roman"/>
              </a:rPr>
              <a:t>reasonably </a:t>
            </a:r>
            <a:r>
              <a:rPr sz="1050" spc="-15" dirty="0">
                <a:latin typeface="Times New Roman"/>
                <a:cs typeface="Times New Roman"/>
              </a:rPr>
              <a:t>likely </a:t>
            </a:r>
            <a:r>
              <a:rPr sz="1050" spc="-10" dirty="0">
                <a:latin typeface="Times New Roman"/>
                <a:cs typeface="Times New Roman"/>
              </a:rPr>
              <a:t>to </a:t>
            </a:r>
            <a:r>
              <a:rPr sz="1050" spc="-15" dirty="0">
                <a:latin typeface="Times New Roman"/>
                <a:cs typeface="Times New Roman"/>
              </a:rPr>
              <a:t>alarm </a:t>
            </a:r>
            <a:r>
              <a:rPr sz="1050" spc="-10" dirty="0">
                <a:latin typeface="Times New Roman"/>
                <a:cs typeface="Times New Roman"/>
              </a:rPr>
              <a:t>the </a:t>
            </a:r>
            <a:r>
              <a:rPr sz="1050" spc="-15" dirty="0">
                <a:latin typeface="Times New Roman"/>
                <a:cs typeface="Times New Roman"/>
              </a:rPr>
              <a:t>person receiving the </a:t>
            </a:r>
            <a:r>
              <a:rPr sz="1050" spc="-20" dirty="0">
                <a:latin typeface="Times New Roman"/>
                <a:cs typeface="Times New Roman"/>
              </a:rPr>
              <a:t>report, </a:t>
            </a:r>
            <a:r>
              <a:rPr sz="1050" dirty="0">
                <a:latin typeface="Times New Roman"/>
                <a:cs typeface="Times New Roman"/>
              </a:rPr>
              <a:t>a </a:t>
            </a:r>
            <a:r>
              <a:rPr sz="1050" spc="-20" dirty="0">
                <a:latin typeface="Times New Roman"/>
                <a:cs typeface="Times New Roman"/>
              </a:rPr>
              <a:t>false report, which</a:t>
            </a:r>
            <a:r>
              <a:rPr sz="1050" spc="150" dirty="0">
                <a:latin typeface="Times New Roman"/>
                <a:cs typeface="Times New Roman"/>
              </a:rPr>
              <a:t> </a:t>
            </a:r>
            <a:r>
              <a:rPr sz="1050" spc="-10" dirty="0">
                <a:latin typeface="Times New Roman"/>
                <a:cs typeface="Times New Roman"/>
              </a:rPr>
              <a:t>is</a:t>
            </a:r>
            <a:endParaRPr sz="1050">
              <a:latin typeface="Times New Roman"/>
              <a:cs typeface="Times New Roman"/>
            </a:endParaRPr>
          </a:p>
        </p:txBody>
      </p:sp>
      <p:sp>
        <p:nvSpPr>
          <p:cNvPr id="13" name="object 13"/>
          <p:cNvSpPr txBox="1"/>
          <p:nvPr/>
        </p:nvSpPr>
        <p:spPr>
          <a:xfrm>
            <a:off x="1409700" y="6176771"/>
            <a:ext cx="5309870" cy="152400"/>
          </a:xfrm>
          <a:prstGeom prst="rect">
            <a:avLst/>
          </a:prstGeom>
          <a:solidFill>
            <a:srgbClr val="FFFF00"/>
          </a:solidFill>
        </p:spPr>
        <p:txBody>
          <a:bodyPr vert="horz" wrap="square" lIns="0" tIns="0" rIns="0" bIns="0" rtlCol="0">
            <a:spAutoFit/>
          </a:bodyPr>
          <a:lstStyle/>
          <a:p>
            <a:pPr>
              <a:lnSpc>
                <a:spcPts val="1170"/>
              </a:lnSpc>
            </a:pPr>
            <a:r>
              <a:rPr sz="1050" spc="-15" dirty="0">
                <a:latin typeface="Times New Roman"/>
                <a:cs typeface="Times New Roman"/>
              </a:rPr>
              <a:t>known</a:t>
            </a:r>
            <a:r>
              <a:rPr sz="1050" spc="-35" dirty="0">
                <a:latin typeface="Times New Roman"/>
                <a:cs typeface="Times New Roman"/>
              </a:rPr>
              <a:t> </a:t>
            </a:r>
            <a:r>
              <a:rPr sz="1050" spc="-5" dirty="0">
                <a:latin typeface="Times New Roman"/>
                <a:cs typeface="Times New Roman"/>
              </a:rPr>
              <a:t>by</a:t>
            </a:r>
            <a:r>
              <a:rPr sz="1050" spc="-50" dirty="0">
                <a:latin typeface="Times New Roman"/>
                <a:cs typeface="Times New Roman"/>
              </a:rPr>
              <a:t> </a:t>
            </a:r>
            <a:r>
              <a:rPr sz="1050" spc="-10" dirty="0">
                <a:latin typeface="Times New Roman"/>
                <a:cs typeface="Times New Roman"/>
              </a:rPr>
              <a:t>the</a:t>
            </a:r>
            <a:r>
              <a:rPr sz="1050" spc="-25" dirty="0">
                <a:latin typeface="Times New Roman"/>
                <a:cs typeface="Times New Roman"/>
              </a:rPr>
              <a:t> </a:t>
            </a:r>
            <a:r>
              <a:rPr sz="1050" spc="-20" dirty="0">
                <a:latin typeface="Times New Roman"/>
                <a:cs typeface="Times New Roman"/>
              </a:rPr>
              <a:t>conveyor</a:t>
            </a:r>
            <a:r>
              <a:rPr sz="1050" spc="-30" dirty="0">
                <a:latin typeface="Times New Roman"/>
                <a:cs typeface="Times New Roman"/>
              </a:rPr>
              <a:t> </a:t>
            </a:r>
            <a:r>
              <a:rPr sz="1050" spc="-10" dirty="0">
                <a:latin typeface="Times New Roman"/>
                <a:cs typeface="Times New Roman"/>
              </a:rPr>
              <a:t>to</a:t>
            </a:r>
            <a:r>
              <a:rPr sz="1050" spc="-35" dirty="0">
                <a:latin typeface="Times New Roman"/>
                <a:cs typeface="Times New Roman"/>
              </a:rPr>
              <a:t> </a:t>
            </a:r>
            <a:r>
              <a:rPr sz="1050" spc="-5" dirty="0">
                <a:latin typeface="Times New Roman"/>
                <a:cs typeface="Times New Roman"/>
              </a:rPr>
              <a:t>be</a:t>
            </a:r>
            <a:r>
              <a:rPr sz="1050" spc="-50" dirty="0">
                <a:latin typeface="Times New Roman"/>
                <a:cs typeface="Times New Roman"/>
              </a:rPr>
              <a:t> </a:t>
            </a:r>
            <a:r>
              <a:rPr sz="1050" spc="-15" dirty="0">
                <a:latin typeface="Times New Roman"/>
                <a:cs typeface="Times New Roman"/>
              </a:rPr>
              <a:t>false,</a:t>
            </a:r>
            <a:r>
              <a:rPr sz="1050" spc="-35" dirty="0">
                <a:latin typeface="Times New Roman"/>
                <a:cs typeface="Times New Roman"/>
              </a:rPr>
              <a:t> </a:t>
            </a:r>
            <a:r>
              <a:rPr sz="1050" spc="-15" dirty="0">
                <a:latin typeface="Times New Roman"/>
                <a:cs typeface="Times New Roman"/>
              </a:rPr>
              <a:t>that</a:t>
            </a:r>
            <a:r>
              <a:rPr sz="1050" spc="-30" dirty="0">
                <a:latin typeface="Times New Roman"/>
                <a:cs typeface="Times New Roman"/>
              </a:rPr>
              <a:t> </a:t>
            </a:r>
            <a:r>
              <a:rPr sz="1050" spc="-15" dirty="0">
                <a:latin typeface="Times New Roman"/>
                <a:cs typeface="Times New Roman"/>
              </a:rPr>
              <a:t>another</a:t>
            </a:r>
            <a:r>
              <a:rPr sz="1050" spc="-40" dirty="0">
                <a:latin typeface="Times New Roman"/>
                <a:cs typeface="Times New Roman"/>
              </a:rPr>
              <a:t> </a:t>
            </a:r>
            <a:r>
              <a:rPr sz="1050" spc="-15" dirty="0">
                <a:latin typeface="Times New Roman"/>
                <a:cs typeface="Times New Roman"/>
              </a:rPr>
              <a:t>person</a:t>
            </a:r>
            <a:r>
              <a:rPr sz="1050" spc="-35" dirty="0">
                <a:latin typeface="Times New Roman"/>
                <a:cs typeface="Times New Roman"/>
              </a:rPr>
              <a:t> </a:t>
            </a:r>
            <a:r>
              <a:rPr sz="1050" spc="-10" dirty="0">
                <a:latin typeface="Times New Roman"/>
                <a:cs typeface="Times New Roman"/>
              </a:rPr>
              <a:t>has</a:t>
            </a:r>
            <a:r>
              <a:rPr sz="1050" spc="-50" dirty="0">
                <a:latin typeface="Times New Roman"/>
                <a:cs typeface="Times New Roman"/>
              </a:rPr>
              <a:t> </a:t>
            </a:r>
            <a:r>
              <a:rPr sz="1050" spc="-15" dirty="0">
                <a:latin typeface="Times New Roman"/>
                <a:cs typeface="Times New Roman"/>
              </a:rPr>
              <a:t>suffered</a:t>
            </a:r>
            <a:r>
              <a:rPr sz="1050" spc="-35" dirty="0">
                <a:latin typeface="Times New Roman"/>
                <a:cs typeface="Times New Roman"/>
              </a:rPr>
              <a:t> </a:t>
            </a:r>
            <a:r>
              <a:rPr sz="1050" spc="-15" dirty="0">
                <a:latin typeface="Times New Roman"/>
                <a:cs typeface="Times New Roman"/>
              </a:rPr>
              <a:t>death</a:t>
            </a:r>
            <a:r>
              <a:rPr sz="1050" spc="-35" dirty="0">
                <a:latin typeface="Times New Roman"/>
                <a:cs typeface="Times New Roman"/>
              </a:rPr>
              <a:t> </a:t>
            </a:r>
            <a:r>
              <a:rPr sz="1050" spc="-5" dirty="0">
                <a:latin typeface="Times New Roman"/>
                <a:cs typeface="Times New Roman"/>
              </a:rPr>
              <a:t>or</a:t>
            </a:r>
            <a:r>
              <a:rPr sz="1050" spc="-40" dirty="0">
                <a:latin typeface="Times New Roman"/>
                <a:cs typeface="Times New Roman"/>
              </a:rPr>
              <a:t> </a:t>
            </a:r>
            <a:r>
              <a:rPr sz="1050" spc="-15" dirty="0">
                <a:latin typeface="Times New Roman"/>
                <a:cs typeface="Times New Roman"/>
              </a:rPr>
              <a:t>serious</a:t>
            </a:r>
            <a:r>
              <a:rPr sz="1050" spc="-40" dirty="0">
                <a:latin typeface="Times New Roman"/>
                <a:cs typeface="Times New Roman"/>
              </a:rPr>
              <a:t> </a:t>
            </a:r>
            <a:r>
              <a:rPr sz="1050" spc="-15" dirty="0">
                <a:latin typeface="Times New Roman"/>
                <a:cs typeface="Times New Roman"/>
              </a:rPr>
              <a:t>bodily</a:t>
            </a:r>
            <a:r>
              <a:rPr sz="1050" spc="-50" dirty="0">
                <a:latin typeface="Times New Roman"/>
                <a:cs typeface="Times New Roman"/>
              </a:rPr>
              <a:t> </a:t>
            </a:r>
            <a:r>
              <a:rPr sz="1050" spc="-20" dirty="0">
                <a:latin typeface="Times New Roman"/>
                <a:cs typeface="Times New Roman"/>
              </a:rPr>
              <a:t>injury;</a:t>
            </a:r>
            <a:r>
              <a:rPr sz="1050" spc="-30" dirty="0">
                <a:latin typeface="Times New Roman"/>
                <a:cs typeface="Times New Roman"/>
              </a:rPr>
              <a:t> </a:t>
            </a:r>
            <a:r>
              <a:rPr sz="1050" spc="-15" dirty="0">
                <a:latin typeface="Times New Roman"/>
                <a:cs typeface="Times New Roman"/>
              </a:rPr>
              <a:t>and</a:t>
            </a:r>
            <a:endParaRPr sz="1050">
              <a:latin typeface="Times New Roman"/>
              <a:cs typeface="Times New Roman"/>
            </a:endParaRPr>
          </a:p>
        </p:txBody>
      </p:sp>
      <p:sp>
        <p:nvSpPr>
          <p:cNvPr id="14" name="object 14"/>
          <p:cNvSpPr txBox="1"/>
          <p:nvPr/>
        </p:nvSpPr>
        <p:spPr>
          <a:xfrm>
            <a:off x="1293875" y="6329171"/>
            <a:ext cx="5723255" cy="154305"/>
          </a:xfrm>
          <a:prstGeom prst="rect">
            <a:avLst/>
          </a:prstGeom>
          <a:solidFill>
            <a:srgbClr val="FFFF00"/>
          </a:solidFill>
        </p:spPr>
        <p:txBody>
          <a:bodyPr vert="horz" wrap="square" lIns="0" tIns="0" rIns="0" bIns="0" rtlCol="0">
            <a:spAutoFit/>
          </a:bodyPr>
          <a:lstStyle/>
          <a:p>
            <a:pPr>
              <a:lnSpc>
                <a:spcPts val="1170"/>
              </a:lnSpc>
            </a:pPr>
            <a:r>
              <a:rPr sz="1050" spc="-10" dirty="0">
                <a:latin typeface="Times New Roman"/>
                <a:cs typeface="Times New Roman"/>
              </a:rPr>
              <a:t>d)Sending </a:t>
            </a:r>
            <a:r>
              <a:rPr sz="1050" spc="-15" dirty="0">
                <a:latin typeface="Times New Roman"/>
                <a:cs typeface="Times New Roman"/>
              </a:rPr>
              <a:t>repeated </a:t>
            </a:r>
            <a:r>
              <a:rPr sz="1050" spc="-20" dirty="0">
                <a:latin typeface="Times New Roman"/>
                <a:cs typeface="Times New Roman"/>
              </a:rPr>
              <a:t>electronic communications </a:t>
            </a:r>
            <a:r>
              <a:rPr sz="1050" spc="-15" dirty="0">
                <a:latin typeface="Times New Roman"/>
                <a:cs typeface="Times New Roman"/>
              </a:rPr>
              <a:t>in </a:t>
            </a:r>
            <a:r>
              <a:rPr sz="1050" dirty="0">
                <a:latin typeface="Times New Roman"/>
                <a:cs typeface="Times New Roman"/>
              </a:rPr>
              <a:t>a </a:t>
            </a:r>
            <a:r>
              <a:rPr sz="1050" spc="-15" dirty="0">
                <a:latin typeface="Times New Roman"/>
                <a:cs typeface="Times New Roman"/>
              </a:rPr>
              <a:t>manner </a:t>
            </a:r>
            <a:r>
              <a:rPr sz="1050" spc="-20" dirty="0">
                <a:latin typeface="Times New Roman"/>
                <a:cs typeface="Times New Roman"/>
              </a:rPr>
              <a:t>reasonably </a:t>
            </a:r>
            <a:r>
              <a:rPr sz="1050" spc="-15" dirty="0">
                <a:latin typeface="Times New Roman"/>
                <a:cs typeface="Times New Roman"/>
              </a:rPr>
              <a:t>likely </a:t>
            </a:r>
            <a:r>
              <a:rPr sz="1050" spc="-10" dirty="0">
                <a:latin typeface="Times New Roman"/>
                <a:cs typeface="Times New Roman"/>
              </a:rPr>
              <a:t>to </a:t>
            </a:r>
            <a:r>
              <a:rPr sz="1050" spc="-15" dirty="0">
                <a:latin typeface="Times New Roman"/>
                <a:cs typeface="Times New Roman"/>
              </a:rPr>
              <a:t>harass, </a:t>
            </a:r>
            <a:r>
              <a:rPr sz="1050" spc="-20" dirty="0">
                <a:latin typeface="Times New Roman"/>
                <a:cs typeface="Times New Roman"/>
              </a:rPr>
              <a:t>annoy, </a:t>
            </a:r>
            <a:r>
              <a:rPr sz="1050" spc="-15" dirty="0">
                <a:latin typeface="Times New Roman"/>
                <a:cs typeface="Times New Roman"/>
              </a:rPr>
              <a:t>alarm,</a:t>
            </a:r>
            <a:r>
              <a:rPr sz="1050" spc="75" dirty="0">
                <a:latin typeface="Times New Roman"/>
                <a:cs typeface="Times New Roman"/>
              </a:rPr>
              <a:t> </a:t>
            </a:r>
            <a:r>
              <a:rPr sz="1050" spc="-15" dirty="0">
                <a:latin typeface="Times New Roman"/>
                <a:cs typeface="Times New Roman"/>
              </a:rPr>
              <a:t>abuse,</a:t>
            </a:r>
            <a:endParaRPr sz="1050">
              <a:latin typeface="Times New Roman"/>
              <a:cs typeface="Times New Roman"/>
            </a:endParaRPr>
          </a:p>
        </p:txBody>
      </p:sp>
      <p:sp>
        <p:nvSpPr>
          <p:cNvPr id="15" name="object 15"/>
          <p:cNvSpPr txBox="1"/>
          <p:nvPr/>
        </p:nvSpPr>
        <p:spPr>
          <a:xfrm>
            <a:off x="1409700" y="6483096"/>
            <a:ext cx="1988185" cy="152400"/>
          </a:xfrm>
          <a:prstGeom prst="rect">
            <a:avLst/>
          </a:prstGeom>
          <a:solidFill>
            <a:srgbClr val="FFFF00"/>
          </a:solidFill>
        </p:spPr>
        <p:txBody>
          <a:bodyPr vert="horz" wrap="square" lIns="0" tIns="0" rIns="0" bIns="0" rtlCol="0">
            <a:spAutoFit/>
          </a:bodyPr>
          <a:lstStyle/>
          <a:p>
            <a:pPr>
              <a:lnSpc>
                <a:spcPts val="1170"/>
              </a:lnSpc>
            </a:pPr>
            <a:r>
              <a:rPr sz="1050" spc="-15" dirty="0">
                <a:latin typeface="Times New Roman"/>
                <a:cs typeface="Times New Roman"/>
              </a:rPr>
              <a:t>torment, embarrass, </a:t>
            </a:r>
            <a:r>
              <a:rPr sz="1050" spc="-5" dirty="0">
                <a:latin typeface="Times New Roman"/>
                <a:cs typeface="Times New Roman"/>
              </a:rPr>
              <a:t>or </a:t>
            </a:r>
            <a:r>
              <a:rPr sz="1050" spc="-15" dirty="0">
                <a:latin typeface="Times New Roman"/>
                <a:cs typeface="Times New Roman"/>
              </a:rPr>
              <a:t>offend</a:t>
            </a:r>
            <a:r>
              <a:rPr sz="1050" spc="-185" dirty="0">
                <a:latin typeface="Times New Roman"/>
                <a:cs typeface="Times New Roman"/>
              </a:rPr>
              <a:t> </a:t>
            </a:r>
            <a:r>
              <a:rPr sz="1050" spc="-15" dirty="0">
                <a:latin typeface="Times New Roman"/>
                <a:cs typeface="Times New Roman"/>
              </a:rPr>
              <a:t>another.</a:t>
            </a:r>
            <a:endParaRPr sz="1050">
              <a:latin typeface="Times New Roman"/>
              <a:cs typeface="Times New Roman"/>
            </a:endParaRPr>
          </a:p>
        </p:txBody>
      </p:sp>
      <p:sp>
        <p:nvSpPr>
          <p:cNvPr id="16" name="object 16"/>
          <p:cNvSpPr txBox="1"/>
          <p:nvPr/>
        </p:nvSpPr>
        <p:spPr>
          <a:xfrm>
            <a:off x="505459" y="6607555"/>
            <a:ext cx="6878955" cy="186690"/>
          </a:xfrm>
          <a:prstGeom prst="rect">
            <a:avLst/>
          </a:prstGeom>
        </p:spPr>
        <p:txBody>
          <a:bodyPr vert="horz" wrap="square" lIns="0" tIns="13335" rIns="0" bIns="0" rtlCol="0">
            <a:spAutoFit/>
          </a:bodyPr>
          <a:lstStyle/>
          <a:p>
            <a:pPr marL="12700">
              <a:lnSpc>
                <a:spcPct val="100000"/>
              </a:lnSpc>
              <a:spcBef>
                <a:spcPts val="105"/>
              </a:spcBef>
            </a:pPr>
            <a:r>
              <a:rPr sz="1050" b="1" spc="-5" dirty="0">
                <a:latin typeface="Times New Roman"/>
                <a:cs typeface="Times New Roman"/>
              </a:rPr>
              <a:t>Hazing</a:t>
            </a:r>
            <a:r>
              <a:rPr sz="1050" b="1" spc="15" dirty="0">
                <a:latin typeface="Times New Roman"/>
                <a:cs typeface="Times New Roman"/>
              </a:rPr>
              <a:t> </a:t>
            </a:r>
            <a:r>
              <a:rPr sz="1050" spc="-5" dirty="0">
                <a:latin typeface="Times New Roman"/>
                <a:cs typeface="Times New Roman"/>
              </a:rPr>
              <a:t>is</a:t>
            </a:r>
            <a:r>
              <a:rPr sz="1050" dirty="0">
                <a:latin typeface="Times New Roman"/>
                <a:cs typeface="Times New Roman"/>
              </a:rPr>
              <a:t> </a:t>
            </a:r>
            <a:r>
              <a:rPr sz="1050" spc="-45" dirty="0">
                <a:latin typeface="Times New Roman"/>
                <a:cs typeface="Times New Roman"/>
              </a:rPr>
              <a:t>defined</a:t>
            </a:r>
            <a:r>
              <a:rPr sz="1050" spc="-90" dirty="0">
                <a:latin typeface="Times New Roman"/>
                <a:cs typeface="Times New Roman"/>
              </a:rPr>
              <a:t> </a:t>
            </a:r>
            <a:r>
              <a:rPr sz="1050" spc="-10" dirty="0">
                <a:latin typeface="Times New Roman"/>
                <a:cs typeface="Times New Roman"/>
              </a:rPr>
              <a:t>by</a:t>
            </a:r>
            <a:r>
              <a:rPr sz="1050" spc="-105" dirty="0">
                <a:latin typeface="Times New Roman"/>
                <a:cs typeface="Times New Roman"/>
              </a:rPr>
              <a:t> </a:t>
            </a:r>
            <a:r>
              <a:rPr sz="1050" spc="-45" dirty="0">
                <a:latin typeface="Times New Roman"/>
                <a:cs typeface="Times New Roman"/>
              </a:rPr>
              <a:t>Section</a:t>
            </a:r>
            <a:r>
              <a:rPr sz="1050" spc="-105" dirty="0">
                <a:latin typeface="Times New Roman"/>
                <a:cs typeface="Times New Roman"/>
              </a:rPr>
              <a:t> </a:t>
            </a:r>
            <a:r>
              <a:rPr sz="1050" spc="-40" dirty="0">
                <a:latin typeface="Times New Roman"/>
                <a:cs typeface="Times New Roman"/>
              </a:rPr>
              <a:t>37.151</a:t>
            </a:r>
            <a:r>
              <a:rPr sz="1050" spc="-105" dirty="0">
                <a:latin typeface="Times New Roman"/>
                <a:cs typeface="Times New Roman"/>
              </a:rPr>
              <a:t> </a:t>
            </a:r>
            <a:r>
              <a:rPr sz="1050" spc="-20" dirty="0">
                <a:latin typeface="Times New Roman"/>
                <a:cs typeface="Times New Roman"/>
              </a:rPr>
              <a:t>of</a:t>
            </a:r>
            <a:r>
              <a:rPr sz="1050" spc="-60" dirty="0">
                <a:latin typeface="Times New Roman"/>
                <a:cs typeface="Times New Roman"/>
              </a:rPr>
              <a:t> </a:t>
            </a:r>
            <a:r>
              <a:rPr sz="1050" spc="-30" dirty="0">
                <a:latin typeface="Times New Roman"/>
                <a:cs typeface="Times New Roman"/>
              </a:rPr>
              <a:t>the</a:t>
            </a:r>
            <a:r>
              <a:rPr sz="1050" spc="-80" dirty="0">
                <a:latin typeface="Times New Roman"/>
                <a:cs typeface="Times New Roman"/>
              </a:rPr>
              <a:t> </a:t>
            </a:r>
            <a:r>
              <a:rPr sz="1050" spc="-50" dirty="0">
                <a:latin typeface="Times New Roman"/>
                <a:cs typeface="Times New Roman"/>
              </a:rPr>
              <a:t>Education</a:t>
            </a:r>
            <a:r>
              <a:rPr sz="1050" spc="-105" dirty="0">
                <a:latin typeface="Times New Roman"/>
                <a:cs typeface="Times New Roman"/>
              </a:rPr>
              <a:t> </a:t>
            </a:r>
            <a:r>
              <a:rPr sz="1050" spc="-35" dirty="0">
                <a:latin typeface="Times New Roman"/>
                <a:cs typeface="Times New Roman"/>
              </a:rPr>
              <a:t>Code</a:t>
            </a:r>
            <a:r>
              <a:rPr sz="1050" spc="-95" dirty="0">
                <a:latin typeface="Times New Roman"/>
                <a:cs typeface="Times New Roman"/>
              </a:rPr>
              <a:t> </a:t>
            </a:r>
            <a:r>
              <a:rPr sz="1050" spc="-15" dirty="0">
                <a:latin typeface="Times New Roman"/>
                <a:cs typeface="Times New Roman"/>
              </a:rPr>
              <a:t>as</a:t>
            </a:r>
            <a:r>
              <a:rPr sz="1050" spc="-85" dirty="0">
                <a:latin typeface="Times New Roman"/>
                <a:cs typeface="Times New Roman"/>
              </a:rPr>
              <a:t> </a:t>
            </a:r>
            <a:r>
              <a:rPr sz="1050" dirty="0">
                <a:latin typeface="Times New Roman"/>
                <a:cs typeface="Times New Roman"/>
              </a:rPr>
              <a:t>an</a:t>
            </a:r>
            <a:r>
              <a:rPr sz="1050" spc="5" dirty="0">
                <a:latin typeface="Times New Roman"/>
                <a:cs typeface="Times New Roman"/>
              </a:rPr>
              <a:t> </a:t>
            </a:r>
            <a:r>
              <a:rPr sz="1050" spc="-25" dirty="0">
                <a:latin typeface="Times New Roman"/>
                <a:cs typeface="Times New Roman"/>
              </a:rPr>
              <a:t>intentional,</a:t>
            </a:r>
            <a:r>
              <a:rPr sz="1050" spc="15" dirty="0">
                <a:latin typeface="Times New Roman"/>
                <a:cs typeface="Times New Roman"/>
              </a:rPr>
              <a:t> </a:t>
            </a:r>
            <a:r>
              <a:rPr sz="1050" spc="-15" dirty="0">
                <a:latin typeface="Times New Roman"/>
                <a:cs typeface="Times New Roman"/>
              </a:rPr>
              <a:t>knowing</a:t>
            </a:r>
            <a:r>
              <a:rPr sz="1050" b="1" spc="-15" dirty="0">
                <a:latin typeface="Times New Roman"/>
                <a:cs typeface="Times New Roman"/>
              </a:rPr>
              <a:t>,</a:t>
            </a:r>
            <a:r>
              <a:rPr sz="1050" b="1" spc="-45" dirty="0">
                <a:latin typeface="Times New Roman"/>
                <a:cs typeface="Times New Roman"/>
              </a:rPr>
              <a:t> </a:t>
            </a:r>
            <a:r>
              <a:rPr sz="1050" dirty="0">
                <a:latin typeface="Times New Roman"/>
                <a:cs typeface="Times New Roman"/>
              </a:rPr>
              <a:t>or</a:t>
            </a:r>
            <a:r>
              <a:rPr sz="1050" spc="-25" dirty="0">
                <a:latin typeface="Times New Roman"/>
                <a:cs typeface="Times New Roman"/>
              </a:rPr>
              <a:t> </a:t>
            </a:r>
            <a:r>
              <a:rPr sz="1050" spc="-5" dirty="0">
                <a:latin typeface="Times New Roman"/>
                <a:cs typeface="Times New Roman"/>
              </a:rPr>
              <a:t>reckless</a:t>
            </a:r>
            <a:r>
              <a:rPr sz="1050" spc="-20" dirty="0">
                <a:latin typeface="Times New Roman"/>
                <a:cs typeface="Times New Roman"/>
              </a:rPr>
              <a:t> </a:t>
            </a:r>
            <a:r>
              <a:rPr sz="1050" spc="-5" dirty="0">
                <a:latin typeface="Times New Roman"/>
                <a:cs typeface="Times New Roman"/>
              </a:rPr>
              <a:t>act, </a:t>
            </a:r>
            <a:r>
              <a:rPr sz="1050" dirty="0">
                <a:latin typeface="Times New Roman"/>
                <a:cs typeface="Times New Roman"/>
              </a:rPr>
              <a:t>on</a:t>
            </a:r>
            <a:r>
              <a:rPr sz="1050" spc="5" dirty="0">
                <a:latin typeface="Times New Roman"/>
                <a:cs typeface="Times New Roman"/>
              </a:rPr>
              <a:t> </a:t>
            </a:r>
            <a:r>
              <a:rPr sz="1050" dirty="0">
                <a:latin typeface="Times New Roman"/>
                <a:cs typeface="Times New Roman"/>
              </a:rPr>
              <a:t>or</a:t>
            </a:r>
            <a:r>
              <a:rPr sz="1050" spc="-25" dirty="0">
                <a:latin typeface="Times New Roman"/>
                <a:cs typeface="Times New Roman"/>
              </a:rPr>
              <a:t> </a:t>
            </a:r>
            <a:r>
              <a:rPr sz="1050" dirty="0">
                <a:latin typeface="Times New Roman"/>
                <a:cs typeface="Times New Roman"/>
              </a:rPr>
              <a:t>off</a:t>
            </a:r>
            <a:r>
              <a:rPr sz="1050" spc="-25" dirty="0">
                <a:latin typeface="Times New Roman"/>
                <a:cs typeface="Times New Roman"/>
              </a:rPr>
              <a:t> </a:t>
            </a:r>
            <a:r>
              <a:rPr sz="1050" spc="-20" dirty="0">
                <a:latin typeface="Times New Roman"/>
                <a:cs typeface="Times New Roman"/>
              </a:rPr>
              <a:t>campus,</a:t>
            </a:r>
            <a:r>
              <a:rPr sz="1050" spc="-55" dirty="0">
                <a:latin typeface="Times New Roman"/>
                <a:cs typeface="Times New Roman"/>
              </a:rPr>
              <a:t> </a:t>
            </a:r>
            <a:r>
              <a:rPr sz="1050" spc="0" dirty="0">
                <a:latin typeface="Times New Roman"/>
                <a:cs typeface="Times New Roman"/>
              </a:rPr>
              <a:t>by</a:t>
            </a:r>
            <a:r>
              <a:rPr sz="1050" spc="-105" dirty="0">
                <a:latin typeface="Times New Roman"/>
                <a:cs typeface="Times New Roman"/>
              </a:rPr>
              <a:t> </a:t>
            </a:r>
            <a:r>
              <a:rPr sz="1050" dirty="0">
                <a:latin typeface="Times New Roman"/>
                <a:cs typeface="Times New Roman"/>
              </a:rPr>
              <a:t>one</a:t>
            </a:r>
            <a:r>
              <a:rPr sz="1050" spc="-35" dirty="0">
                <a:latin typeface="Times New Roman"/>
                <a:cs typeface="Times New Roman"/>
              </a:rPr>
              <a:t> </a:t>
            </a:r>
            <a:r>
              <a:rPr sz="1050" spc="-25" dirty="0">
                <a:latin typeface="Times New Roman"/>
                <a:cs typeface="Times New Roman"/>
              </a:rPr>
              <a:t>person</a:t>
            </a:r>
            <a:endParaRPr sz="1050">
              <a:latin typeface="Times New Roman"/>
              <a:cs typeface="Times New Roman"/>
            </a:endParaRPr>
          </a:p>
        </p:txBody>
      </p:sp>
      <p:sp>
        <p:nvSpPr>
          <p:cNvPr id="17" name="object 17"/>
          <p:cNvSpPr txBox="1"/>
          <p:nvPr/>
        </p:nvSpPr>
        <p:spPr>
          <a:xfrm>
            <a:off x="2182367" y="6787895"/>
            <a:ext cx="1374140" cy="151130"/>
          </a:xfrm>
          <a:prstGeom prst="rect">
            <a:avLst/>
          </a:prstGeom>
          <a:solidFill>
            <a:srgbClr val="FFFF00"/>
          </a:solidFill>
        </p:spPr>
        <p:txBody>
          <a:bodyPr vert="horz" wrap="square" lIns="0" tIns="0" rIns="0" bIns="0" rtlCol="0">
            <a:spAutoFit/>
          </a:bodyPr>
          <a:lstStyle/>
          <a:p>
            <a:pPr>
              <a:lnSpc>
                <a:spcPts val="1145"/>
              </a:lnSpc>
            </a:pPr>
            <a:r>
              <a:rPr sz="1050" spc="-5" dirty="0">
                <a:latin typeface="Times New Roman"/>
                <a:cs typeface="Times New Roman"/>
              </a:rPr>
              <a:t>directed against </a:t>
            </a:r>
            <a:r>
              <a:rPr sz="1050" dirty="0">
                <a:latin typeface="Times New Roman"/>
                <a:cs typeface="Times New Roman"/>
              </a:rPr>
              <a:t>a</a:t>
            </a:r>
            <a:r>
              <a:rPr sz="1050" spc="40" dirty="0">
                <a:latin typeface="Times New Roman"/>
                <a:cs typeface="Times New Roman"/>
              </a:rPr>
              <a:t> </a:t>
            </a:r>
            <a:r>
              <a:rPr sz="1050" spc="-5" dirty="0">
                <a:latin typeface="Times New Roman"/>
                <a:cs typeface="Times New Roman"/>
              </a:rPr>
              <a:t>student</a:t>
            </a:r>
            <a:endParaRPr sz="1050">
              <a:latin typeface="Times New Roman"/>
              <a:cs typeface="Times New Roman"/>
            </a:endParaRPr>
          </a:p>
        </p:txBody>
      </p:sp>
      <p:sp>
        <p:nvSpPr>
          <p:cNvPr id="18" name="object 18"/>
          <p:cNvSpPr txBox="1"/>
          <p:nvPr/>
        </p:nvSpPr>
        <p:spPr>
          <a:xfrm>
            <a:off x="685291" y="6759955"/>
            <a:ext cx="6703059" cy="186690"/>
          </a:xfrm>
          <a:prstGeom prst="rect">
            <a:avLst/>
          </a:prstGeom>
        </p:spPr>
        <p:txBody>
          <a:bodyPr vert="horz" wrap="square" lIns="0" tIns="13335" rIns="0" bIns="0" rtlCol="0">
            <a:spAutoFit/>
          </a:bodyPr>
          <a:lstStyle/>
          <a:p>
            <a:pPr marL="12700">
              <a:lnSpc>
                <a:spcPct val="100000"/>
              </a:lnSpc>
              <a:spcBef>
                <a:spcPts val="105"/>
              </a:spcBef>
              <a:tabLst>
                <a:tab pos="2894330" algn="l"/>
              </a:tabLst>
            </a:pPr>
            <a:r>
              <a:rPr sz="1050" spc="-5" dirty="0">
                <a:latin typeface="Times New Roman"/>
                <a:cs typeface="Times New Roman"/>
              </a:rPr>
              <a:t>alone </a:t>
            </a:r>
            <a:r>
              <a:rPr sz="1050" dirty="0">
                <a:latin typeface="Times New Roman"/>
                <a:cs typeface="Times New Roman"/>
              </a:rPr>
              <a:t>or </a:t>
            </a:r>
            <a:r>
              <a:rPr sz="1050" spc="-15" dirty="0">
                <a:latin typeface="Times New Roman"/>
                <a:cs typeface="Times New Roman"/>
              </a:rPr>
              <a:t>acting</a:t>
            </a:r>
            <a:r>
              <a:rPr sz="1050" spc="75" dirty="0">
                <a:latin typeface="Times New Roman"/>
                <a:cs typeface="Times New Roman"/>
              </a:rPr>
              <a:t> </a:t>
            </a:r>
            <a:r>
              <a:rPr sz="1050" spc="-15" dirty="0">
                <a:latin typeface="Times New Roman"/>
                <a:cs typeface="Times New Roman"/>
              </a:rPr>
              <a:t>with</a:t>
            </a:r>
            <a:r>
              <a:rPr sz="1050" spc="5" dirty="0">
                <a:latin typeface="Times New Roman"/>
                <a:cs typeface="Times New Roman"/>
              </a:rPr>
              <a:t> </a:t>
            </a:r>
            <a:r>
              <a:rPr sz="1050" spc="-5" dirty="0">
                <a:latin typeface="Times New Roman"/>
                <a:cs typeface="Times New Roman"/>
              </a:rPr>
              <a:t>others,	</a:t>
            </a:r>
            <a:r>
              <a:rPr sz="1050" dirty="0">
                <a:latin typeface="Times New Roman"/>
                <a:cs typeface="Times New Roman"/>
              </a:rPr>
              <a:t>for</a:t>
            </a:r>
            <a:r>
              <a:rPr sz="1050" spc="50" dirty="0">
                <a:latin typeface="Times New Roman"/>
                <a:cs typeface="Times New Roman"/>
              </a:rPr>
              <a:t> </a:t>
            </a:r>
            <a:r>
              <a:rPr sz="1050" spc="-5" dirty="0">
                <a:latin typeface="Times New Roman"/>
                <a:cs typeface="Times New Roman"/>
              </a:rPr>
              <a:t>the</a:t>
            </a:r>
            <a:r>
              <a:rPr sz="1050" spc="65" dirty="0">
                <a:latin typeface="Times New Roman"/>
                <a:cs typeface="Times New Roman"/>
              </a:rPr>
              <a:t> </a:t>
            </a:r>
            <a:r>
              <a:rPr sz="1050" spc="-15" dirty="0">
                <a:latin typeface="Times New Roman"/>
                <a:cs typeface="Times New Roman"/>
              </a:rPr>
              <a:t>purpose</a:t>
            </a:r>
            <a:r>
              <a:rPr sz="1050" spc="15" dirty="0">
                <a:latin typeface="Times New Roman"/>
                <a:cs typeface="Times New Roman"/>
              </a:rPr>
              <a:t> </a:t>
            </a:r>
            <a:r>
              <a:rPr sz="1050" dirty="0">
                <a:latin typeface="Times New Roman"/>
                <a:cs typeface="Times New Roman"/>
              </a:rPr>
              <a:t>of</a:t>
            </a:r>
            <a:r>
              <a:rPr sz="1050" spc="50" dirty="0">
                <a:latin typeface="Times New Roman"/>
                <a:cs typeface="Times New Roman"/>
              </a:rPr>
              <a:t> </a:t>
            </a:r>
            <a:r>
              <a:rPr sz="1050" spc="-20" dirty="0">
                <a:latin typeface="Times New Roman"/>
                <a:cs typeface="Times New Roman"/>
              </a:rPr>
              <a:t>pledging,</a:t>
            </a:r>
            <a:r>
              <a:rPr sz="1050" dirty="0">
                <a:latin typeface="Times New Roman"/>
                <a:cs typeface="Times New Roman"/>
              </a:rPr>
              <a:t> </a:t>
            </a:r>
            <a:r>
              <a:rPr sz="1050" spc="-10" dirty="0">
                <a:latin typeface="Times New Roman"/>
                <a:cs typeface="Times New Roman"/>
              </a:rPr>
              <a:t>initiation</a:t>
            </a:r>
            <a:r>
              <a:rPr sz="1050" spc="25" dirty="0">
                <a:latin typeface="Times New Roman"/>
                <a:cs typeface="Times New Roman"/>
              </a:rPr>
              <a:t> </a:t>
            </a:r>
            <a:r>
              <a:rPr sz="1050" spc="-5" dirty="0">
                <a:latin typeface="Times New Roman"/>
                <a:cs typeface="Times New Roman"/>
              </a:rPr>
              <a:t>into,</a:t>
            </a:r>
            <a:r>
              <a:rPr sz="1050" spc="65" dirty="0">
                <a:latin typeface="Times New Roman"/>
                <a:cs typeface="Times New Roman"/>
              </a:rPr>
              <a:t> </a:t>
            </a:r>
            <a:r>
              <a:rPr sz="1050" spc="-5" dirty="0">
                <a:latin typeface="Times New Roman"/>
                <a:cs typeface="Times New Roman"/>
              </a:rPr>
              <a:t>affiliation</a:t>
            </a:r>
            <a:r>
              <a:rPr sz="1050" spc="65" dirty="0">
                <a:latin typeface="Times New Roman"/>
                <a:cs typeface="Times New Roman"/>
              </a:rPr>
              <a:t> </a:t>
            </a:r>
            <a:r>
              <a:rPr sz="1050" dirty="0">
                <a:latin typeface="Times New Roman"/>
                <a:cs typeface="Times New Roman"/>
              </a:rPr>
              <a:t>with,</a:t>
            </a:r>
            <a:r>
              <a:rPr sz="1050" spc="25" dirty="0">
                <a:latin typeface="Times New Roman"/>
                <a:cs typeface="Times New Roman"/>
              </a:rPr>
              <a:t> </a:t>
            </a:r>
            <a:r>
              <a:rPr sz="1050" spc="-5" dirty="0">
                <a:latin typeface="Times New Roman"/>
                <a:cs typeface="Times New Roman"/>
              </a:rPr>
              <a:t>holding</a:t>
            </a:r>
            <a:endParaRPr sz="1050">
              <a:latin typeface="Times New Roman"/>
              <a:cs typeface="Times New Roman"/>
            </a:endParaRPr>
          </a:p>
        </p:txBody>
      </p:sp>
      <p:sp>
        <p:nvSpPr>
          <p:cNvPr id="19" name="object 19"/>
          <p:cNvSpPr txBox="1"/>
          <p:nvPr/>
        </p:nvSpPr>
        <p:spPr>
          <a:xfrm>
            <a:off x="685291" y="6910831"/>
            <a:ext cx="2164715" cy="186690"/>
          </a:xfrm>
          <a:prstGeom prst="rect">
            <a:avLst/>
          </a:prstGeom>
        </p:spPr>
        <p:txBody>
          <a:bodyPr vert="horz" wrap="square" lIns="0" tIns="13335" rIns="0" bIns="0" rtlCol="0">
            <a:spAutoFit/>
          </a:bodyPr>
          <a:lstStyle/>
          <a:p>
            <a:pPr marL="12700">
              <a:lnSpc>
                <a:spcPct val="100000"/>
              </a:lnSpc>
              <a:spcBef>
                <a:spcPts val="105"/>
              </a:spcBef>
            </a:pPr>
            <a:r>
              <a:rPr sz="1050" spc="-5" dirty="0">
                <a:latin typeface="Times New Roman"/>
                <a:cs typeface="Times New Roman"/>
              </a:rPr>
              <a:t>office </a:t>
            </a:r>
            <a:r>
              <a:rPr sz="1050" spc="-15" dirty="0">
                <a:latin typeface="Times New Roman"/>
                <a:cs typeface="Times New Roman"/>
              </a:rPr>
              <a:t>in, </a:t>
            </a:r>
            <a:r>
              <a:rPr sz="1050" dirty="0">
                <a:latin typeface="Times New Roman"/>
                <a:cs typeface="Times New Roman"/>
              </a:rPr>
              <a:t>or </a:t>
            </a:r>
            <a:r>
              <a:rPr sz="1050" spc="-25" dirty="0">
                <a:latin typeface="Times New Roman"/>
                <a:cs typeface="Times New Roman"/>
              </a:rPr>
              <a:t>maintaining </a:t>
            </a:r>
            <a:r>
              <a:rPr sz="1050" spc="-15" dirty="0">
                <a:latin typeface="Times New Roman"/>
                <a:cs typeface="Times New Roman"/>
              </a:rPr>
              <a:t>membership</a:t>
            </a:r>
            <a:r>
              <a:rPr sz="1050" spc="-10" dirty="0">
                <a:latin typeface="Times New Roman"/>
                <a:cs typeface="Times New Roman"/>
              </a:rPr>
              <a:t> in</a:t>
            </a:r>
            <a:endParaRPr sz="1050">
              <a:latin typeface="Times New Roman"/>
              <a:cs typeface="Times New Roman"/>
            </a:endParaRPr>
          </a:p>
        </p:txBody>
      </p:sp>
      <p:sp>
        <p:nvSpPr>
          <p:cNvPr id="20" name="object 20"/>
          <p:cNvSpPr txBox="1"/>
          <p:nvPr/>
        </p:nvSpPr>
        <p:spPr>
          <a:xfrm>
            <a:off x="2868167" y="6938771"/>
            <a:ext cx="4505325" cy="151130"/>
          </a:xfrm>
          <a:prstGeom prst="rect">
            <a:avLst/>
          </a:prstGeom>
          <a:solidFill>
            <a:srgbClr val="FFFF00"/>
          </a:solidFill>
        </p:spPr>
        <p:txBody>
          <a:bodyPr vert="horz" wrap="square" lIns="0" tIns="0" rIns="0" bIns="0" rtlCol="0">
            <a:spAutoFit/>
          </a:bodyPr>
          <a:lstStyle/>
          <a:p>
            <a:pPr>
              <a:lnSpc>
                <a:spcPts val="1145"/>
              </a:lnSpc>
            </a:pPr>
            <a:r>
              <a:rPr sz="1050" dirty="0">
                <a:latin typeface="Times New Roman"/>
                <a:cs typeface="Times New Roman"/>
              </a:rPr>
              <a:t>a</a:t>
            </a:r>
            <a:r>
              <a:rPr sz="1050" spc="-30" dirty="0">
                <a:latin typeface="Times New Roman"/>
                <a:cs typeface="Times New Roman"/>
              </a:rPr>
              <a:t> </a:t>
            </a:r>
            <a:r>
              <a:rPr sz="1050" spc="-5" dirty="0">
                <a:latin typeface="Times New Roman"/>
                <a:cs typeface="Times New Roman"/>
              </a:rPr>
              <a:t>student</a:t>
            </a:r>
            <a:r>
              <a:rPr sz="1050" spc="-95" dirty="0">
                <a:latin typeface="Times New Roman"/>
                <a:cs typeface="Times New Roman"/>
              </a:rPr>
              <a:t> </a:t>
            </a:r>
            <a:r>
              <a:rPr sz="1050" spc="-25" dirty="0">
                <a:latin typeface="Times New Roman"/>
                <a:cs typeface="Times New Roman"/>
              </a:rPr>
              <a:t>organization</a:t>
            </a:r>
            <a:r>
              <a:rPr sz="1050" spc="-65" dirty="0">
                <a:latin typeface="Times New Roman"/>
                <a:cs typeface="Times New Roman"/>
              </a:rPr>
              <a:t> </a:t>
            </a:r>
            <a:r>
              <a:rPr sz="1050" spc="-10" dirty="0">
                <a:latin typeface="Times New Roman"/>
                <a:cs typeface="Times New Roman"/>
              </a:rPr>
              <a:t>if</a:t>
            </a:r>
            <a:r>
              <a:rPr sz="1050" spc="-55" dirty="0">
                <a:latin typeface="Times New Roman"/>
                <a:cs typeface="Times New Roman"/>
              </a:rPr>
              <a:t> </a:t>
            </a:r>
            <a:r>
              <a:rPr sz="1050" spc="-20" dirty="0">
                <a:latin typeface="Times New Roman"/>
                <a:cs typeface="Times New Roman"/>
              </a:rPr>
              <a:t>the</a:t>
            </a:r>
            <a:r>
              <a:rPr sz="1050" spc="-70" dirty="0">
                <a:latin typeface="Times New Roman"/>
                <a:cs typeface="Times New Roman"/>
              </a:rPr>
              <a:t> </a:t>
            </a:r>
            <a:r>
              <a:rPr sz="1050" spc="-15" dirty="0">
                <a:latin typeface="Times New Roman"/>
                <a:cs typeface="Times New Roman"/>
              </a:rPr>
              <a:t>act</a:t>
            </a:r>
            <a:r>
              <a:rPr sz="1050" spc="-55" dirty="0">
                <a:latin typeface="Times New Roman"/>
                <a:cs typeface="Times New Roman"/>
              </a:rPr>
              <a:t> </a:t>
            </a:r>
            <a:r>
              <a:rPr sz="1050" spc="-20" dirty="0">
                <a:latin typeface="Times New Roman"/>
                <a:cs typeface="Times New Roman"/>
              </a:rPr>
              <a:t>meets</a:t>
            </a:r>
            <a:r>
              <a:rPr sz="1050" spc="-55" dirty="0">
                <a:latin typeface="Times New Roman"/>
                <a:cs typeface="Times New Roman"/>
              </a:rPr>
              <a:t> </a:t>
            </a:r>
            <a:r>
              <a:rPr sz="1050" spc="-20" dirty="0">
                <a:latin typeface="Times New Roman"/>
                <a:cs typeface="Times New Roman"/>
              </a:rPr>
              <a:t>the</a:t>
            </a:r>
            <a:r>
              <a:rPr sz="1050" spc="-70" dirty="0">
                <a:latin typeface="Times New Roman"/>
                <a:cs typeface="Times New Roman"/>
              </a:rPr>
              <a:t> </a:t>
            </a:r>
            <a:r>
              <a:rPr sz="1050" spc="-20" dirty="0">
                <a:latin typeface="Times New Roman"/>
                <a:cs typeface="Times New Roman"/>
              </a:rPr>
              <a:t>elements</a:t>
            </a:r>
            <a:r>
              <a:rPr sz="1050" spc="-55" dirty="0">
                <a:latin typeface="Times New Roman"/>
                <a:cs typeface="Times New Roman"/>
              </a:rPr>
              <a:t> </a:t>
            </a:r>
            <a:r>
              <a:rPr sz="1050" spc="-15" dirty="0">
                <a:latin typeface="Times New Roman"/>
                <a:cs typeface="Times New Roman"/>
              </a:rPr>
              <a:t>in</a:t>
            </a:r>
            <a:r>
              <a:rPr sz="1050" spc="-70" dirty="0">
                <a:latin typeface="Times New Roman"/>
                <a:cs typeface="Times New Roman"/>
              </a:rPr>
              <a:t> </a:t>
            </a:r>
            <a:r>
              <a:rPr sz="1050" spc="-20" dirty="0">
                <a:latin typeface="Times New Roman"/>
                <a:cs typeface="Times New Roman"/>
              </a:rPr>
              <a:t>Education</a:t>
            </a:r>
            <a:r>
              <a:rPr sz="1050" spc="-70" dirty="0">
                <a:latin typeface="Times New Roman"/>
                <a:cs typeface="Times New Roman"/>
              </a:rPr>
              <a:t> </a:t>
            </a:r>
            <a:r>
              <a:rPr sz="1050" spc="-20" dirty="0">
                <a:latin typeface="Times New Roman"/>
                <a:cs typeface="Times New Roman"/>
              </a:rPr>
              <a:t>Code</a:t>
            </a:r>
            <a:r>
              <a:rPr sz="1050" spc="-70" dirty="0">
                <a:latin typeface="Times New Roman"/>
                <a:cs typeface="Times New Roman"/>
              </a:rPr>
              <a:t> </a:t>
            </a:r>
            <a:r>
              <a:rPr sz="1050" spc="-20" dirty="0">
                <a:latin typeface="Times New Roman"/>
                <a:cs typeface="Times New Roman"/>
              </a:rPr>
              <a:t>37.151,</a:t>
            </a:r>
            <a:r>
              <a:rPr sz="1050" spc="-50" dirty="0">
                <a:latin typeface="Times New Roman"/>
                <a:cs typeface="Times New Roman"/>
              </a:rPr>
              <a:t> </a:t>
            </a:r>
            <a:r>
              <a:rPr sz="1050" spc="-25" dirty="0">
                <a:latin typeface="Times New Roman"/>
                <a:cs typeface="Times New Roman"/>
              </a:rPr>
              <a:t>including:</a:t>
            </a:r>
            <a:endParaRPr sz="1050">
              <a:latin typeface="Times New Roman"/>
              <a:cs typeface="Times New Roman"/>
            </a:endParaRPr>
          </a:p>
        </p:txBody>
      </p:sp>
      <p:sp>
        <p:nvSpPr>
          <p:cNvPr id="21" name="object 21"/>
          <p:cNvSpPr txBox="1"/>
          <p:nvPr/>
        </p:nvSpPr>
        <p:spPr>
          <a:xfrm>
            <a:off x="746759" y="7089647"/>
            <a:ext cx="1800860" cy="152400"/>
          </a:xfrm>
          <a:prstGeom prst="rect">
            <a:avLst/>
          </a:prstGeom>
          <a:solidFill>
            <a:srgbClr val="FFFF00"/>
          </a:solidFill>
        </p:spPr>
        <p:txBody>
          <a:bodyPr vert="horz" wrap="square" lIns="0" tIns="0" rIns="0" bIns="0" rtlCol="0">
            <a:spAutoFit/>
          </a:bodyPr>
          <a:lstStyle/>
          <a:p>
            <a:pPr>
              <a:lnSpc>
                <a:spcPts val="1145"/>
              </a:lnSpc>
              <a:tabLst>
                <a:tab pos="227965" algn="l"/>
              </a:tabLst>
            </a:pPr>
            <a:r>
              <a:rPr sz="1000" spc="-15" dirty="0">
                <a:latin typeface="Times New Roman"/>
                <a:cs typeface="Times New Roman"/>
              </a:rPr>
              <a:t>1.	</a:t>
            </a:r>
            <a:r>
              <a:rPr sz="1050" spc="-10" dirty="0">
                <a:latin typeface="Times New Roman"/>
                <a:cs typeface="Times New Roman"/>
              </a:rPr>
              <a:t>Any</a:t>
            </a:r>
            <a:r>
              <a:rPr sz="1050" spc="-75" dirty="0">
                <a:latin typeface="Times New Roman"/>
                <a:cs typeface="Times New Roman"/>
              </a:rPr>
              <a:t> </a:t>
            </a:r>
            <a:r>
              <a:rPr sz="1050" spc="-20" dirty="0">
                <a:latin typeface="Times New Roman"/>
                <a:cs typeface="Times New Roman"/>
              </a:rPr>
              <a:t>type</a:t>
            </a:r>
            <a:r>
              <a:rPr sz="1050" spc="-65" dirty="0">
                <a:latin typeface="Times New Roman"/>
                <a:cs typeface="Times New Roman"/>
              </a:rPr>
              <a:t> </a:t>
            </a:r>
            <a:r>
              <a:rPr sz="1050" spc="-5" dirty="0">
                <a:latin typeface="Times New Roman"/>
                <a:cs typeface="Times New Roman"/>
              </a:rPr>
              <a:t>of</a:t>
            </a:r>
            <a:r>
              <a:rPr sz="1050" spc="-70" dirty="0">
                <a:latin typeface="Times New Roman"/>
                <a:cs typeface="Times New Roman"/>
              </a:rPr>
              <a:t> </a:t>
            </a:r>
            <a:r>
              <a:rPr sz="1050" spc="-20" dirty="0">
                <a:latin typeface="Times New Roman"/>
                <a:cs typeface="Times New Roman"/>
              </a:rPr>
              <a:t>physical</a:t>
            </a:r>
            <a:r>
              <a:rPr sz="1050" spc="-70" dirty="0">
                <a:latin typeface="Times New Roman"/>
                <a:cs typeface="Times New Roman"/>
              </a:rPr>
              <a:t> </a:t>
            </a:r>
            <a:r>
              <a:rPr sz="1050" spc="-20" dirty="0">
                <a:latin typeface="Times New Roman"/>
                <a:cs typeface="Times New Roman"/>
              </a:rPr>
              <a:t>brutality;</a:t>
            </a:r>
            <a:endParaRPr sz="1050">
              <a:latin typeface="Times New Roman"/>
              <a:cs typeface="Times New Roman"/>
            </a:endParaRPr>
          </a:p>
        </p:txBody>
      </p:sp>
      <p:sp>
        <p:nvSpPr>
          <p:cNvPr id="22" name="object 22"/>
          <p:cNvSpPr txBox="1"/>
          <p:nvPr/>
        </p:nvSpPr>
        <p:spPr>
          <a:xfrm>
            <a:off x="746759" y="7242047"/>
            <a:ext cx="6639559" cy="151130"/>
          </a:xfrm>
          <a:prstGeom prst="rect">
            <a:avLst/>
          </a:prstGeom>
          <a:solidFill>
            <a:srgbClr val="FFFF00"/>
          </a:solidFill>
        </p:spPr>
        <p:txBody>
          <a:bodyPr vert="horz" wrap="square" lIns="0" tIns="0" rIns="0" bIns="0" rtlCol="0">
            <a:spAutoFit/>
          </a:bodyPr>
          <a:lstStyle/>
          <a:p>
            <a:pPr>
              <a:lnSpc>
                <a:spcPts val="1145"/>
              </a:lnSpc>
              <a:tabLst>
                <a:tab pos="227965" algn="l"/>
              </a:tabLst>
            </a:pPr>
            <a:r>
              <a:rPr sz="1000" spc="-15" dirty="0">
                <a:latin typeface="Times New Roman"/>
                <a:cs typeface="Times New Roman"/>
              </a:rPr>
              <a:t>2.	</a:t>
            </a:r>
            <a:r>
              <a:rPr sz="1050" spc="-10" dirty="0">
                <a:latin typeface="Times New Roman"/>
                <a:cs typeface="Times New Roman"/>
              </a:rPr>
              <a:t>An </a:t>
            </a:r>
            <a:r>
              <a:rPr sz="1050" spc="-20" dirty="0">
                <a:latin typeface="Times New Roman"/>
                <a:cs typeface="Times New Roman"/>
              </a:rPr>
              <a:t>activity that subjects the student </a:t>
            </a:r>
            <a:r>
              <a:rPr sz="1050" spc="-15" dirty="0">
                <a:latin typeface="Times New Roman"/>
                <a:cs typeface="Times New Roman"/>
              </a:rPr>
              <a:t>to </a:t>
            </a:r>
            <a:r>
              <a:rPr sz="1050" spc="-10" dirty="0">
                <a:latin typeface="Times New Roman"/>
                <a:cs typeface="Times New Roman"/>
              </a:rPr>
              <a:t>an </a:t>
            </a:r>
            <a:r>
              <a:rPr sz="1050" spc="-20" dirty="0">
                <a:latin typeface="Times New Roman"/>
                <a:cs typeface="Times New Roman"/>
              </a:rPr>
              <a:t>unreasonable risk </a:t>
            </a:r>
            <a:r>
              <a:rPr sz="1050" spc="-10" dirty="0">
                <a:latin typeface="Times New Roman"/>
                <a:cs typeface="Times New Roman"/>
              </a:rPr>
              <a:t>of </a:t>
            </a:r>
            <a:r>
              <a:rPr sz="1050" spc="-15" dirty="0">
                <a:latin typeface="Times New Roman"/>
                <a:cs typeface="Times New Roman"/>
              </a:rPr>
              <a:t>harm </a:t>
            </a:r>
            <a:r>
              <a:rPr sz="1050" spc="-10" dirty="0">
                <a:latin typeface="Times New Roman"/>
                <a:cs typeface="Times New Roman"/>
              </a:rPr>
              <a:t>or </a:t>
            </a:r>
            <a:r>
              <a:rPr sz="1050" spc="-20" dirty="0">
                <a:latin typeface="Times New Roman"/>
                <a:cs typeface="Times New Roman"/>
              </a:rPr>
              <a:t>that adversely affects the student’s mental </a:t>
            </a:r>
            <a:r>
              <a:rPr sz="1050" spc="-10" dirty="0">
                <a:latin typeface="Times New Roman"/>
                <a:cs typeface="Times New Roman"/>
              </a:rPr>
              <a:t>or</a:t>
            </a:r>
            <a:r>
              <a:rPr sz="1050" spc="-15" dirty="0">
                <a:latin typeface="Times New Roman"/>
                <a:cs typeface="Times New Roman"/>
              </a:rPr>
              <a:t> </a:t>
            </a:r>
            <a:r>
              <a:rPr sz="1050" spc="-20" dirty="0">
                <a:latin typeface="Times New Roman"/>
                <a:cs typeface="Times New Roman"/>
              </a:rPr>
              <a:t>physical</a:t>
            </a:r>
            <a:endParaRPr sz="1050">
              <a:latin typeface="Times New Roman"/>
              <a:cs typeface="Times New Roman"/>
            </a:endParaRPr>
          </a:p>
        </p:txBody>
      </p:sp>
      <p:sp>
        <p:nvSpPr>
          <p:cNvPr id="23" name="object 23"/>
          <p:cNvSpPr txBox="1"/>
          <p:nvPr/>
        </p:nvSpPr>
        <p:spPr>
          <a:xfrm>
            <a:off x="975360" y="7392923"/>
            <a:ext cx="6398260" cy="151130"/>
          </a:xfrm>
          <a:prstGeom prst="rect">
            <a:avLst/>
          </a:prstGeom>
          <a:solidFill>
            <a:srgbClr val="FFFF00"/>
          </a:solidFill>
        </p:spPr>
        <p:txBody>
          <a:bodyPr vert="horz" wrap="square" lIns="0" tIns="0" rIns="0" bIns="0" rtlCol="0">
            <a:spAutoFit/>
          </a:bodyPr>
          <a:lstStyle/>
          <a:p>
            <a:pPr>
              <a:lnSpc>
                <a:spcPts val="1145"/>
              </a:lnSpc>
            </a:pPr>
            <a:r>
              <a:rPr sz="1050" spc="-20" dirty="0">
                <a:latin typeface="Times New Roman"/>
                <a:cs typeface="Times New Roman"/>
              </a:rPr>
              <a:t>health,</a:t>
            </a:r>
            <a:r>
              <a:rPr sz="1050" spc="-45" dirty="0">
                <a:latin typeface="Times New Roman"/>
                <a:cs typeface="Times New Roman"/>
              </a:rPr>
              <a:t> </a:t>
            </a:r>
            <a:r>
              <a:rPr sz="1050" spc="-20" dirty="0">
                <a:latin typeface="Times New Roman"/>
                <a:cs typeface="Times New Roman"/>
              </a:rPr>
              <a:t>such</a:t>
            </a:r>
            <a:r>
              <a:rPr sz="1050" spc="-45" dirty="0">
                <a:latin typeface="Times New Roman"/>
                <a:cs typeface="Times New Roman"/>
              </a:rPr>
              <a:t> </a:t>
            </a:r>
            <a:r>
              <a:rPr sz="1050" spc="-10" dirty="0">
                <a:latin typeface="Times New Roman"/>
                <a:cs typeface="Times New Roman"/>
              </a:rPr>
              <a:t>as</a:t>
            </a:r>
            <a:r>
              <a:rPr sz="1050" spc="-45" dirty="0">
                <a:latin typeface="Times New Roman"/>
                <a:cs typeface="Times New Roman"/>
              </a:rPr>
              <a:t> </a:t>
            </a:r>
            <a:r>
              <a:rPr sz="1050" spc="-20" dirty="0">
                <a:latin typeface="Times New Roman"/>
                <a:cs typeface="Times New Roman"/>
              </a:rPr>
              <a:t>sleep</a:t>
            </a:r>
            <a:r>
              <a:rPr sz="1050" spc="-55" dirty="0">
                <a:latin typeface="Times New Roman"/>
                <a:cs typeface="Times New Roman"/>
              </a:rPr>
              <a:t> </a:t>
            </a:r>
            <a:r>
              <a:rPr sz="1050" spc="-20" dirty="0">
                <a:latin typeface="Times New Roman"/>
                <a:cs typeface="Times New Roman"/>
              </a:rPr>
              <a:t>deprivation,</a:t>
            </a:r>
            <a:r>
              <a:rPr sz="1050" spc="-55" dirty="0">
                <a:latin typeface="Times New Roman"/>
                <a:cs typeface="Times New Roman"/>
              </a:rPr>
              <a:t> </a:t>
            </a:r>
            <a:r>
              <a:rPr sz="1050" spc="-20" dirty="0">
                <a:latin typeface="Times New Roman"/>
                <a:cs typeface="Times New Roman"/>
              </a:rPr>
              <a:t>exposure</a:t>
            </a:r>
            <a:r>
              <a:rPr sz="1050" spc="-45" dirty="0">
                <a:latin typeface="Times New Roman"/>
                <a:cs typeface="Times New Roman"/>
              </a:rPr>
              <a:t> </a:t>
            </a:r>
            <a:r>
              <a:rPr sz="1050" spc="-15" dirty="0">
                <a:latin typeface="Times New Roman"/>
                <a:cs typeface="Times New Roman"/>
              </a:rPr>
              <a:t>to</a:t>
            </a:r>
            <a:r>
              <a:rPr sz="1050" spc="-45" dirty="0">
                <a:latin typeface="Times New Roman"/>
                <a:cs typeface="Times New Roman"/>
              </a:rPr>
              <a:t> </a:t>
            </a:r>
            <a:r>
              <a:rPr sz="1050" spc="-20" dirty="0">
                <a:latin typeface="Times New Roman"/>
                <a:cs typeface="Times New Roman"/>
              </a:rPr>
              <a:t>the</a:t>
            </a:r>
            <a:r>
              <a:rPr sz="1050" spc="-45" dirty="0">
                <a:latin typeface="Times New Roman"/>
                <a:cs typeface="Times New Roman"/>
              </a:rPr>
              <a:t> </a:t>
            </a:r>
            <a:r>
              <a:rPr sz="1050" spc="-20" dirty="0">
                <a:latin typeface="Times New Roman"/>
                <a:cs typeface="Times New Roman"/>
              </a:rPr>
              <a:t>elements,</a:t>
            </a:r>
            <a:r>
              <a:rPr sz="1050" spc="-30" dirty="0">
                <a:latin typeface="Times New Roman"/>
                <a:cs typeface="Times New Roman"/>
              </a:rPr>
              <a:t> </a:t>
            </a:r>
            <a:r>
              <a:rPr sz="1050" spc="-20" dirty="0">
                <a:latin typeface="Times New Roman"/>
                <a:cs typeface="Times New Roman"/>
              </a:rPr>
              <a:t>confinement</a:t>
            </a:r>
            <a:r>
              <a:rPr sz="1050" spc="-50" dirty="0">
                <a:latin typeface="Times New Roman"/>
                <a:cs typeface="Times New Roman"/>
              </a:rPr>
              <a:t> </a:t>
            </a:r>
            <a:r>
              <a:rPr sz="1050" spc="-15" dirty="0">
                <a:latin typeface="Times New Roman"/>
                <a:cs typeface="Times New Roman"/>
              </a:rPr>
              <a:t>to</a:t>
            </a:r>
            <a:r>
              <a:rPr sz="1050" spc="-45" dirty="0">
                <a:latin typeface="Times New Roman"/>
                <a:cs typeface="Times New Roman"/>
              </a:rPr>
              <a:t> </a:t>
            </a:r>
            <a:r>
              <a:rPr sz="1050" spc="-20" dirty="0">
                <a:latin typeface="Times New Roman"/>
                <a:cs typeface="Times New Roman"/>
              </a:rPr>
              <a:t>small</a:t>
            </a:r>
            <a:r>
              <a:rPr sz="1050" spc="-50" dirty="0">
                <a:latin typeface="Times New Roman"/>
                <a:cs typeface="Times New Roman"/>
              </a:rPr>
              <a:t> </a:t>
            </a:r>
            <a:r>
              <a:rPr sz="1050" spc="-20" dirty="0">
                <a:latin typeface="Times New Roman"/>
                <a:cs typeface="Times New Roman"/>
              </a:rPr>
              <a:t>spaces,</a:t>
            </a:r>
            <a:r>
              <a:rPr sz="1050" spc="-45" dirty="0">
                <a:latin typeface="Times New Roman"/>
                <a:cs typeface="Times New Roman"/>
              </a:rPr>
              <a:t> </a:t>
            </a:r>
            <a:r>
              <a:rPr sz="1050" spc="-25" dirty="0">
                <a:latin typeface="Times New Roman"/>
                <a:cs typeface="Times New Roman"/>
              </a:rPr>
              <a:t>calisthenics,</a:t>
            </a:r>
            <a:r>
              <a:rPr sz="1050" spc="-45" dirty="0">
                <a:latin typeface="Times New Roman"/>
                <a:cs typeface="Times New Roman"/>
              </a:rPr>
              <a:t> </a:t>
            </a:r>
            <a:r>
              <a:rPr sz="1050" spc="-10" dirty="0">
                <a:latin typeface="Times New Roman"/>
                <a:cs typeface="Times New Roman"/>
              </a:rPr>
              <a:t>or</a:t>
            </a:r>
            <a:r>
              <a:rPr sz="1050" spc="-50" dirty="0">
                <a:latin typeface="Times New Roman"/>
                <a:cs typeface="Times New Roman"/>
              </a:rPr>
              <a:t> </a:t>
            </a:r>
            <a:r>
              <a:rPr sz="1050" spc="-20" dirty="0">
                <a:latin typeface="Times New Roman"/>
                <a:cs typeface="Times New Roman"/>
              </a:rPr>
              <a:t>consumption</a:t>
            </a:r>
            <a:r>
              <a:rPr sz="1050" spc="-45" dirty="0">
                <a:latin typeface="Times New Roman"/>
                <a:cs typeface="Times New Roman"/>
              </a:rPr>
              <a:t> </a:t>
            </a:r>
            <a:r>
              <a:rPr sz="1050" spc="-10" dirty="0">
                <a:latin typeface="Times New Roman"/>
                <a:cs typeface="Times New Roman"/>
              </a:rPr>
              <a:t>of</a:t>
            </a:r>
            <a:r>
              <a:rPr sz="1050" spc="-35" dirty="0">
                <a:latin typeface="Times New Roman"/>
                <a:cs typeface="Times New Roman"/>
              </a:rPr>
              <a:t> </a:t>
            </a:r>
            <a:r>
              <a:rPr sz="1050" spc="-25" dirty="0">
                <a:latin typeface="Times New Roman"/>
                <a:cs typeface="Times New Roman"/>
              </a:rPr>
              <a:t>food,</a:t>
            </a:r>
            <a:endParaRPr sz="1050">
              <a:latin typeface="Times New Roman"/>
              <a:cs typeface="Times New Roman"/>
            </a:endParaRPr>
          </a:p>
        </p:txBody>
      </p:sp>
      <p:sp>
        <p:nvSpPr>
          <p:cNvPr id="24" name="object 24"/>
          <p:cNvSpPr txBox="1"/>
          <p:nvPr/>
        </p:nvSpPr>
        <p:spPr>
          <a:xfrm>
            <a:off x="975360" y="7543800"/>
            <a:ext cx="1772920" cy="152400"/>
          </a:xfrm>
          <a:prstGeom prst="rect">
            <a:avLst/>
          </a:prstGeom>
          <a:solidFill>
            <a:srgbClr val="FFFF00"/>
          </a:solidFill>
        </p:spPr>
        <p:txBody>
          <a:bodyPr vert="horz" wrap="square" lIns="0" tIns="0" rIns="0" bIns="0" rtlCol="0">
            <a:spAutoFit/>
          </a:bodyPr>
          <a:lstStyle/>
          <a:p>
            <a:pPr>
              <a:lnSpc>
                <a:spcPts val="1145"/>
              </a:lnSpc>
            </a:pPr>
            <a:r>
              <a:rPr sz="1050" spc="-20" dirty="0">
                <a:latin typeface="Times New Roman"/>
                <a:cs typeface="Times New Roman"/>
              </a:rPr>
              <a:t>liquids, drugs, </a:t>
            </a:r>
            <a:r>
              <a:rPr sz="1050" spc="-10" dirty="0">
                <a:latin typeface="Times New Roman"/>
                <a:cs typeface="Times New Roman"/>
              </a:rPr>
              <a:t>or</a:t>
            </a:r>
            <a:r>
              <a:rPr sz="1050" spc="-204" dirty="0">
                <a:latin typeface="Times New Roman"/>
                <a:cs typeface="Times New Roman"/>
              </a:rPr>
              <a:t> </a:t>
            </a:r>
            <a:r>
              <a:rPr sz="1050" spc="-15" dirty="0">
                <a:latin typeface="Times New Roman"/>
                <a:cs typeface="Times New Roman"/>
              </a:rPr>
              <a:t>other </a:t>
            </a:r>
            <a:r>
              <a:rPr sz="1050" spc="-20" dirty="0">
                <a:latin typeface="Times New Roman"/>
                <a:cs typeface="Times New Roman"/>
              </a:rPr>
              <a:t>substances;</a:t>
            </a:r>
            <a:endParaRPr sz="1050">
              <a:latin typeface="Times New Roman"/>
              <a:cs typeface="Times New Roman"/>
            </a:endParaRPr>
          </a:p>
        </p:txBody>
      </p:sp>
      <p:sp>
        <p:nvSpPr>
          <p:cNvPr id="25" name="object 25"/>
          <p:cNvSpPr txBox="1"/>
          <p:nvPr/>
        </p:nvSpPr>
        <p:spPr>
          <a:xfrm>
            <a:off x="746759" y="7696200"/>
            <a:ext cx="6012180" cy="151130"/>
          </a:xfrm>
          <a:prstGeom prst="rect">
            <a:avLst/>
          </a:prstGeom>
          <a:solidFill>
            <a:srgbClr val="FFFF00"/>
          </a:solidFill>
        </p:spPr>
        <p:txBody>
          <a:bodyPr vert="horz" wrap="square" lIns="0" tIns="0" rIns="0" bIns="0" rtlCol="0">
            <a:spAutoFit/>
          </a:bodyPr>
          <a:lstStyle/>
          <a:p>
            <a:pPr>
              <a:lnSpc>
                <a:spcPts val="1145"/>
              </a:lnSpc>
              <a:tabLst>
                <a:tab pos="227965" algn="l"/>
              </a:tabLst>
            </a:pPr>
            <a:r>
              <a:rPr sz="1000" spc="-15" dirty="0">
                <a:latin typeface="Times New Roman"/>
                <a:cs typeface="Times New Roman"/>
              </a:rPr>
              <a:t>3.	</a:t>
            </a:r>
            <a:r>
              <a:rPr sz="1050" spc="-10" dirty="0">
                <a:latin typeface="Times New Roman"/>
                <a:cs typeface="Times New Roman"/>
              </a:rPr>
              <a:t>An</a:t>
            </a:r>
            <a:r>
              <a:rPr sz="1050" spc="-45" dirty="0">
                <a:latin typeface="Times New Roman"/>
                <a:cs typeface="Times New Roman"/>
              </a:rPr>
              <a:t> </a:t>
            </a:r>
            <a:r>
              <a:rPr sz="1050" spc="-20" dirty="0">
                <a:latin typeface="Times New Roman"/>
                <a:cs typeface="Times New Roman"/>
              </a:rPr>
              <a:t>activity</a:t>
            </a:r>
            <a:r>
              <a:rPr sz="1050" spc="-45" dirty="0">
                <a:latin typeface="Times New Roman"/>
                <a:cs typeface="Times New Roman"/>
              </a:rPr>
              <a:t> </a:t>
            </a:r>
            <a:r>
              <a:rPr sz="1050" spc="-20" dirty="0">
                <a:latin typeface="Times New Roman"/>
                <a:cs typeface="Times New Roman"/>
              </a:rPr>
              <a:t>that</a:t>
            </a:r>
            <a:r>
              <a:rPr sz="1050" spc="-35" dirty="0">
                <a:latin typeface="Times New Roman"/>
                <a:cs typeface="Times New Roman"/>
              </a:rPr>
              <a:t> </a:t>
            </a:r>
            <a:r>
              <a:rPr sz="1050" spc="-20" dirty="0">
                <a:latin typeface="Times New Roman"/>
                <a:cs typeface="Times New Roman"/>
              </a:rPr>
              <a:t>induces,</a:t>
            </a:r>
            <a:r>
              <a:rPr sz="1050" spc="-45" dirty="0">
                <a:latin typeface="Times New Roman"/>
                <a:cs typeface="Times New Roman"/>
              </a:rPr>
              <a:t> </a:t>
            </a:r>
            <a:r>
              <a:rPr sz="1050" spc="-20" dirty="0">
                <a:latin typeface="Times New Roman"/>
                <a:cs typeface="Times New Roman"/>
              </a:rPr>
              <a:t>causes,</a:t>
            </a:r>
            <a:r>
              <a:rPr sz="1050" spc="-45" dirty="0">
                <a:latin typeface="Times New Roman"/>
                <a:cs typeface="Times New Roman"/>
              </a:rPr>
              <a:t> </a:t>
            </a:r>
            <a:r>
              <a:rPr sz="1050" spc="-10" dirty="0">
                <a:latin typeface="Times New Roman"/>
                <a:cs typeface="Times New Roman"/>
              </a:rPr>
              <a:t>or</a:t>
            </a:r>
            <a:r>
              <a:rPr sz="1050" spc="-35" dirty="0">
                <a:latin typeface="Times New Roman"/>
                <a:cs typeface="Times New Roman"/>
              </a:rPr>
              <a:t> </a:t>
            </a:r>
            <a:r>
              <a:rPr sz="1050" spc="-20" dirty="0">
                <a:latin typeface="Times New Roman"/>
                <a:cs typeface="Times New Roman"/>
              </a:rPr>
              <a:t>requires</a:t>
            </a:r>
            <a:r>
              <a:rPr sz="1050" spc="-35" dirty="0">
                <a:latin typeface="Times New Roman"/>
                <a:cs typeface="Times New Roman"/>
              </a:rPr>
              <a:t> </a:t>
            </a:r>
            <a:r>
              <a:rPr sz="1050" spc="-20" dirty="0">
                <a:latin typeface="Times New Roman"/>
                <a:cs typeface="Times New Roman"/>
              </a:rPr>
              <a:t>the</a:t>
            </a:r>
            <a:r>
              <a:rPr sz="1050" spc="-35" dirty="0">
                <a:latin typeface="Times New Roman"/>
                <a:cs typeface="Times New Roman"/>
              </a:rPr>
              <a:t> </a:t>
            </a:r>
            <a:r>
              <a:rPr sz="1050" spc="-20" dirty="0">
                <a:latin typeface="Times New Roman"/>
                <a:cs typeface="Times New Roman"/>
              </a:rPr>
              <a:t>student</a:t>
            </a:r>
            <a:r>
              <a:rPr sz="1050" spc="-50" dirty="0">
                <a:latin typeface="Times New Roman"/>
                <a:cs typeface="Times New Roman"/>
              </a:rPr>
              <a:t> </a:t>
            </a:r>
            <a:r>
              <a:rPr sz="1050" spc="-15" dirty="0">
                <a:latin typeface="Times New Roman"/>
                <a:cs typeface="Times New Roman"/>
              </a:rPr>
              <a:t>to</a:t>
            </a:r>
            <a:r>
              <a:rPr sz="1050" spc="-30" dirty="0">
                <a:latin typeface="Times New Roman"/>
                <a:cs typeface="Times New Roman"/>
              </a:rPr>
              <a:t> </a:t>
            </a:r>
            <a:r>
              <a:rPr sz="1050" spc="-20" dirty="0">
                <a:latin typeface="Times New Roman"/>
                <a:cs typeface="Times New Roman"/>
              </a:rPr>
              <a:t>perform</a:t>
            </a:r>
            <a:r>
              <a:rPr sz="1050" spc="-60" dirty="0">
                <a:latin typeface="Times New Roman"/>
                <a:cs typeface="Times New Roman"/>
              </a:rPr>
              <a:t> </a:t>
            </a:r>
            <a:r>
              <a:rPr sz="1050" dirty="0">
                <a:latin typeface="Times New Roman"/>
                <a:cs typeface="Times New Roman"/>
              </a:rPr>
              <a:t>a</a:t>
            </a:r>
            <a:r>
              <a:rPr sz="1050" spc="-35" dirty="0">
                <a:latin typeface="Times New Roman"/>
                <a:cs typeface="Times New Roman"/>
              </a:rPr>
              <a:t> </a:t>
            </a:r>
            <a:r>
              <a:rPr sz="1050" spc="-15" dirty="0">
                <a:latin typeface="Times New Roman"/>
                <a:cs typeface="Times New Roman"/>
              </a:rPr>
              <a:t>duty</a:t>
            </a:r>
            <a:r>
              <a:rPr sz="1050" spc="-45" dirty="0">
                <a:latin typeface="Times New Roman"/>
                <a:cs typeface="Times New Roman"/>
              </a:rPr>
              <a:t> </a:t>
            </a:r>
            <a:r>
              <a:rPr sz="1050" spc="-10" dirty="0">
                <a:latin typeface="Times New Roman"/>
                <a:cs typeface="Times New Roman"/>
              </a:rPr>
              <a:t>or</a:t>
            </a:r>
            <a:r>
              <a:rPr sz="1050" spc="-35" dirty="0">
                <a:latin typeface="Times New Roman"/>
                <a:cs typeface="Times New Roman"/>
              </a:rPr>
              <a:t> </a:t>
            </a:r>
            <a:r>
              <a:rPr sz="1050" spc="-20" dirty="0">
                <a:latin typeface="Times New Roman"/>
                <a:cs typeface="Times New Roman"/>
              </a:rPr>
              <a:t>task</a:t>
            </a:r>
            <a:r>
              <a:rPr sz="1050" spc="-30" dirty="0">
                <a:latin typeface="Times New Roman"/>
                <a:cs typeface="Times New Roman"/>
              </a:rPr>
              <a:t> </a:t>
            </a:r>
            <a:r>
              <a:rPr sz="1050" spc="-20" dirty="0">
                <a:latin typeface="Times New Roman"/>
                <a:cs typeface="Times New Roman"/>
              </a:rPr>
              <a:t>that</a:t>
            </a:r>
            <a:r>
              <a:rPr sz="1050" spc="-25" dirty="0">
                <a:latin typeface="Times New Roman"/>
                <a:cs typeface="Times New Roman"/>
              </a:rPr>
              <a:t> </a:t>
            </a:r>
            <a:r>
              <a:rPr sz="1050" spc="-20" dirty="0">
                <a:latin typeface="Times New Roman"/>
                <a:cs typeface="Times New Roman"/>
              </a:rPr>
              <a:t>violates</a:t>
            </a:r>
            <a:r>
              <a:rPr sz="1050" spc="-35" dirty="0">
                <a:latin typeface="Times New Roman"/>
                <a:cs typeface="Times New Roman"/>
              </a:rPr>
              <a:t> </a:t>
            </a:r>
            <a:r>
              <a:rPr sz="1050" spc="-15" dirty="0">
                <a:latin typeface="Times New Roman"/>
                <a:cs typeface="Times New Roman"/>
              </a:rPr>
              <a:t>the</a:t>
            </a:r>
            <a:r>
              <a:rPr sz="1050" spc="-45" dirty="0">
                <a:latin typeface="Times New Roman"/>
                <a:cs typeface="Times New Roman"/>
              </a:rPr>
              <a:t> </a:t>
            </a:r>
            <a:r>
              <a:rPr sz="1050" spc="-20" dirty="0">
                <a:latin typeface="Times New Roman"/>
                <a:cs typeface="Times New Roman"/>
              </a:rPr>
              <a:t>Penal</a:t>
            </a:r>
            <a:r>
              <a:rPr sz="1050" spc="-50" dirty="0">
                <a:latin typeface="Times New Roman"/>
                <a:cs typeface="Times New Roman"/>
              </a:rPr>
              <a:t> </a:t>
            </a:r>
            <a:r>
              <a:rPr sz="1050" spc="-20" dirty="0">
                <a:latin typeface="Times New Roman"/>
                <a:cs typeface="Times New Roman"/>
              </a:rPr>
              <a:t>Code;</a:t>
            </a:r>
            <a:r>
              <a:rPr sz="1050" spc="-50" dirty="0">
                <a:latin typeface="Times New Roman"/>
                <a:cs typeface="Times New Roman"/>
              </a:rPr>
              <a:t> </a:t>
            </a:r>
            <a:r>
              <a:rPr sz="1050" spc="-25" dirty="0">
                <a:latin typeface="Times New Roman"/>
                <a:cs typeface="Times New Roman"/>
              </a:rPr>
              <a:t>and</a:t>
            </a:r>
            <a:endParaRPr sz="1050">
              <a:latin typeface="Times New Roman"/>
              <a:cs typeface="Times New Roman"/>
            </a:endParaRPr>
          </a:p>
        </p:txBody>
      </p:sp>
      <p:sp>
        <p:nvSpPr>
          <p:cNvPr id="26" name="object 26"/>
          <p:cNvSpPr txBox="1"/>
          <p:nvPr/>
        </p:nvSpPr>
        <p:spPr>
          <a:xfrm>
            <a:off x="746759" y="7847076"/>
            <a:ext cx="6626859" cy="151130"/>
          </a:xfrm>
          <a:prstGeom prst="rect">
            <a:avLst/>
          </a:prstGeom>
          <a:solidFill>
            <a:srgbClr val="FFFF00"/>
          </a:solidFill>
        </p:spPr>
        <p:txBody>
          <a:bodyPr vert="horz" wrap="square" lIns="0" tIns="0" rIns="0" bIns="0" rtlCol="0">
            <a:spAutoFit/>
          </a:bodyPr>
          <a:lstStyle/>
          <a:p>
            <a:pPr>
              <a:lnSpc>
                <a:spcPts val="1145"/>
              </a:lnSpc>
              <a:tabLst>
                <a:tab pos="227965" algn="l"/>
              </a:tabLst>
            </a:pPr>
            <a:r>
              <a:rPr sz="1000" spc="-15" dirty="0">
                <a:latin typeface="Times New Roman"/>
                <a:cs typeface="Times New Roman"/>
              </a:rPr>
              <a:t>4.	</a:t>
            </a:r>
            <a:r>
              <a:rPr sz="1050" spc="-25" dirty="0">
                <a:latin typeface="Times New Roman"/>
                <a:cs typeface="Times New Roman"/>
              </a:rPr>
              <a:t>Coercing </a:t>
            </a:r>
            <a:r>
              <a:rPr sz="1050" dirty="0">
                <a:latin typeface="Times New Roman"/>
                <a:cs typeface="Times New Roman"/>
              </a:rPr>
              <a:t>a </a:t>
            </a:r>
            <a:r>
              <a:rPr sz="1050" spc="-20" dirty="0">
                <a:latin typeface="Times New Roman"/>
                <a:cs typeface="Times New Roman"/>
              </a:rPr>
              <a:t>student </a:t>
            </a:r>
            <a:r>
              <a:rPr sz="1050" spc="-15" dirty="0">
                <a:latin typeface="Times New Roman"/>
                <a:cs typeface="Times New Roman"/>
              </a:rPr>
              <a:t>to </a:t>
            </a:r>
            <a:r>
              <a:rPr sz="1050" spc="-20" dirty="0">
                <a:latin typeface="Times New Roman"/>
                <a:cs typeface="Times New Roman"/>
              </a:rPr>
              <a:t>consume </a:t>
            </a:r>
            <a:r>
              <a:rPr sz="1050" dirty="0">
                <a:latin typeface="Times New Roman"/>
                <a:cs typeface="Times New Roman"/>
              </a:rPr>
              <a:t>a </a:t>
            </a:r>
            <a:r>
              <a:rPr sz="1050" spc="-20" dirty="0">
                <a:latin typeface="Times New Roman"/>
                <a:cs typeface="Times New Roman"/>
              </a:rPr>
              <a:t>drug </a:t>
            </a:r>
            <a:r>
              <a:rPr sz="1050" spc="-5" dirty="0">
                <a:latin typeface="Times New Roman"/>
                <a:cs typeface="Times New Roman"/>
              </a:rPr>
              <a:t>or </a:t>
            </a:r>
            <a:r>
              <a:rPr sz="1050" spc="-20" dirty="0">
                <a:latin typeface="Times New Roman"/>
                <a:cs typeface="Times New Roman"/>
              </a:rPr>
              <a:t>alcoholic beverage </a:t>
            </a:r>
            <a:r>
              <a:rPr sz="1050" spc="-15" dirty="0">
                <a:latin typeface="Times New Roman"/>
                <a:cs typeface="Times New Roman"/>
              </a:rPr>
              <a:t>in </a:t>
            </a:r>
            <a:r>
              <a:rPr sz="1050" spc="-10" dirty="0">
                <a:latin typeface="Times New Roman"/>
                <a:cs typeface="Times New Roman"/>
              </a:rPr>
              <a:t>an </a:t>
            </a:r>
            <a:r>
              <a:rPr sz="1050" spc="-20" dirty="0">
                <a:latin typeface="Times New Roman"/>
                <a:cs typeface="Times New Roman"/>
              </a:rPr>
              <a:t>amount that would </a:t>
            </a:r>
            <a:r>
              <a:rPr sz="1050" spc="-15" dirty="0">
                <a:latin typeface="Times New Roman"/>
                <a:cs typeface="Times New Roman"/>
              </a:rPr>
              <a:t>lead </a:t>
            </a:r>
            <a:r>
              <a:rPr sz="1050" dirty="0">
                <a:latin typeface="Times New Roman"/>
                <a:cs typeface="Times New Roman"/>
              </a:rPr>
              <a:t>a </a:t>
            </a:r>
            <a:r>
              <a:rPr sz="1050" spc="-20" dirty="0">
                <a:latin typeface="Times New Roman"/>
                <a:cs typeface="Times New Roman"/>
              </a:rPr>
              <a:t>reasonable person </a:t>
            </a:r>
            <a:r>
              <a:rPr sz="1050" spc="-15" dirty="0">
                <a:latin typeface="Times New Roman"/>
                <a:cs typeface="Times New Roman"/>
              </a:rPr>
              <a:t>to </a:t>
            </a:r>
            <a:r>
              <a:rPr sz="1050" spc="-20" dirty="0">
                <a:latin typeface="Times New Roman"/>
                <a:cs typeface="Times New Roman"/>
              </a:rPr>
              <a:t>believe</a:t>
            </a:r>
            <a:r>
              <a:rPr sz="1050" spc="200" dirty="0">
                <a:latin typeface="Times New Roman"/>
                <a:cs typeface="Times New Roman"/>
              </a:rPr>
              <a:t> </a:t>
            </a:r>
            <a:r>
              <a:rPr sz="1050" spc="-25" dirty="0">
                <a:latin typeface="Times New Roman"/>
                <a:cs typeface="Times New Roman"/>
              </a:rPr>
              <a:t>the</a:t>
            </a:r>
            <a:endParaRPr sz="1050">
              <a:latin typeface="Times New Roman"/>
              <a:cs typeface="Times New Roman"/>
            </a:endParaRPr>
          </a:p>
        </p:txBody>
      </p:sp>
      <p:sp>
        <p:nvSpPr>
          <p:cNvPr id="27" name="object 27"/>
          <p:cNvSpPr txBox="1"/>
          <p:nvPr/>
        </p:nvSpPr>
        <p:spPr>
          <a:xfrm>
            <a:off x="975360" y="7997952"/>
            <a:ext cx="1120775" cy="152400"/>
          </a:xfrm>
          <a:prstGeom prst="rect">
            <a:avLst/>
          </a:prstGeom>
          <a:solidFill>
            <a:srgbClr val="FFFF00"/>
          </a:solidFill>
        </p:spPr>
        <p:txBody>
          <a:bodyPr vert="horz" wrap="square" lIns="0" tIns="0" rIns="0" bIns="0" rtlCol="0">
            <a:spAutoFit/>
          </a:bodyPr>
          <a:lstStyle/>
          <a:p>
            <a:pPr>
              <a:lnSpc>
                <a:spcPts val="1145"/>
              </a:lnSpc>
            </a:pPr>
            <a:r>
              <a:rPr sz="1050" spc="-20" dirty="0">
                <a:latin typeface="Times New Roman"/>
                <a:cs typeface="Times New Roman"/>
              </a:rPr>
              <a:t>student </a:t>
            </a:r>
            <a:r>
              <a:rPr sz="1050" spc="-15" dirty="0">
                <a:latin typeface="Times New Roman"/>
                <a:cs typeface="Times New Roman"/>
              </a:rPr>
              <a:t>is</a:t>
            </a:r>
            <a:r>
              <a:rPr sz="1050" spc="-135" dirty="0">
                <a:latin typeface="Times New Roman"/>
                <a:cs typeface="Times New Roman"/>
              </a:rPr>
              <a:t> </a:t>
            </a:r>
            <a:r>
              <a:rPr sz="1050" spc="-20" dirty="0">
                <a:latin typeface="Times New Roman"/>
                <a:cs typeface="Times New Roman"/>
              </a:rPr>
              <a:t>intoxicated.</a:t>
            </a:r>
            <a:endParaRPr sz="1050">
              <a:latin typeface="Times New Roman"/>
              <a:cs typeface="Times New Roman"/>
            </a:endParaRPr>
          </a:p>
        </p:txBody>
      </p:sp>
      <p:sp>
        <p:nvSpPr>
          <p:cNvPr id="28" name="object 28"/>
          <p:cNvSpPr/>
          <p:nvPr/>
        </p:nvSpPr>
        <p:spPr>
          <a:xfrm>
            <a:off x="6068567" y="8775192"/>
            <a:ext cx="426720" cy="152400"/>
          </a:xfrm>
          <a:custGeom>
            <a:avLst/>
            <a:gdLst/>
            <a:ahLst/>
            <a:cxnLst/>
            <a:rect l="l" t="t" r="r" b="b"/>
            <a:pathLst>
              <a:path w="426720" h="152400">
                <a:moveTo>
                  <a:pt x="0" y="152399"/>
                </a:moveTo>
                <a:lnTo>
                  <a:pt x="426720" y="152399"/>
                </a:lnTo>
                <a:lnTo>
                  <a:pt x="426720" y="0"/>
                </a:lnTo>
                <a:lnTo>
                  <a:pt x="0" y="0"/>
                </a:lnTo>
                <a:lnTo>
                  <a:pt x="0" y="152399"/>
                </a:lnTo>
                <a:close/>
              </a:path>
            </a:pathLst>
          </a:custGeom>
          <a:solidFill>
            <a:srgbClr val="FFFF00"/>
          </a:solidFill>
        </p:spPr>
        <p:txBody>
          <a:bodyPr wrap="square" lIns="0" tIns="0" rIns="0" bIns="0" rtlCol="0"/>
          <a:lstStyle/>
          <a:p>
            <a:endParaRPr/>
          </a:p>
        </p:txBody>
      </p:sp>
      <p:sp>
        <p:nvSpPr>
          <p:cNvPr id="29" name="object 29"/>
          <p:cNvSpPr/>
          <p:nvPr/>
        </p:nvSpPr>
        <p:spPr>
          <a:xfrm>
            <a:off x="1042416" y="8927592"/>
            <a:ext cx="452755" cy="154305"/>
          </a:xfrm>
          <a:custGeom>
            <a:avLst/>
            <a:gdLst/>
            <a:ahLst/>
            <a:cxnLst/>
            <a:rect l="l" t="t" r="r" b="b"/>
            <a:pathLst>
              <a:path w="452755" h="154304">
                <a:moveTo>
                  <a:pt x="0" y="153923"/>
                </a:moveTo>
                <a:lnTo>
                  <a:pt x="452628" y="153923"/>
                </a:lnTo>
                <a:lnTo>
                  <a:pt x="452628" y="0"/>
                </a:lnTo>
                <a:lnTo>
                  <a:pt x="0" y="0"/>
                </a:lnTo>
                <a:lnTo>
                  <a:pt x="0" y="153923"/>
                </a:lnTo>
                <a:close/>
              </a:path>
            </a:pathLst>
          </a:custGeom>
          <a:solidFill>
            <a:srgbClr val="FFFF00"/>
          </a:solidFill>
        </p:spPr>
        <p:txBody>
          <a:bodyPr wrap="square" lIns="0" tIns="0" rIns="0" bIns="0" rtlCol="0"/>
          <a:lstStyle/>
          <a:p>
            <a:endParaRPr/>
          </a:p>
        </p:txBody>
      </p:sp>
      <p:sp>
        <p:nvSpPr>
          <p:cNvPr id="30" name="object 30"/>
          <p:cNvSpPr txBox="1"/>
          <p:nvPr/>
        </p:nvSpPr>
        <p:spPr>
          <a:xfrm>
            <a:off x="505191" y="8128507"/>
            <a:ext cx="6914515" cy="1573530"/>
          </a:xfrm>
          <a:prstGeom prst="rect">
            <a:avLst/>
          </a:prstGeom>
        </p:spPr>
        <p:txBody>
          <a:bodyPr vert="horz" wrap="square" lIns="0" tIns="23495" rIns="0" bIns="0" rtlCol="0">
            <a:spAutoFit/>
          </a:bodyPr>
          <a:lstStyle/>
          <a:p>
            <a:pPr marL="192405" marR="34290" indent="-180340" algn="just">
              <a:lnSpc>
                <a:spcPts val="1210"/>
              </a:lnSpc>
              <a:spcBef>
                <a:spcPts val="185"/>
              </a:spcBef>
            </a:pPr>
            <a:r>
              <a:rPr sz="1050" b="1" spc="-5" dirty="0">
                <a:latin typeface="Times New Roman"/>
                <a:cs typeface="Times New Roman"/>
              </a:rPr>
              <a:t>Hit list </a:t>
            </a:r>
            <a:r>
              <a:rPr sz="1050" spc="-5" dirty="0">
                <a:latin typeface="Times New Roman"/>
                <a:cs typeface="Times New Roman"/>
              </a:rPr>
              <a:t>is defined in Section </a:t>
            </a:r>
            <a:r>
              <a:rPr sz="1050" dirty="0">
                <a:latin typeface="Times New Roman"/>
                <a:cs typeface="Times New Roman"/>
              </a:rPr>
              <a:t>37.001(b) (3) of </a:t>
            </a:r>
            <a:r>
              <a:rPr sz="1050" spc="-5" dirty="0">
                <a:latin typeface="Times New Roman"/>
                <a:cs typeface="Times New Roman"/>
              </a:rPr>
              <a:t>the Education Code as </a:t>
            </a:r>
            <a:r>
              <a:rPr sz="1050" dirty="0">
                <a:latin typeface="Times New Roman"/>
                <a:cs typeface="Times New Roman"/>
              </a:rPr>
              <a:t>a </a:t>
            </a:r>
            <a:r>
              <a:rPr sz="1050" spc="-5" dirty="0">
                <a:latin typeface="Times New Roman"/>
                <a:cs typeface="Times New Roman"/>
              </a:rPr>
              <a:t>list </a:t>
            </a:r>
            <a:r>
              <a:rPr sz="1050" dirty="0">
                <a:latin typeface="Times New Roman"/>
                <a:cs typeface="Times New Roman"/>
              </a:rPr>
              <a:t>of </a:t>
            </a:r>
            <a:r>
              <a:rPr sz="1050" spc="-5" dirty="0">
                <a:latin typeface="Times New Roman"/>
                <a:cs typeface="Times New Roman"/>
              </a:rPr>
              <a:t>people targeted to </a:t>
            </a:r>
            <a:r>
              <a:rPr sz="1050" dirty="0">
                <a:latin typeface="Times New Roman"/>
                <a:cs typeface="Times New Roman"/>
              </a:rPr>
              <a:t>be </a:t>
            </a:r>
            <a:r>
              <a:rPr sz="1050" spc="-5" dirty="0">
                <a:latin typeface="Times New Roman"/>
                <a:cs typeface="Times New Roman"/>
              </a:rPr>
              <a:t>harmed, using </a:t>
            </a:r>
            <a:r>
              <a:rPr sz="1050" dirty="0">
                <a:latin typeface="Times New Roman"/>
                <a:cs typeface="Times New Roman"/>
              </a:rPr>
              <a:t>a </a:t>
            </a:r>
            <a:r>
              <a:rPr sz="1050" spc="-5" dirty="0">
                <a:latin typeface="Times New Roman"/>
                <a:cs typeface="Times New Roman"/>
              </a:rPr>
              <a:t>firearm, </a:t>
            </a:r>
            <a:r>
              <a:rPr sz="1050" dirty="0">
                <a:latin typeface="Times New Roman"/>
                <a:cs typeface="Times New Roman"/>
              </a:rPr>
              <a:t>a  </a:t>
            </a:r>
            <a:r>
              <a:rPr sz="1050" spc="-5" dirty="0">
                <a:latin typeface="Times New Roman"/>
                <a:cs typeface="Times New Roman"/>
              </a:rPr>
              <a:t>knife, </a:t>
            </a:r>
            <a:r>
              <a:rPr sz="1050" dirty="0">
                <a:latin typeface="Times New Roman"/>
                <a:cs typeface="Times New Roman"/>
              </a:rPr>
              <a:t>or any </a:t>
            </a:r>
            <a:r>
              <a:rPr sz="1050" spc="-5" dirty="0">
                <a:latin typeface="Times New Roman"/>
                <a:cs typeface="Times New Roman"/>
              </a:rPr>
              <a:t>other object to </a:t>
            </a:r>
            <a:r>
              <a:rPr sz="1050" dirty="0">
                <a:latin typeface="Times New Roman"/>
                <a:cs typeface="Times New Roman"/>
              </a:rPr>
              <a:t>be used </a:t>
            </a:r>
            <a:r>
              <a:rPr sz="1050" spc="-5" dirty="0">
                <a:latin typeface="Times New Roman"/>
                <a:cs typeface="Times New Roman"/>
              </a:rPr>
              <a:t>with intent to cause </a:t>
            </a:r>
            <a:r>
              <a:rPr sz="1050" dirty="0">
                <a:latin typeface="Times New Roman"/>
                <a:cs typeface="Times New Roman"/>
              </a:rPr>
              <a:t>bodily</a:t>
            </a:r>
            <a:r>
              <a:rPr sz="1050" spc="-40" dirty="0">
                <a:latin typeface="Times New Roman"/>
                <a:cs typeface="Times New Roman"/>
              </a:rPr>
              <a:t> </a:t>
            </a:r>
            <a:r>
              <a:rPr sz="1050" spc="-5" dirty="0">
                <a:latin typeface="Times New Roman"/>
                <a:cs typeface="Times New Roman"/>
              </a:rPr>
              <a:t>harm.</a:t>
            </a:r>
            <a:endParaRPr sz="1050">
              <a:latin typeface="Times New Roman"/>
              <a:cs typeface="Times New Roman"/>
            </a:endParaRPr>
          </a:p>
          <a:p>
            <a:pPr marL="192405" marR="34290" indent="-180340" algn="just">
              <a:lnSpc>
                <a:spcPts val="1210"/>
              </a:lnSpc>
              <a:spcBef>
                <a:spcPts val="30"/>
              </a:spcBef>
            </a:pPr>
            <a:r>
              <a:rPr sz="1050" b="1" spc="-5" dirty="0">
                <a:latin typeface="Times New Roman"/>
                <a:cs typeface="Times New Roman"/>
              </a:rPr>
              <a:t>Improvised explosive device </a:t>
            </a:r>
            <a:r>
              <a:rPr sz="1050" spc="-5" dirty="0">
                <a:latin typeface="Times New Roman"/>
                <a:cs typeface="Times New Roman"/>
              </a:rPr>
              <a:t>is defined </a:t>
            </a:r>
            <a:r>
              <a:rPr sz="1050" dirty="0">
                <a:latin typeface="Times New Roman"/>
                <a:cs typeface="Times New Roman"/>
              </a:rPr>
              <a:t>by Penal Code 46.01 </a:t>
            </a:r>
            <a:r>
              <a:rPr sz="1050" spc="-5" dirty="0">
                <a:latin typeface="Times New Roman"/>
                <a:cs typeface="Times New Roman"/>
              </a:rPr>
              <a:t>as </a:t>
            </a:r>
            <a:r>
              <a:rPr sz="1050" dirty="0">
                <a:latin typeface="Times New Roman"/>
                <a:cs typeface="Times New Roman"/>
              </a:rPr>
              <a:t>a </a:t>
            </a:r>
            <a:r>
              <a:rPr sz="1050" spc="-5" dirty="0">
                <a:latin typeface="Times New Roman"/>
                <a:cs typeface="Times New Roman"/>
              </a:rPr>
              <a:t>completed </a:t>
            </a:r>
            <a:r>
              <a:rPr sz="1050" dirty="0">
                <a:latin typeface="Times New Roman"/>
                <a:cs typeface="Times New Roman"/>
              </a:rPr>
              <a:t>and </a:t>
            </a:r>
            <a:r>
              <a:rPr sz="1050" spc="-5" dirty="0">
                <a:latin typeface="Times New Roman"/>
                <a:cs typeface="Times New Roman"/>
              </a:rPr>
              <a:t>operational bomb designed to cause serious  </a:t>
            </a:r>
            <a:r>
              <a:rPr sz="1050" dirty="0">
                <a:latin typeface="Times New Roman"/>
                <a:cs typeface="Times New Roman"/>
              </a:rPr>
              <a:t>bodily</a:t>
            </a:r>
            <a:r>
              <a:rPr sz="1050" spc="-40" dirty="0">
                <a:latin typeface="Times New Roman"/>
                <a:cs typeface="Times New Roman"/>
              </a:rPr>
              <a:t> </a:t>
            </a:r>
            <a:r>
              <a:rPr sz="1050" spc="-5" dirty="0">
                <a:latin typeface="Times New Roman"/>
                <a:cs typeface="Times New Roman"/>
              </a:rPr>
              <a:t>injury,</a:t>
            </a:r>
            <a:r>
              <a:rPr sz="1050" spc="-15" dirty="0">
                <a:latin typeface="Times New Roman"/>
                <a:cs typeface="Times New Roman"/>
              </a:rPr>
              <a:t> </a:t>
            </a:r>
            <a:r>
              <a:rPr sz="1050" spc="-5" dirty="0">
                <a:latin typeface="Times New Roman"/>
                <a:cs typeface="Times New Roman"/>
              </a:rPr>
              <a:t>death,</a:t>
            </a:r>
            <a:r>
              <a:rPr sz="1050" spc="-15" dirty="0">
                <a:latin typeface="Times New Roman"/>
                <a:cs typeface="Times New Roman"/>
              </a:rPr>
              <a:t> </a:t>
            </a:r>
            <a:r>
              <a:rPr sz="1050" dirty="0">
                <a:latin typeface="Times New Roman"/>
                <a:cs typeface="Times New Roman"/>
              </a:rPr>
              <a:t>or</a:t>
            </a:r>
            <a:r>
              <a:rPr sz="1050" spc="-20" dirty="0">
                <a:latin typeface="Times New Roman"/>
                <a:cs typeface="Times New Roman"/>
              </a:rPr>
              <a:t> </a:t>
            </a:r>
            <a:r>
              <a:rPr sz="1050" spc="-5" dirty="0">
                <a:latin typeface="Times New Roman"/>
                <a:cs typeface="Times New Roman"/>
              </a:rPr>
              <a:t>substantial</a:t>
            </a:r>
            <a:r>
              <a:rPr sz="1050" spc="-20" dirty="0">
                <a:latin typeface="Times New Roman"/>
                <a:cs typeface="Times New Roman"/>
              </a:rPr>
              <a:t> </a:t>
            </a:r>
            <a:r>
              <a:rPr sz="1050" spc="-5" dirty="0">
                <a:latin typeface="Times New Roman"/>
                <a:cs typeface="Times New Roman"/>
              </a:rPr>
              <a:t>property</a:t>
            </a:r>
            <a:r>
              <a:rPr sz="1050" spc="-40" dirty="0">
                <a:latin typeface="Times New Roman"/>
                <a:cs typeface="Times New Roman"/>
              </a:rPr>
              <a:t> </a:t>
            </a:r>
            <a:r>
              <a:rPr sz="1050" spc="-5" dirty="0">
                <a:latin typeface="Times New Roman"/>
                <a:cs typeface="Times New Roman"/>
              </a:rPr>
              <a:t>damage</a:t>
            </a:r>
            <a:r>
              <a:rPr sz="1050" spc="-15" dirty="0">
                <a:latin typeface="Times New Roman"/>
                <a:cs typeface="Times New Roman"/>
              </a:rPr>
              <a:t> </a:t>
            </a:r>
            <a:r>
              <a:rPr sz="1050" spc="-5" dirty="0">
                <a:latin typeface="Times New Roman"/>
                <a:cs typeface="Times New Roman"/>
              </a:rPr>
              <a:t>that</a:t>
            </a:r>
            <a:r>
              <a:rPr sz="1050" spc="-20" dirty="0">
                <a:latin typeface="Times New Roman"/>
                <a:cs typeface="Times New Roman"/>
              </a:rPr>
              <a:t> </a:t>
            </a:r>
            <a:r>
              <a:rPr sz="1050" spc="-5" dirty="0">
                <a:latin typeface="Times New Roman"/>
                <a:cs typeface="Times New Roman"/>
              </a:rPr>
              <a:t>is</a:t>
            </a:r>
            <a:r>
              <a:rPr sz="1050" spc="-20" dirty="0">
                <a:latin typeface="Times New Roman"/>
                <a:cs typeface="Times New Roman"/>
              </a:rPr>
              <a:t> </a:t>
            </a:r>
            <a:r>
              <a:rPr sz="1050" spc="-5" dirty="0">
                <a:latin typeface="Times New Roman"/>
                <a:cs typeface="Times New Roman"/>
              </a:rPr>
              <a:t>fabricated</a:t>
            </a:r>
            <a:r>
              <a:rPr sz="1050" spc="-15" dirty="0">
                <a:latin typeface="Times New Roman"/>
                <a:cs typeface="Times New Roman"/>
              </a:rPr>
              <a:t> </a:t>
            </a:r>
            <a:r>
              <a:rPr sz="1050" spc="-5" dirty="0">
                <a:latin typeface="Times New Roman"/>
                <a:cs typeface="Times New Roman"/>
              </a:rPr>
              <a:t>in</a:t>
            </a:r>
            <a:r>
              <a:rPr sz="1050" spc="-25" dirty="0">
                <a:latin typeface="Times New Roman"/>
                <a:cs typeface="Times New Roman"/>
              </a:rPr>
              <a:t> </a:t>
            </a:r>
            <a:r>
              <a:rPr sz="1050" dirty="0">
                <a:latin typeface="Times New Roman"/>
                <a:cs typeface="Times New Roman"/>
              </a:rPr>
              <a:t>an</a:t>
            </a:r>
            <a:r>
              <a:rPr sz="1050" spc="-25" dirty="0">
                <a:latin typeface="Times New Roman"/>
                <a:cs typeface="Times New Roman"/>
              </a:rPr>
              <a:t> </a:t>
            </a:r>
            <a:r>
              <a:rPr sz="1050" spc="-5" dirty="0">
                <a:latin typeface="Times New Roman"/>
                <a:cs typeface="Times New Roman"/>
              </a:rPr>
              <a:t>improvised</a:t>
            </a:r>
            <a:r>
              <a:rPr sz="1050" spc="-15" dirty="0">
                <a:latin typeface="Times New Roman"/>
                <a:cs typeface="Times New Roman"/>
              </a:rPr>
              <a:t> </a:t>
            </a:r>
            <a:r>
              <a:rPr sz="1050" spc="-5" dirty="0">
                <a:latin typeface="Times New Roman"/>
                <a:cs typeface="Times New Roman"/>
              </a:rPr>
              <a:t>manner</a:t>
            </a:r>
            <a:r>
              <a:rPr sz="1050" spc="-20" dirty="0">
                <a:latin typeface="Times New Roman"/>
                <a:cs typeface="Times New Roman"/>
              </a:rPr>
              <a:t> </a:t>
            </a:r>
            <a:r>
              <a:rPr sz="1050" spc="-5" dirty="0">
                <a:latin typeface="Times New Roman"/>
                <a:cs typeface="Times New Roman"/>
              </a:rPr>
              <a:t>using</a:t>
            </a:r>
            <a:r>
              <a:rPr sz="1050" spc="-25" dirty="0">
                <a:latin typeface="Times New Roman"/>
                <a:cs typeface="Times New Roman"/>
              </a:rPr>
              <a:t> </a:t>
            </a:r>
            <a:r>
              <a:rPr sz="1050" spc="-5" dirty="0">
                <a:latin typeface="Times New Roman"/>
                <a:cs typeface="Times New Roman"/>
              </a:rPr>
              <a:t>nonmilitary</a:t>
            </a:r>
            <a:r>
              <a:rPr sz="1050" spc="-40" dirty="0">
                <a:latin typeface="Times New Roman"/>
                <a:cs typeface="Times New Roman"/>
              </a:rPr>
              <a:t> </a:t>
            </a:r>
            <a:r>
              <a:rPr sz="1050" spc="-5" dirty="0">
                <a:latin typeface="Times New Roman"/>
                <a:cs typeface="Times New Roman"/>
              </a:rPr>
              <a:t>components.</a:t>
            </a:r>
            <a:endParaRPr sz="1050">
              <a:latin typeface="Times New Roman"/>
              <a:cs typeface="Times New Roman"/>
            </a:endParaRPr>
          </a:p>
          <a:p>
            <a:pPr marL="192405" marR="34290" indent="-180340" algn="just">
              <a:lnSpc>
                <a:spcPts val="1200"/>
              </a:lnSpc>
              <a:spcBef>
                <a:spcPts val="25"/>
              </a:spcBef>
            </a:pPr>
            <a:r>
              <a:rPr sz="1050" b="1" dirty="0">
                <a:latin typeface="Times New Roman"/>
                <a:cs typeface="Times New Roman"/>
              </a:rPr>
              <a:t>Indecent </a:t>
            </a:r>
            <a:r>
              <a:rPr sz="1050" b="1" spc="-5" dirty="0">
                <a:latin typeface="Times New Roman"/>
                <a:cs typeface="Times New Roman"/>
              </a:rPr>
              <a:t>exposure </a:t>
            </a:r>
            <a:r>
              <a:rPr sz="1050" spc="-5" dirty="0">
                <a:latin typeface="Times New Roman"/>
                <a:cs typeface="Times New Roman"/>
              </a:rPr>
              <a:t>is defined </a:t>
            </a:r>
            <a:r>
              <a:rPr sz="1050" spc="0" dirty="0">
                <a:latin typeface="Times New Roman"/>
                <a:cs typeface="Times New Roman"/>
              </a:rPr>
              <a:t>by </a:t>
            </a:r>
            <a:r>
              <a:rPr sz="1050" dirty="0">
                <a:latin typeface="Times New Roman"/>
                <a:cs typeface="Times New Roman"/>
              </a:rPr>
              <a:t>Penal Code </a:t>
            </a:r>
            <a:r>
              <a:rPr sz="1050" spc="-5" dirty="0">
                <a:latin typeface="Times New Roman"/>
                <a:cs typeface="Times New Roman"/>
              </a:rPr>
              <a:t>21.08 as </a:t>
            </a:r>
            <a:r>
              <a:rPr sz="1050" dirty="0">
                <a:latin typeface="Times New Roman"/>
                <a:cs typeface="Times New Roman"/>
              </a:rPr>
              <a:t>an </a:t>
            </a:r>
            <a:r>
              <a:rPr sz="1050" spc="-5" dirty="0">
                <a:latin typeface="Times New Roman"/>
                <a:cs typeface="Times New Roman"/>
              </a:rPr>
              <a:t>offense that </a:t>
            </a:r>
            <a:r>
              <a:rPr sz="1050" dirty="0">
                <a:latin typeface="Times New Roman"/>
                <a:cs typeface="Times New Roman"/>
              </a:rPr>
              <a:t>occurs </a:t>
            </a:r>
            <a:r>
              <a:rPr sz="1050" spc="-5" dirty="0">
                <a:latin typeface="Times New Roman"/>
                <a:cs typeface="Times New Roman"/>
              </a:rPr>
              <a:t>when </a:t>
            </a:r>
            <a:r>
              <a:rPr sz="1050" dirty="0">
                <a:latin typeface="Times New Roman"/>
                <a:cs typeface="Times New Roman"/>
              </a:rPr>
              <a:t>a </a:t>
            </a:r>
            <a:r>
              <a:rPr sz="1050" spc="-5" dirty="0">
                <a:latin typeface="Times New Roman"/>
                <a:cs typeface="Times New Roman"/>
              </a:rPr>
              <a:t>person </a:t>
            </a:r>
            <a:r>
              <a:rPr sz="1050" dirty="0">
                <a:latin typeface="Times New Roman"/>
                <a:cs typeface="Times New Roman"/>
              </a:rPr>
              <a:t>exposes </a:t>
            </a:r>
            <a:r>
              <a:rPr sz="1050" spc="-25" dirty="0">
                <a:latin typeface="Times New Roman"/>
                <a:cs typeface="Times New Roman"/>
              </a:rPr>
              <a:t>the person’s </a:t>
            </a:r>
            <a:r>
              <a:rPr sz="1050" spc="-5" dirty="0">
                <a:latin typeface="Times New Roman"/>
                <a:cs typeface="Times New Roman"/>
              </a:rPr>
              <a:t>anus or any part  </a:t>
            </a:r>
            <a:r>
              <a:rPr sz="1050" dirty="0">
                <a:latin typeface="Times New Roman"/>
                <a:cs typeface="Times New Roman"/>
              </a:rPr>
              <a:t>of </a:t>
            </a:r>
            <a:r>
              <a:rPr sz="1050" spc="-5" dirty="0">
                <a:latin typeface="Times New Roman"/>
                <a:cs typeface="Times New Roman"/>
              </a:rPr>
              <a:t>the </a:t>
            </a:r>
            <a:r>
              <a:rPr sz="1050" dirty="0">
                <a:latin typeface="Times New Roman"/>
                <a:cs typeface="Times New Roman"/>
              </a:rPr>
              <a:t>person’s </a:t>
            </a:r>
            <a:r>
              <a:rPr sz="1050" spc="-5" dirty="0">
                <a:latin typeface="Times New Roman"/>
                <a:cs typeface="Times New Roman"/>
              </a:rPr>
              <a:t>genitals with intent to </a:t>
            </a:r>
            <a:r>
              <a:rPr sz="1050" dirty="0">
                <a:latin typeface="Times New Roman"/>
                <a:cs typeface="Times New Roman"/>
              </a:rPr>
              <a:t>arouse or </a:t>
            </a:r>
            <a:r>
              <a:rPr sz="1050" spc="-5" dirty="0">
                <a:latin typeface="Times New Roman"/>
                <a:cs typeface="Times New Roman"/>
              </a:rPr>
              <a:t>gratify the </a:t>
            </a:r>
            <a:r>
              <a:rPr sz="1050" dirty="0">
                <a:latin typeface="Times New Roman"/>
                <a:cs typeface="Times New Roman"/>
              </a:rPr>
              <a:t>sexual </a:t>
            </a:r>
            <a:r>
              <a:rPr sz="1050" spc="-5" dirty="0">
                <a:latin typeface="Times New Roman"/>
                <a:cs typeface="Times New Roman"/>
              </a:rPr>
              <a:t>desire </a:t>
            </a:r>
            <a:r>
              <a:rPr sz="1050" dirty="0">
                <a:latin typeface="Times New Roman"/>
                <a:cs typeface="Times New Roman"/>
              </a:rPr>
              <a:t>of any person, and </a:t>
            </a:r>
            <a:r>
              <a:rPr sz="1050" spc="-5" dirty="0">
                <a:latin typeface="Times New Roman"/>
                <a:cs typeface="Times New Roman"/>
              </a:rPr>
              <a:t>is reckless about whether</a:t>
            </a:r>
            <a:r>
              <a:rPr sz="1050" spc="0" dirty="0">
                <a:latin typeface="Times New Roman"/>
                <a:cs typeface="Times New Roman"/>
              </a:rPr>
              <a:t> </a:t>
            </a:r>
            <a:r>
              <a:rPr sz="1050" spc="-5" dirty="0">
                <a:latin typeface="Times New Roman"/>
                <a:cs typeface="Times New Roman"/>
              </a:rPr>
              <a:t>another</a:t>
            </a:r>
            <a:endParaRPr sz="1050">
              <a:latin typeface="Times New Roman"/>
              <a:cs typeface="Times New Roman"/>
            </a:endParaRPr>
          </a:p>
          <a:p>
            <a:pPr marL="192405">
              <a:lnSpc>
                <a:spcPts val="1160"/>
              </a:lnSpc>
            </a:pPr>
            <a:r>
              <a:rPr sz="1050" spc="-5" dirty="0">
                <a:latin typeface="Times New Roman"/>
                <a:cs typeface="Times New Roman"/>
              </a:rPr>
              <a:t>is</a:t>
            </a:r>
            <a:r>
              <a:rPr sz="1050" spc="-40" dirty="0">
                <a:latin typeface="Times New Roman"/>
                <a:cs typeface="Times New Roman"/>
              </a:rPr>
              <a:t> </a:t>
            </a:r>
            <a:r>
              <a:rPr sz="1050" spc="-5" dirty="0">
                <a:latin typeface="Times New Roman"/>
                <a:cs typeface="Times New Roman"/>
              </a:rPr>
              <a:t>present</a:t>
            </a:r>
            <a:r>
              <a:rPr sz="1050" spc="-30" dirty="0">
                <a:latin typeface="Times New Roman"/>
                <a:cs typeface="Times New Roman"/>
              </a:rPr>
              <a:t> </a:t>
            </a:r>
            <a:r>
              <a:rPr sz="1050" dirty="0">
                <a:latin typeface="Times New Roman"/>
                <a:cs typeface="Times New Roman"/>
              </a:rPr>
              <a:t>who</a:t>
            </a:r>
            <a:r>
              <a:rPr sz="1050" spc="-50" dirty="0">
                <a:latin typeface="Times New Roman"/>
                <a:cs typeface="Times New Roman"/>
              </a:rPr>
              <a:t> </a:t>
            </a:r>
            <a:r>
              <a:rPr sz="1050" spc="-10" dirty="0">
                <a:latin typeface="Times New Roman"/>
                <a:cs typeface="Times New Roman"/>
              </a:rPr>
              <a:t>will</a:t>
            </a:r>
            <a:r>
              <a:rPr sz="1050" spc="-45" dirty="0">
                <a:latin typeface="Times New Roman"/>
                <a:cs typeface="Times New Roman"/>
              </a:rPr>
              <a:t> </a:t>
            </a:r>
            <a:r>
              <a:rPr sz="1050" dirty="0">
                <a:latin typeface="Times New Roman"/>
                <a:cs typeface="Times New Roman"/>
              </a:rPr>
              <a:t>be</a:t>
            </a:r>
            <a:r>
              <a:rPr sz="1050" spc="-40" dirty="0">
                <a:latin typeface="Times New Roman"/>
                <a:cs typeface="Times New Roman"/>
              </a:rPr>
              <a:t> </a:t>
            </a:r>
            <a:r>
              <a:rPr sz="1050" dirty="0">
                <a:latin typeface="Times New Roman"/>
                <a:cs typeface="Times New Roman"/>
              </a:rPr>
              <a:t>offended</a:t>
            </a:r>
            <a:r>
              <a:rPr sz="1050" spc="-35" dirty="0">
                <a:latin typeface="Times New Roman"/>
                <a:cs typeface="Times New Roman"/>
              </a:rPr>
              <a:t> </a:t>
            </a:r>
            <a:r>
              <a:rPr sz="1050" dirty="0">
                <a:latin typeface="Times New Roman"/>
                <a:cs typeface="Times New Roman"/>
              </a:rPr>
              <a:t>or</a:t>
            </a:r>
            <a:r>
              <a:rPr sz="1050" spc="-30" dirty="0">
                <a:latin typeface="Times New Roman"/>
                <a:cs typeface="Times New Roman"/>
              </a:rPr>
              <a:t> </a:t>
            </a:r>
            <a:r>
              <a:rPr sz="1050" spc="-20" dirty="0">
                <a:latin typeface="Times New Roman"/>
                <a:cs typeface="Times New Roman"/>
              </a:rPr>
              <a:t>alarmed</a:t>
            </a:r>
            <a:r>
              <a:rPr sz="1050" spc="-40" dirty="0">
                <a:latin typeface="Times New Roman"/>
                <a:cs typeface="Times New Roman"/>
              </a:rPr>
              <a:t> </a:t>
            </a:r>
            <a:r>
              <a:rPr sz="1050" dirty="0">
                <a:latin typeface="Times New Roman"/>
                <a:cs typeface="Times New Roman"/>
              </a:rPr>
              <a:t>by</a:t>
            </a:r>
            <a:r>
              <a:rPr sz="1050" spc="-50" dirty="0">
                <a:latin typeface="Times New Roman"/>
                <a:cs typeface="Times New Roman"/>
              </a:rPr>
              <a:t> </a:t>
            </a:r>
            <a:r>
              <a:rPr sz="1050" spc="-5" dirty="0">
                <a:latin typeface="Times New Roman"/>
                <a:cs typeface="Times New Roman"/>
              </a:rPr>
              <a:t>the</a:t>
            </a:r>
            <a:r>
              <a:rPr sz="1050" spc="-25" dirty="0">
                <a:latin typeface="Times New Roman"/>
                <a:cs typeface="Times New Roman"/>
              </a:rPr>
              <a:t> </a:t>
            </a:r>
            <a:r>
              <a:rPr sz="1050" spc="-5" dirty="0">
                <a:latin typeface="Times New Roman"/>
                <a:cs typeface="Times New Roman"/>
              </a:rPr>
              <a:t>act.</a:t>
            </a:r>
            <a:endParaRPr sz="1050">
              <a:latin typeface="Times New Roman"/>
              <a:cs typeface="Times New Roman"/>
            </a:endParaRPr>
          </a:p>
          <a:p>
            <a:pPr marL="192405" marR="5080" indent="-180340" algn="just">
              <a:lnSpc>
                <a:spcPct val="95700"/>
              </a:lnSpc>
              <a:spcBef>
                <a:spcPts val="30"/>
              </a:spcBef>
            </a:pPr>
            <a:r>
              <a:rPr sz="1050" b="1" spc="-5" dirty="0">
                <a:latin typeface="Times New Roman"/>
                <a:cs typeface="Times New Roman"/>
              </a:rPr>
              <a:t>Intimate visual material </a:t>
            </a:r>
            <a:r>
              <a:rPr sz="1050" spc="-5" dirty="0">
                <a:latin typeface="Times New Roman"/>
                <a:cs typeface="Times New Roman"/>
              </a:rPr>
              <a:t>is defined </a:t>
            </a:r>
            <a:r>
              <a:rPr sz="1050" dirty="0">
                <a:latin typeface="Times New Roman"/>
                <a:cs typeface="Times New Roman"/>
              </a:rPr>
              <a:t>by </a:t>
            </a:r>
            <a:r>
              <a:rPr sz="1050" spc="-5" dirty="0">
                <a:latin typeface="Times New Roman"/>
                <a:cs typeface="Times New Roman"/>
              </a:rPr>
              <a:t>Civil Practices </a:t>
            </a:r>
            <a:r>
              <a:rPr sz="1050" spc="-10" dirty="0">
                <a:latin typeface="Times New Roman"/>
                <a:cs typeface="Times New Roman"/>
              </a:rPr>
              <a:t>and </a:t>
            </a:r>
            <a:r>
              <a:rPr sz="1050" spc="-5" dirty="0">
                <a:latin typeface="Times New Roman"/>
                <a:cs typeface="Times New Roman"/>
              </a:rPr>
              <a:t>Remedies </a:t>
            </a:r>
            <a:r>
              <a:rPr sz="1050" dirty="0">
                <a:latin typeface="Times New Roman"/>
                <a:cs typeface="Times New Roman"/>
              </a:rPr>
              <a:t>Code </a:t>
            </a:r>
            <a:r>
              <a:rPr sz="1050" spc="-5" dirty="0">
                <a:latin typeface="Times New Roman"/>
                <a:cs typeface="Times New Roman"/>
              </a:rPr>
              <a:t>98B.001 and Penal </a:t>
            </a:r>
            <a:r>
              <a:rPr sz="1050" dirty="0">
                <a:latin typeface="Times New Roman"/>
                <a:cs typeface="Times New Roman"/>
              </a:rPr>
              <a:t>Code </a:t>
            </a:r>
            <a:r>
              <a:rPr sz="1050" spc="-5" dirty="0">
                <a:latin typeface="Times New Roman"/>
                <a:cs typeface="Times New Roman"/>
              </a:rPr>
              <a:t>21.16 as visual </a:t>
            </a:r>
            <a:r>
              <a:rPr sz="1050" spc="-10" dirty="0">
                <a:latin typeface="Times New Roman"/>
                <a:cs typeface="Times New Roman"/>
              </a:rPr>
              <a:t>material </a:t>
            </a:r>
            <a:r>
              <a:rPr sz="1050" spc="-5" dirty="0">
                <a:latin typeface="Times New Roman"/>
                <a:cs typeface="Times New Roman"/>
              </a:rPr>
              <a:t>that  depicts </a:t>
            </a:r>
            <a:r>
              <a:rPr sz="1050" dirty="0">
                <a:latin typeface="Times New Roman"/>
                <a:cs typeface="Times New Roman"/>
              </a:rPr>
              <a:t>a </a:t>
            </a:r>
            <a:r>
              <a:rPr sz="1050" spc="-5" dirty="0">
                <a:latin typeface="Times New Roman"/>
                <a:cs typeface="Times New Roman"/>
              </a:rPr>
              <a:t>person with the person’s </a:t>
            </a:r>
            <a:r>
              <a:rPr sz="1050" spc="-10" dirty="0">
                <a:latin typeface="Times New Roman"/>
                <a:cs typeface="Times New Roman"/>
              </a:rPr>
              <a:t>intimate </a:t>
            </a:r>
            <a:r>
              <a:rPr sz="1050" spc="-5" dirty="0">
                <a:latin typeface="Times New Roman"/>
                <a:cs typeface="Times New Roman"/>
              </a:rPr>
              <a:t>parts exposed </a:t>
            </a:r>
            <a:r>
              <a:rPr sz="1050" dirty="0">
                <a:latin typeface="Times New Roman"/>
                <a:cs typeface="Times New Roman"/>
              </a:rPr>
              <a:t>or </a:t>
            </a:r>
            <a:r>
              <a:rPr sz="1050" spc="-5" dirty="0">
                <a:latin typeface="Times New Roman"/>
                <a:cs typeface="Times New Roman"/>
              </a:rPr>
              <a:t>engaged in </a:t>
            </a:r>
            <a:r>
              <a:rPr sz="1050" dirty="0">
                <a:latin typeface="Times New Roman"/>
                <a:cs typeface="Times New Roman"/>
              </a:rPr>
              <a:t>sexual </a:t>
            </a:r>
            <a:r>
              <a:rPr sz="1050" spc="-5" dirty="0">
                <a:latin typeface="Times New Roman"/>
                <a:cs typeface="Times New Roman"/>
              </a:rPr>
              <a:t>conduct. “Visual </a:t>
            </a:r>
            <a:r>
              <a:rPr sz="1050" spc="-10" dirty="0">
                <a:latin typeface="Times New Roman"/>
                <a:cs typeface="Times New Roman"/>
              </a:rPr>
              <a:t>material” </a:t>
            </a:r>
            <a:r>
              <a:rPr sz="1050" spc="-5" dirty="0">
                <a:latin typeface="Times New Roman"/>
                <a:cs typeface="Times New Roman"/>
              </a:rPr>
              <a:t>means </a:t>
            </a:r>
            <a:r>
              <a:rPr sz="1050" dirty="0">
                <a:latin typeface="Times New Roman"/>
                <a:cs typeface="Times New Roman"/>
              </a:rPr>
              <a:t>any </a:t>
            </a:r>
            <a:r>
              <a:rPr sz="1050" spc="-5" dirty="0">
                <a:latin typeface="Times New Roman"/>
                <a:cs typeface="Times New Roman"/>
              </a:rPr>
              <a:t>film,  photograph,</a:t>
            </a:r>
            <a:r>
              <a:rPr sz="1050" spc="-30" dirty="0">
                <a:latin typeface="Times New Roman"/>
                <a:cs typeface="Times New Roman"/>
              </a:rPr>
              <a:t> </a:t>
            </a:r>
            <a:r>
              <a:rPr sz="1050" spc="-5" dirty="0">
                <a:latin typeface="Times New Roman"/>
                <a:cs typeface="Times New Roman"/>
              </a:rPr>
              <a:t>video</a:t>
            </a:r>
            <a:r>
              <a:rPr sz="1050" spc="-30" dirty="0">
                <a:latin typeface="Times New Roman"/>
                <a:cs typeface="Times New Roman"/>
              </a:rPr>
              <a:t> </a:t>
            </a:r>
            <a:r>
              <a:rPr sz="1050" spc="-5" dirty="0">
                <a:latin typeface="Times New Roman"/>
                <a:cs typeface="Times New Roman"/>
              </a:rPr>
              <a:t>tape,</a:t>
            </a:r>
            <a:r>
              <a:rPr sz="1050" spc="-30" dirty="0">
                <a:latin typeface="Times New Roman"/>
                <a:cs typeface="Times New Roman"/>
              </a:rPr>
              <a:t> </a:t>
            </a:r>
            <a:r>
              <a:rPr sz="1050" spc="-5" dirty="0">
                <a:latin typeface="Times New Roman"/>
                <a:cs typeface="Times New Roman"/>
              </a:rPr>
              <a:t>negative,</a:t>
            </a:r>
            <a:r>
              <a:rPr sz="1050" spc="-30" dirty="0">
                <a:latin typeface="Times New Roman"/>
                <a:cs typeface="Times New Roman"/>
              </a:rPr>
              <a:t> </a:t>
            </a:r>
            <a:r>
              <a:rPr sz="1050" dirty="0">
                <a:latin typeface="Times New Roman"/>
                <a:cs typeface="Times New Roman"/>
              </a:rPr>
              <a:t>or</a:t>
            </a:r>
            <a:r>
              <a:rPr sz="1050" spc="-35" dirty="0">
                <a:latin typeface="Times New Roman"/>
                <a:cs typeface="Times New Roman"/>
              </a:rPr>
              <a:t> </a:t>
            </a:r>
            <a:r>
              <a:rPr sz="1050" spc="-5" dirty="0">
                <a:latin typeface="Times New Roman"/>
                <a:cs typeface="Times New Roman"/>
              </a:rPr>
              <a:t>slide</a:t>
            </a:r>
            <a:r>
              <a:rPr sz="1050" spc="-35" dirty="0">
                <a:latin typeface="Times New Roman"/>
                <a:cs typeface="Times New Roman"/>
              </a:rPr>
              <a:t> </a:t>
            </a:r>
            <a:r>
              <a:rPr sz="1050" dirty="0">
                <a:latin typeface="Times New Roman"/>
                <a:cs typeface="Times New Roman"/>
              </a:rPr>
              <a:t>of</a:t>
            </a:r>
            <a:r>
              <a:rPr sz="1050" spc="-35" dirty="0">
                <a:latin typeface="Times New Roman"/>
                <a:cs typeface="Times New Roman"/>
              </a:rPr>
              <a:t> </a:t>
            </a:r>
            <a:r>
              <a:rPr sz="1050" dirty="0">
                <a:latin typeface="Times New Roman"/>
                <a:cs typeface="Times New Roman"/>
              </a:rPr>
              <a:t>any</a:t>
            </a:r>
            <a:r>
              <a:rPr sz="1050" spc="-55" dirty="0">
                <a:latin typeface="Times New Roman"/>
                <a:cs typeface="Times New Roman"/>
              </a:rPr>
              <a:t> </a:t>
            </a:r>
            <a:r>
              <a:rPr sz="1050" dirty="0">
                <a:latin typeface="Times New Roman"/>
                <a:cs typeface="Times New Roman"/>
              </a:rPr>
              <a:t>photographic</a:t>
            </a:r>
            <a:r>
              <a:rPr sz="1050" spc="-35" dirty="0">
                <a:latin typeface="Times New Roman"/>
                <a:cs typeface="Times New Roman"/>
              </a:rPr>
              <a:t> </a:t>
            </a:r>
            <a:r>
              <a:rPr sz="1050" spc="-5" dirty="0">
                <a:latin typeface="Times New Roman"/>
                <a:cs typeface="Times New Roman"/>
              </a:rPr>
              <a:t>reproduction</a:t>
            </a:r>
            <a:r>
              <a:rPr sz="1050" spc="-45" dirty="0">
                <a:latin typeface="Times New Roman"/>
                <a:cs typeface="Times New Roman"/>
              </a:rPr>
              <a:t> </a:t>
            </a:r>
            <a:r>
              <a:rPr sz="1050" dirty="0">
                <a:latin typeface="Times New Roman"/>
                <a:cs typeface="Times New Roman"/>
              </a:rPr>
              <a:t>or</a:t>
            </a:r>
            <a:r>
              <a:rPr sz="1050" spc="-35" dirty="0">
                <a:latin typeface="Times New Roman"/>
                <a:cs typeface="Times New Roman"/>
              </a:rPr>
              <a:t> </a:t>
            </a:r>
            <a:r>
              <a:rPr sz="1050" dirty="0">
                <a:latin typeface="Times New Roman"/>
                <a:cs typeface="Times New Roman"/>
              </a:rPr>
              <a:t>any</a:t>
            </a:r>
            <a:r>
              <a:rPr sz="1050" spc="-55" dirty="0">
                <a:latin typeface="Times New Roman"/>
                <a:cs typeface="Times New Roman"/>
              </a:rPr>
              <a:t> </a:t>
            </a:r>
            <a:r>
              <a:rPr sz="1050" dirty="0">
                <a:latin typeface="Times New Roman"/>
                <a:cs typeface="Times New Roman"/>
              </a:rPr>
              <a:t>other</a:t>
            </a:r>
            <a:r>
              <a:rPr sz="1050" spc="-35" dirty="0">
                <a:latin typeface="Times New Roman"/>
                <a:cs typeface="Times New Roman"/>
              </a:rPr>
              <a:t> </a:t>
            </a:r>
            <a:r>
              <a:rPr sz="1050" spc="-5" dirty="0">
                <a:latin typeface="Times New Roman"/>
                <a:cs typeface="Times New Roman"/>
              </a:rPr>
              <a:t>physical</a:t>
            </a:r>
            <a:r>
              <a:rPr sz="1050" spc="-25" dirty="0">
                <a:latin typeface="Times New Roman"/>
                <a:cs typeface="Times New Roman"/>
              </a:rPr>
              <a:t> </a:t>
            </a:r>
            <a:r>
              <a:rPr sz="1050" spc="-5" dirty="0">
                <a:latin typeface="Times New Roman"/>
                <a:cs typeface="Times New Roman"/>
              </a:rPr>
              <a:t>medium</a:t>
            </a:r>
            <a:r>
              <a:rPr sz="1050" spc="-35" dirty="0">
                <a:latin typeface="Times New Roman"/>
                <a:cs typeface="Times New Roman"/>
              </a:rPr>
              <a:t> </a:t>
            </a:r>
            <a:r>
              <a:rPr sz="1050" spc="-5" dirty="0">
                <a:latin typeface="Times New Roman"/>
                <a:cs typeface="Times New Roman"/>
              </a:rPr>
              <a:t>that</a:t>
            </a:r>
            <a:r>
              <a:rPr sz="1050" spc="-35" dirty="0">
                <a:latin typeface="Times New Roman"/>
                <a:cs typeface="Times New Roman"/>
              </a:rPr>
              <a:t> </a:t>
            </a:r>
            <a:r>
              <a:rPr sz="1050" spc="-5" dirty="0">
                <a:latin typeface="Times New Roman"/>
                <a:cs typeface="Times New Roman"/>
              </a:rPr>
              <a:t>allows</a:t>
            </a:r>
            <a:r>
              <a:rPr sz="1050" spc="-35" dirty="0">
                <a:latin typeface="Times New Roman"/>
                <a:cs typeface="Times New Roman"/>
              </a:rPr>
              <a:t> </a:t>
            </a:r>
            <a:r>
              <a:rPr sz="1050" dirty="0">
                <a:latin typeface="Times New Roman"/>
                <a:cs typeface="Times New Roman"/>
              </a:rPr>
              <a:t>an</a:t>
            </a:r>
            <a:r>
              <a:rPr sz="1050" spc="-30" dirty="0">
                <a:latin typeface="Times New Roman"/>
                <a:cs typeface="Times New Roman"/>
              </a:rPr>
              <a:t> </a:t>
            </a:r>
            <a:r>
              <a:rPr sz="1050" spc="-5" dirty="0">
                <a:latin typeface="Times New Roman"/>
                <a:cs typeface="Times New Roman"/>
              </a:rPr>
              <a:t>image</a:t>
            </a:r>
            <a:endParaRPr sz="1050">
              <a:latin typeface="Times New Roman"/>
              <a:cs typeface="Times New Roman"/>
            </a:endParaRPr>
          </a:p>
        </p:txBody>
      </p:sp>
      <p:sp>
        <p:nvSpPr>
          <p:cNvPr id="31" name="object 31"/>
          <p:cNvSpPr txBox="1"/>
          <p:nvPr/>
        </p:nvSpPr>
        <p:spPr>
          <a:xfrm>
            <a:off x="3789679" y="9771406"/>
            <a:ext cx="165735" cy="180975"/>
          </a:xfrm>
          <a:prstGeom prst="rect">
            <a:avLst/>
          </a:prstGeom>
        </p:spPr>
        <p:txBody>
          <a:bodyPr vert="horz" wrap="square" lIns="0" tIns="0" rIns="0" bIns="0" rtlCol="0">
            <a:spAutoFit/>
          </a:bodyPr>
          <a:lstStyle/>
          <a:p>
            <a:pPr marL="12700">
              <a:lnSpc>
                <a:spcPts val="1305"/>
              </a:lnSpc>
            </a:pPr>
            <a:r>
              <a:rPr sz="1100" dirty="0">
                <a:latin typeface="Times New Roman"/>
                <a:cs typeface="Times New Roman"/>
              </a:rPr>
              <a:t>19</a:t>
            </a:r>
            <a:endParaRPr sz="1100">
              <a:latin typeface="Times New Roman"/>
              <a:cs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71372" y="763523"/>
            <a:ext cx="378460" cy="154305"/>
          </a:xfrm>
          <a:custGeom>
            <a:avLst/>
            <a:gdLst/>
            <a:ahLst/>
            <a:cxnLst/>
            <a:rect l="l" t="t" r="r" b="b"/>
            <a:pathLst>
              <a:path w="378459" h="154305">
                <a:moveTo>
                  <a:pt x="0" y="153924"/>
                </a:moveTo>
                <a:lnTo>
                  <a:pt x="377952" y="153924"/>
                </a:lnTo>
                <a:lnTo>
                  <a:pt x="377952" y="0"/>
                </a:lnTo>
                <a:lnTo>
                  <a:pt x="0" y="0"/>
                </a:lnTo>
                <a:lnTo>
                  <a:pt x="0" y="153924"/>
                </a:lnTo>
                <a:close/>
              </a:path>
            </a:pathLst>
          </a:custGeom>
          <a:solidFill>
            <a:srgbClr val="FFFF00"/>
          </a:solidFill>
        </p:spPr>
        <p:txBody>
          <a:bodyPr wrap="square" lIns="0" tIns="0" rIns="0" bIns="0" rtlCol="0"/>
          <a:lstStyle/>
          <a:p>
            <a:endParaRPr/>
          </a:p>
        </p:txBody>
      </p:sp>
      <p:sp>
        <p:nvSpPr>
          <p:cNvPr id="3" name="object 3"/>
          <p:cNvSpPr txBox="1"/>
          <p:nvPr/>
        </p:nvSpPr>
        <p:spPr>
          <a:xfrm>
            <a:off x="504387" y="430783"/>
            <a:ext cx="7016115" cy="5456555"/>
          </a:xfrm>
          <a:prstGeom prst="rect">
            <a:avLst/>
          </a:prstGeom>
        </p:spPr>
        <p:txBody>
          <a:bodyPr vert="horz" wrap="square" lIns="0" tIns="13335" rIns="0" bIns="0" rtlCol="0">
            <a:spAutoFit/>
          </a:bodyPr>
          <a:lstStyle/>
          <a:p>
            <a:pPr marL="193040">
              <a:lnSpc>
                <a:spcPts val="1250"/>
              </a:lnSpc>
              <a:spcBef>
                <a:spcPts val="105"/>
              </a:spcBef>
            </a:pPr>
            <a:r>
              <a:rPr sz="1050" spc="-5" dirty="0">
                <a:latin typeface="Times New Roman"/>
                <a:cs typeface="Times New Roman"/>
              </a:rPr>
              <a:t>to </a:t>
            </a:r>
            <a:r>
              <a:rPr sz="1050" dirty="0">
                <a:latin typeface="Times New Roman"/>
                <a:cs typeface="Times New Roman"/>
              </a:rPr>
              <a:t>be </a:t>
            </a:r>
            <a:r>
              <a:rPr sz="1050" spc="-5" dirty="0">
                <a:latin typeface="Times New Roman"/>
                <a:cs typeface="Times New Roman"/>
              </a:rPr>
              <a:t>displayed </a:t>
            </a:r>
            <a:r>
              <a:rPr sz="1050" dirty="0">
                <a:latin typeface="Times New Roman"/>
                <a:cs typeface="Times New Roman"/>
              </a:rPr>
              <a:t>on a </a:t>
            </a:r>
            <a:r>
              <a:rPr sz="1050" spc="-5" dirty="0">
                <a:latin typeface="Times New Roman"/>
                <a:cs typeface="Times New Roman"/>
              </a:rPr>
              <a:t>computer </a:t>
            </a:r>
            <a:r>
              <a:rPr sz="1050" dirty="0">
                <a:latin typeface="Times New Roman"/>
                <a:cs typeface="Times New Roman"/>
              </a:rPr>
              <a:t>or </a:t>
            </a:r>
            <a:r>
              <a:rPr sz="1050" spc="-5" dirty="0">
                <a:latin typeface="Times New Roman"/>
                <a:cs typeface="Times New Roman"/>
              </a:rPr>
              <a:t>other video screen and any image transmitted to </a:t>
            </a:r>
            <a:r>
              <a:rPr sz="1050" dirty="0">
                <a:latin typeface="Times New Roman"/>
                <a:cs typeface="Times New Roman"/>
              </a:rPr>
              <a:t>a </a:t>
            </a:r>
            <a:r>
              <a:rPr sz="1050" spc="-5" dirty="0">
                <a:latin typeface="Times New Roman"/>
                <a:cs typeface="Times New Roman"/>
              </a:rPr>
              <a:t>computer </a:t>
            </a:r>
            <a:r>
              <a:rPr sz="1050" dirty="0">
                <a:latin typeface="Times New Roman"/>
                <a:cs typeface="Times New Roman"/>
              </a:rPr>
              <a:t>or </a:t>
            </a:r>
            <a:r>
              <a:rPr sz="1050" spc="-5" dirty="0">
                <a:latin typeface="Times New Roman"/>
                <a:cs typeface="Times New Roman"/>
              </a:rPr>
              <a:t>other video</a:t>
            </a:r>
            <a:r>
              <a:rPr sz="1050" spc="75" dirty="0">
                <a:latin typeface="Times New Roman"/>
                <a:cs typeface="Times New Roman"/>
              </a:rPr>
              <a:t> </a:t>
            </a:r>
            <a:r>
              <a:rPr sz="1050" spc="-5" dirty="0">
                <a:latin typeface="Times New Roman"/>
                <a:cs typeface="Times New Roman"/>
              </a:rPr>
              <a:t>screen.</a:t>
            </a:r>
            <a:endParaRPr sz="1050">
              <a:latin typeface="Times New Roman"/>
              <a:cs typeface="Times New Roman"/>
            </a:endParaRPr>
          </a:p>
          <a:p>
            <a:pPr marL="13335">
              <a:lnSpc>
                <a:spcPts val="1205"/>
              </a:lnSpc>
            </a:pPr>
            <a:r>
              <a:rPr sz="1050" b="1" spc="-5" dirty="0">
                <a:latin typeface="Times New Roman"/>
                <a:cs typeface="Times New Roman"/>
              </a:rPr>
              <a:t>Location-</a:t>
            </a:r>
            <a:r>
              <a:rPr sz="1050" spc="-5" dirty="0">
                <a:latin typeface="Times New Roman"/>
                <a:cs typeface="Times New Roman"/>
              </a:rPr>
              <a:t>restricted knife is defined </a:t>
            </a:r>
            <a:r>
              <a:rPr sz="1050" dirty="0">
                <a:latin typeface="Times New Roman"/>
                <a:cs typeface="Times New Roman"/>
              </a:rPr>
              <a:t>by Penal Code </a:t>
            </a:r>
            <a:r>
              <a:rPr sz="1050" spc="-5" dirty="0">
                <a:latin typeface="Times New Roman"/>
                <a:cs typeface="Times New Roman"/>
              </a:rPr>
              <a:t>46.01 as </a:t>
            </a:r>
            <a:r>
              <a:rPr sz="1050" dirty="0">
                <a:latin typeface="Times New Roman"/>
                <a:cs typeface="Times New Roman"/>
              </a:rPr>
              <a:t>a </a:t>
            </a:r>
            <a:r>
              <a:rPr sz="1050" spc="-5" dirty="0">
                <a:latin typeface="Times New Roman"/>
                <a:cs typeface="Times New Roman"/>
              </a:rPr>
              <a:t>knife with </a:t>
            </a:r>
            <a:r>
              <a:rPr sz="1050" dirty="0">
                <a:latin typeface="Times New Roman"/>
                <a:cs typeface="Times New Roman"/>
              </a:rPr>
              <a:t>a </a:t>
            </a:r>
            <a:r>
              <a:rPr sz="1050" spc="-5" dirty="0">
                <a:latin typeface="Times New Roman"/>
                <a:cs typeface="Times New Roman"/>
              </a:rPr>
              <a:t>blade over </a:t>
            </a:r>
            <a:r>
              <a:rPr sz="1050" spc="-10" dirty="0">
                <a:latin typeface="Times New Roman"/>
                <a:cs typeface="Times New Roman"/>
              </a:rPr>
              <a:t>five </a:t>
            </a:r>
            <a:r>
              <a:rPr sz="1050" dirty="0">
                <a:latin typeface="Times New Roman"/>
                <a:cs typeface="Times New Roman"/>
              </a:rPr>
              <a:t>and </a:t>
            </a:r>
            <a:r>
              <a:rPr sz="1050" spc="-5" dirty="0">
                <a:latin typeface="Times New Roman"/>
                <a:cs typeface="Times New Roman"/>
              </a:rPr>
              <a:t>one-half</a:t>
            </a:r>
            <a:r>
              <a:rPr sz="1050" spc="5" dirty="0">
                <a:latin typeface="Times New Roman"/>
                <a:cs typeface="Times New Roman"/>
              </a:rPr>
              <a:t> </a:t>
            </a:r>
            <a:r>
              <a:rPr sz="1050" spc="-5" dirty="0">
                <a:latin typeface="Times New Roman"/>
                <a:cs typeface="Times New Roman"/>
              </a:rPr>
              <a:t>inches.</a:t>
            </a:r>
            <a:endParaRPr sz="1050">
              <a:latin typeface="Times New Roman"/>
              <a:cs typeface="Times New Roman"/>
            </a:endParaRPr>
          </a:p>
          <a:p>
            <a:pPr marL="193040" marR="295910" indent="-180340">
              <a:lnSpc>
                <a:spcPts val="1210"/>
              </a:lnSpc>
              <a:spcBef>
                <a:spcPts val="40"/>
              </a:spcBef>
            </a:pPr>
            <a:r>
              <a:rPr sz="1050" b="1" spc="-20" dirty="0">
                <a:latin typeface="Times New Roman"/>
                <a:cs typeface="Times New Roman"/>
              </a:rPr>
              <a:t>Knuckles </a:t>
            </a:r>
            <a:r>
              <a:rPr sz="1050" spc="35" dirty="0">
                <a:latin typeface="Times New Roman"/>
                <a:cs typeface="Times New Roman"/>
              </a:rPr>
              <a:t>means </a:t>
            </a:r>
            <a:r>
              <a:rPr sz="1050" dirty="0">
                <a:latin typeface="Times New Roman"/>
                <a:cs typeface="Times New Roman"/>
              </a:rPr>
              <a:t>any </a:t>
            </a:r>
            <a:r>
              <a:rPr sz="1050" spc="-5" dirty="0">
                <a:latin typeface="Times New Roman"/>
                <a:cs typeface="Times New Roman"/>
              </a:rPr>
              <a:t>instrument </a:t>
            </a:r>
            <a:r>
              <a:rPr sz="1050" spc="-15" dirty="0">
                <a:latin typeface="Times New Roman"/>
                <a:cs typeface="Times New Roman"/>
              </a:rPr>
              <a:t>consisting </a:t>
            </a:r>
            <a:r>
              <a:rPr sz="1050" dirty="0">
                <a:latin typeface="Times New Roman"/>
                <a:cs typeface="Times New Roman"/>
              </a:rPr>
              <a:t>of </a:t>
            </a:r>
            <a:r>
              <a:rPr sz="1050" spc="-5" dirty="0">
                <a:latin typeface="Times New Roman"/>
                <a:cs typeface="Times New Roman"/>
              </a:rPr>
              <a:t>finger rings </a:t>
            </a:r>
            <a:r>
              <a:rPr sz="1050" dirty="0">
                <a:latin typeface="Times New Roman"/>
                <a:cs typeface="Times New Roman"/>
              </a:rPr>
              <a:t>or guards </a:t>
            </a:r>
            <a:r>
              <a:rPr sz="1050" spc="-15" dirty="0">
                <a:latin typeface="Times New Roman"/>
                <a:cs typeface="Times New Roman"/>
              </a:rPr>
              <a:t>made </a:t>
            </a:r>
            <a:r>
              <a:rPr sz="1050" dirty="0">
                <a:latin typeface="Times New Roman"/>
                <a:cs typeface="Times New Roman"/>
              </a:rPr>
              <a:t>of a </a:t>
            </a:r>
            <a:r>
              <a:rPr sz="1050" spc="-15" dirty="0">
                <a:latin typeface="Times New Roman"/>
                <a:cs typeface="Times New Roman"/>
              </a:rPr>
              <a:t>hard </a:t>
            </a:r>
            <a:r>
              <a:rPr sz="1050" spc="-5" dirty="0">
                <a:latin typeface="Times New Roman"/>
                <a:cs typeface="Times New Roman"/>
              </a:rPr>
              <a:t>substance </a:t>
            </a:r>
            <a:r>
              <a:rPr sz="1050" dirty="0">
                <a:latin typeface="Times New Roman"/>
                <a:cs typeface="Times New Roman"/>
              </a:rPr>
              <a:t>and </a:t>
            </a:r>
            <a:r>
              <a:rPr sz="1050" spc="-5" dirty="0">
                <a:latin typeface="Times New Roman"/>
                <a:cs typeface="Times New Roman"/>
              </a:rPr>
              <a:t>designed </a:t>
            </a:r>
            <a:r>
              <a:rPr sz="1050" dirty="0">
                <a:latin typeface="Times New Roman"/>
                <a:cs typeface="Times New Roman"/>
              </a:rPr>
              <a:t>or </a:t>
            </a:r>
            <a:r>
              <a:rPr sz="1050" spc="-5" dirty="0">
                <a:latin typeface="Times New Roman"/>
                <a:cs typeface="Times New Roman"/>
              </a:rPr>
              <a:t>adapted </a:t>
            </a:r>
            <a:r>
              <a:rPr sz="1050" dirty="0">
                <a:latin typeface="Times New Roman"/>
                <a:cs typeface="Times New Roman"/>
              </a:rPr>
              <a:t>for  </a:t>
            </a:r>
            <a:r>
              <a:rPr sz="1050" spc="-25" dirty="0">
                <a:latin typeface="Times New Roman"/>
                <a:cs typeface="Times New Roman"/>
              </a:rPr>
              <a:t>inflicting </a:t>
            </a:r>
            <a:r>
              <a:rPr sz="1050" spc="-5" dirty="0">
                <a:latin typeface="Times New Roman"/>
                <a:cs typeface="Times New Roman"/>
              </a:rPr>
              <a:t>serious </a:t>
            </a:r>
            <a:r>
              <a:rPr sz="1050" dirty="0">
                <a:latin typeface="Times New Roman"/>
                <a:cs typeface="Times New Roman"/>
              </a:rPr>
              <a:t>bodily </a:t>
            </a:r>
            <a:r>
              <a:rPr sz="1050" spc="-5" dirty="0">
                <a:latin typeface="Times New Roman"/>
                <a:cs typeface="Times New Roman"/>
              </a:rPr>
              <a:t>injury </a:t>
            </a:r>
            <a:r>
              <a:rPr sz="1050" dirty="0">
                <a:latin typeface="Times New Roman"/>
                <a:cs typeface="Times New Roman"/>
              </a:rPr>
              <a:t>or </a:t>
            </a:r>
            <a:r>
              <a:rPr sz="1050" spc="-5" dirty="0">
                <a:latin typeface="Times New Roman"/>
                <a:cs typeface="Times New Roman"/>
              </a:rPr>
              <a:t>death </a:t>
            </a:r>
            <a:r>
              <a:rPr sz="1050" dirty="0">
                <a:latin typeface="Times New Roman"/>
                <a:cs typeface="Times New Roman"/>
              </a:rPr>
              <a:t>by </a:t>
            </a:r>
            <a:r>
              <a:rPr sz="1050" spc="-15" dirty="0">
                <a:latin typeface="Times New Roman"/>
                <a:cs typeface="Times New Roman"/>
              </a:rPr>
              <a:t>striking </a:t>
            </a:r>
            <a:r>
              <a:rPr sz="1050" dirty="0">
                <a:latin typeface="Times New Roman"/>
                <a:cs typeface="Times New Roman"/>
              </a:rPr>
              <a:t>a </a:t>
            </a:r>
            <a:r>
              <a:rPr sz="1050" spc="-5" dirty="0">
                <a:latin typeface="Times New Roman"/>
                <a:cs typeface="Times New Roman"/>
              </a:rPr>
              <a:t>person </a:t>
            </a:r>
            <a:r>
              <a:rPr sz="1050" spc="-15" dirty="0">
                <a:latin typeface="Times New Roman"/>
                <a:cs typeface="Times New Roman"/>
              </a:rPr>
              <a:t>with </a:t>
            </a:r>
            <a:r>
              <a:rPr sz="1050" dirty="0">
                <a:latin typeface="Times New Roman"/>
                <a:cs typeface="Times New Roman"/>
              </a:rPr>
              <a:t>a </a:t>
            </a:r>
            <a:r>
              <a:rPr sz="1050" spc="-5" dirty="0">
                <a:latin typeface="Times New Roman"/>
                <a:cs typeface="Times New Roman"/>
              </a:rPr>
              <a:t>fist enclosed in the</a:t>
            </a:r>
            <a:r>
              <a:rPr sz="1050" spc="-50" dirty="0">
                <a:latin typeface="Times New Roman"/>
                <a:cs typeface="Times New Roman"/>
              </a:rPr>
              <a:t> </a:t>
            </a:r>
            <a:r>
              <a:rPr sz="1050" spc="-5" dirty="0">
                <a:latin typeface="Times New Roman"/>
                <a:cs typeface="Times New Roman"/>
              </a:rPr>
              <a:t>knuckles.</a:t>
            </a:r>
            <a:endParaRPr sz="1050">
              <a:latin typeface="Times New Roman"/>
              <a:cs typeface="Times New Roman"/>
            </a:endParaRPr>
          </a:p>
          <a:p>
            <a:pPr marL="13335">
              <a:lnSpc>
                <a:spcPts val="1200"/>
              </a:lnSpc>
            </a:pPr>
            <a:r>
              <a:rPr sz="1050" b="1" spc="-5" dirty="0">
                <a:latin typeface="Times New Roman"/>
                <a:cs typeface="Times New Roman"/>
              </a:rPr>
              <a:t>Look-alike weapon </a:t>
            </a:r>
            <a:r>
              <a:rPr sz="1050" spc="-5" dirty="0">
                <a:latin typeface="Times New Roman"/>
                <a:cs typeface="Times New Roman"/>
              </a:rPr>
              <a:t>means an item that resembles </a:t>
            </a:r>
            <a:r>
              <a:rPr sz="1050" dirty="0">
                <a:latin typeface="Times New Roman"/>
                <a:cs typeface="Times New Roman"/>
              </a:rPr>
              <a:t>a </a:t>
            </a:r>
            <a:r>
              <a:rPr sz="1050" spc="-5" dirty="0">
                <a:latin typeface="Times New Roman"/>
                <a:cs typeface="Times New Roman"/>
              </a:rPr>
              <a:t>weapon </a:t>
            </a:r>
            <a:r>
              <a:rPr sz="1050" dirty="0">
                <a:latin typeface="Times New Roman"/>
                <a:cs typeface="Times New Roman"/>
              </a:rPr>
              <a:t>but </a:t>
            </a:r>
            <a:r>
              <a:rPr sz="1050" spc="-5" dirty="0">
                <a:latin typeface="Times New Roman"/>
                <a:cs typeface="Times New Roman"/>
              </a:rPr>
              <a:t>is </a:t>
            </a:r>
            <a:r>
              <a:rPr sz="1050" dirty="0">
                <a:latin typeface="Times New Roman"/>
                <a:cs typeface="Times New Roman"/>
              </a:rPr>
              <a:t>not </a:t>
            </a:r>
            <a:r>
              <a:rPr sz="1050" spc="-5" dirty="0">
                <a:latin typeface="Times New Roman"/>
                <a:cs typeface="Times New Roman"/>
              </a:rPr>
              <a:t>intended to </a:t>
            </a:r>
            <a:r>
              <a:rPr sz="1050" dirty="0">
                <a:latin typeface="Times New Roman"/>
                <a:cs typeface="Times New Roman"/>
              </a:rPr>
              <a:t>be </a:t>
            </a:r>
            <a:r>
              <a:rPr sz="1050" spc="-5" dirty="0">
                <a:latin typeface="Times New Roman"/>
                <a:cs typeface="Times New Roman"/>
              </a:rPr>
              <a:t>used to cause serious bodily</a:t>
            </a:r>
            <a:r>
              <a:rPr sz="1050" spc="80" dirty="0">
                <a:latin typeface="Times New Roman"/>
                <a:cs typeface="Times New Roman"/>
              </a:rPr>
              <a:t> </a:t>
            </a:r>
            <a:r>
              <a:rPr sz="1050" spc="-5" dirty="0">
                <a:latin typeface="Times New Roman"/>
                <a:cs typeface="Times New Roman"/>
              </a:rPr>
              <a:t>injury.</a:t>
            </a:r>
            <a:endParaRPr sz="1050">
              <a:latin typeface="Times New Roman"/>
              <a:cs typeface="Times New Roman"/>
            </a:endParaRPr>
          </a:p>
          <a:p>
            <a:pPr marL="193675" marR="136525" indent="-180340">
              <a:lnSpc>
                <a:spcPts val="1200"/>
              </a:lnSpc>
              <a:spcBef>
                <a:spcPts val="60"/>
              </a:spcBef>
            </a:pPr>
            <a:r>
              <a:rPr sz="1050" b="1" dirty="0">
                <a:latin typeface="Times New Roman"/>
                <a:cs typeface="Times New Roman"/>
              </a:rPr>
              <a:t>Machine </a:t>
            </a:r>
            <a:r>
              <a:rPr sz="1050" b="1" spc="-5" dirty="0">
                <a:latin typeface="Times New Roman"/>
                <a:cs typeface="Times New Roman"/>
              </a:rPr>
              <a:t>gun </a:t>
            </a:r>
            <a:r>
              <a:rPr sz="1050" spc="-5" dirty="0">
                <a:latin typeface="Times New Roman"/>
                <a:cs typeface="Times New Roman"/>
              </a:rPr>
              <a:t>as defined </a:t>
            </a:r>
            <a:r>
              <a:rPr sz="1050" dirty="0">
                <a:latin typeface="Times New Roman"/>
                <a:cs typeface="Times New Roman"/>
              </a:rPr>
              <a:t>by </a:t>
            </a:r>
            <a:r>
              <a:rPr sz="1050" spc="-5" dirty="0">
                <a:latin typeface="Times New Roman"/>
                <a:cs typeface="Times New Roman"/>
              </a:rPr>
              <a:t>Penal Code 46.01 is </a:t>
            </a:r>
            <a:r>
              <a:rPr sz="1050" dirty="0">
                <a:latin typeface="Times New Roman"/>
                <a:cs typeface="Times New Roman"/>
              </a:rPr>
              <a:t>any </a:t>
            </a:r>
            <a:r>
              <a:rPr sz="1050" spc="-5" dirty="0">
                <a:latin typeface="Times New Roman"/>
                <a:cs typeface="Times New Roman"/>
              </a:rPr>
              <a:t>firearm that is capable </a:t>
            </a:r>
            <a:r>
              <a:rPr sz="1050" dirty="0">
                <a:latin typeface="Times New Roman"/>
                <a:cs typeface="Times New Roman"/>
              </a:rPr>
              <a:t>of </a:t>
            </a:r>
            <a:r>
              <a:rPr sz="1050" spc="-5" dirty="0">
                <a:latin typeface="Times New Roman"/>
                <a:cs typeface="Times New Roman"/>
              </a:rPr>
              <a:t>shooting more than two shots automatically,  without manual reloading, </a:t>
            </a:r>
            <a:r>
              <a:rPr sz="1050" dirty="0">
                <a:latin typeface="Times New Roman"/>
                <a:cs typeface="Times New Roman"/>
              </a:rPr>
              <a:t>by a </a:t>
            </a:r>
            <a:r>
              <a:rPr sz="1050" spc="-5" dirty="0">
                <a:latin typeface="Times New Roman"/>
                <a:cs typeface="Times New Roman"/>
              </a:rPr>
              <a:t>single function </a:t>
            </a:r>
            <a:r>
              <a:rPr sz="1050" dirty="0">
                <a:latin typeface="Times New Roman"/>
                <a:cs typeface="Times New Roman"/>
              </a:rPr>
              <a:t>of </a:t>
            </a:r>
            <a:r>
              <a:rPr sz="1050" spc="-5" dirty="0">
                <a:latin typeface="Times New Roman"/>
                <a:cs typeface="Times New Roman"/>
              </a:rPr>
              <a:t>the</a:t>
            </a:r>
            <a:r>
              <a:rPr sz="1050" dirty="0">
                <a:latin typeface="Times New Roman"/>
                <a:cs typeface="Times New Roman"/>
              </a:rPr>
              <a:t> </a:t>
            </a:r>
            <a:r>
              <a:rPr sz="1050" spc="-5" dirty="0">
                <a:latin typeface="Times New Roman"/>
                <a:cs typeface="Times New Roman"/>
              </a:rPr>
              <a:t>trigger.</a:t>
            </a:r>
            <a:endParaRPr sz="1050">
              <a:latin typeface="Times New Roman"/>
              <a:cs typeface="Times New Roman"/>
            </a:endParaRPr>
          </a:p>
          <a:p>
            <a:pPr marL="13335">
              <a:lnSpc>
                <a:spcPts val="1140"/>
              </a:lnSpc>
            </a:pPr>
            <a:r>
              <a:rPr sz="1050" b="1" spc="-5" dirty="0">
                <a:latin typeface="Times New Roman"/>
                <a:cs typeface="Times New Roman"/>
              </a:rPr>
              <a:t>Mandatory </a:t>
            </a:r>
            <a:r>
              <a:rPr sz="1050" spc="-5" dirty="0">
                <a:latin typeface="Times New Roman"/>
                <a:cs typeface="Times New Roman"/>
              </a:rPr>
              <a:t>means that something is obligatory </a:t>
            </a:r>
            <a:r>
              <a:rPr sz="1050" dirty="0">
                <a:latin typeface="Times New Roman"/>
                <a:cs typeface="Times New Roman"/>
              </a:rPr>
              <a:t>or </a:t>
            </a:r>
            <a:r>
              <a:rPr sz="1050" spc="-5" dirty="0">
                <a:latin typeface="Times New Roman"/>
                <a:cs typeface="Times New Roman"/>
              </a:rPr>
              <a:t>required because </a:t>
            </a:r>
            <a:r>
              <a:rPr sz="1050" dirty="0">
                <a:latin typeface="Times New Roman"/>
                <a:cs typeface="Times New Roman"/>
              </a:rPr>
              <a:t>of an</a:t>
            </a:r>
            <a:r>
              <a:rPr sz="1050" spc="-15" dirty="0">
                <a:latin typeface="Times New Roman"/>
                <a:cs typeface="Times New Roman"/>
              </a:rPr>
              <a:t> </a:t>
            </a:r>
            <a:r>
              <a:rPr sz="1050" spc="-5" dirty="0">
                <a:latin typeface="Times New Roman"/>
                <a:cs typeface="Times New Roman"/>
              </a:rPr>
              <a:t>authority.</a:t>
            </a:r>
            <a:endParaRPr sz="1050">
              <a:latin typeface="Times New Roman"/>
              <a:cs typeface="Times New Roman"/>
            </a:endParaRPr>
          </a:p>
          <a:p>
            <a:pPr marL="193040" marR="5080" indent="-180340">
              <a:lnSpc>
                <a:spcPts val="1210"/>
              </a:lnSpc>
              <a:spcBef>
                <a:spcPts val="50"/>
              </a:spcBef>
            </a:pPr>
            <a:r>
              <a:rPr sz="1050" b="1" spc="-20" dirty="0">
                <a:latin typeface="Times New Roman"/>
                <a:cs typeface="Times New Roman"/>
              </a:rPr>
              <a:t>Paraphernalia </a:t>
            </a:r>
            <a:r>
              <a:rPr sz="1050" spc="-5" dirty="0">
                <a:latin typeface="Times New Roman"/>
                <a:cs typeface="Times New Roman"/>
              </a:rPr>
              <a:t>are </a:t>
            </a:r>
            <a:r>
              <a:rPr sz="1050" spc="-15" dirty="0">
                <a:latin typeface="Times New Roman"/>
                <a:cs typeface="Times New Roman"/>
              </a:rPr>
              <a:t>devices </a:t>
            </a:r>
            <a:r>
              <a:rPr sz="1050" spc="-5" dirty="0">
                <a:latin typeface="Times New Roman"/>
                <a:cs typeface="Times New Roman"/>
              </a:rPr>
              <a:t>that can </a:t>
            </a:r>
            <a:r>
              <a:rPr sz="1050" dirty="0">
                <a:latin typeface="Times New Roman"/>
                <a:cs typeface="Times New Roman"/>
              </a:rPr>
              <a:t>be used </a:t>
            </a:r>
            <a:r>
              <a:rPr sz="1050" spc="-5" dirty="0">
                <a:latin typeface="Times New Roman"/>
                <a:cs typeface="Times New Roman"/>
              </a:rPr>
              <a:t>for </a:t>
            </a:r>
            <a:r>
              <a:rPr sz="1050" spc="-15" dirty="0">
                <a:latin typeface="Times New Roman"/>
                <a:cs typeface="Times New Roman"/>
              </a:rPr>
              <a:t>inhaling, </a:t>
            </a:r>
            <a:r>
              <a:rPr sz="1050" spc="-5" dirty="0">
                <a:latin typeface="Times New Roman"/>
                <a:cs typeface="Times New Roman"/>
              </a:rPr>
              <a:t>ingesting, </a:t>
            </a:r>
            <a:r>
              <a:rPr sz="1050" spc="-25" dirty="0">
                <a:latin typeface="Times New Roman"/>
                <a:cs typeface="Times New Roman"/>
              </a:rPr>
              <a:t>injecting, </a:t>
            </a:r>
            <a:r>
              <a:rPr sz="1050" dirty="0">
                <a:latin typeface="Times New Roman"/>
                <a:cs typeface="Times New Roman"/>
              </a:rPr>
              <a:t>or </a:t>
            </a:r>
            <a:r>
              <a:rPr sz="1050" spc="-15" dirty="0">
                <a:latin typeface="Times New Roman"/>
                <a:cs typeface="Times New Roman"/>
              </a:rPr>
              <a:t>otherwise </a:t>
            </a:r>
            <a:r>
              <a:rPr sz="1050" spc="-5" dirty="0">
                <a:latin typeface="Times New Roman"/>
                <a:cs typeface="Times New Roman"/>
              </a:rPr>
              <a:t>introducing </a:t>
            </a:r>
            <a:r>
              <a:rPr sz="1050" dirty="0">
                <a:latin typeface="Times New Roman"/>
                <a:cs typeface="Times New Roman"/>
              </a:rPr>
              <a:t>a </a:t>
            </a:r>
            <a:r>
              <a:rPr sz="1050" spc="-25" dirty="0">
                <a:latin typeface="Times New Roman"/>
                <a:cs typeface="Times New Roman"/>
              </a:rPr>
              <a:t>controlled </a:t>
            </a:r>
            <a:r>
              <a:rPr sz="1050" spc="-15" dirty="0">
                <a:latin typeface="Times New Roman"/>
                <a:cs typeface="Times New Roman"/>
              </a:rPr>
              <a:t>substance </a:t>
            </a:r>
            <a:r>
              <a:rPr sz="1050" spc="-5" dirty="0">
                <a:latin typeface="Times New Roman"/>
                <a:cs typeface="Times New Roman"/>
              </a:rPr>
              <a:t>into </a:t>
            </a:r>
            <a:r>
              <a:rPr sz="1050" dirty="0">
                <a:latin typeface="Times New Roman"/>
                <a:cs typeface="Times New Roman"/>
              </a:rPr>
              <a:t>a  </a:t>
            </a:r>
            <a:r>
              <a:rPr sz="1050" spc="-15" dirty="0">
                <a:latin typeface="Times New Roman"/>
                <a:cs typeface="Times New Roman"/>
              </a:rPr>
              <a:t>human</a:t>
            </a:r>
            <a:r>
              <a:rPr sz="1050" spc="-40" dirty="0">
                <a:latin typeface="Times New Roman"/>
                <a:cs typeface="Times New Roman"/>
              </a:rPr>
              <a:t> </a:t>
            </a:r>
            <a:r>
              <a:rPr sz="1050" spc="-25" dirty="0">
                <a:latin typeface="Times New Roman"/>
                <a:cs typeface="Times New Roman"/>
              </a:rPr>
              <a:t>body.</a:t>
            </a:r>
            <a:endParaRPr sz="1050">
              <a:latin typeface="Times New Roman"/>
              <a:cs typeface="Times New Roman"/>
            </a:endParaRPr>
          </a:p>
          <a:p>
            <a:pPr marL="193040" indent="-180340">
              <a:lnSpc>
                <a:spcPts val="1160"/>
              </a:lnSpc>
            </a:pPr>
            <a:r>
              <a:rPr sz="1050" b="1" spc="-5" dirty="0">
                <a:latin typeface="Times New Roman"/>
                <a:cs typeface="Times New Roman"/>
              </a:rPr>
              <a:t>Possession</a:t>
            </a:r>
            <a:r>
              <a:rPr sz="1050" b="1" spc="40" dirty="0">
                <a:latin typeface="Times New Roman"/>
                <a:cs typeface="Times New Roman"/>
              </a:rPr>
              <a:t> </a:t>
            </a:r>
            <a:r>
              <a:rPr sz="1050" spc="-15" dirty="0">
                <a:latin typeface="Times New Roman"/>
                <a:cs typeface="Times New Roman"/>
              </a:rPr>
              <a:t>means</a:t>
            </a:r>
            <a:r>
              <a:rPr sz="1050" dirty="0">
                <a:latin typeface="Times New Roman"/>
                <a:cs typeface="Times New Roman"/>
              </a:rPr>
              <a:t> </a:t>
            </a:r>
            <a:r>
              <a:rPr sz="1050" spc="-5" dirty="0">
                <a:latin typeface="Times New Roman"/>
                <a:cs typeface="Times New Roman"/>
              </a:rPr>
              <a:t>to</a:t>
            </a:r>
            <a:r>
              <a:rPr sz="1050" spc="25" dirty="0">
                <a:latin typeface="Times New Roman"/>
                <a:cs typeface="Times New Roman"/>
              </a:rPr>
              <a:t> </a:t>
            </a:r>
            <a:r>
              <a:rPr sz="1050" spc="-5" dirty="0">
                <a:latin typeface="Times New Roman"/>
                <a:cs typeface="Times New Roman"/>
              </a:rPr>
              <a:t>have</a:t>
            </a:r>
            <a:r>
              <a:rPr sz="1050" spc="35" dirty="0">
                <a:latin typeface="Times New Roman"/>
                <a:cs typeface="Times New Roman"/>
              </a:rPr>
              <a:t> </a:t>
            </a:r>
            <a:r>
              <a:rPr sz="1050" dirty="0">
                <a:latin typeface="Times New Roman"/>
                <a:cs typeface="Times New Roman"/>
              </a:rPr>
              <a:t>an</a:t>
            </a:r>
            <a:r>
              <a:rPr sz="1050" spc="25" dirty="0">
                <a:latin typeface="Times New Roman"/>
                <a:cs typeface="Times New Roman"/>
              </a:rPr>
              <a:t> </a:t>
            </a:r>
            <a:r>
              <a:rPr sz="1050" spc="-5" dirty="0">
                <a:latin typeface="Times New Roman"/>
                <a:cs typeface="Times New Roman"/>
              </a:rPr>
              <a:t>item</a:t>
            </a:r>
            <a:r>
              <a:rPr sz="1050" spc="15" dirty="0">
                <a:latin typeface="Times New Roman"/>
                <a:cs typeface="Times New Roman"/>
              </a:rPr>
              <a:t> </a:t>
            </a:r>
            <a:r>
              <a:rPr sz="1050" dirty="0">
                <a:latin typeface="Times New Roman"/>
                <a:cs typeface="Times New Roman"/>
              </a:rPr>
              <a:t>on</a:t>
            </a:r>
            <a:r>
              <a:rPr sz="1050" spc="35" dirty="0">
                <a:latin typeface="Times New Roman"/>
                <a:cs typeface="Times New Roman"/>
              </a:rPr>
              <a:t> </a:t>
            </a:r>
            <a:r>
              <a:rPr sz="1050" dirty="0">
                <a:latin typeface="Times New Roman"/>
                <a:cs typeface="Times New Roman"/>
              </a:rPr>
              <a:t>one’s</a:t>
            </a:r>
            <a:r>
              <a:rPr sz="1050" spc="25" dirty="0">
                <a:latin typeface="Times New Roman"/>
                <a:cs typeface="Times New Roman"/>
              </a:rPr>
              <a:t> </a:t>
            </a:r>
            <a:r>
              <a:rPr sz="1050" dirty="0">
                <a:latin typeface="Times New Roman"/>
                <a:cs typeface="Times New Roman"/>
              </a:rPr>
              <a:t>person</a:t>
            </a:r>
            <a:r>
              <a:rPr sz="1050" spc="25" dirty="0">
                <a:latin typeface="Times New Roman"/>
                <a:cs typeface="Times New Roman"/>
              </a:rPr>
              <a:t> </a:t>
            </a:r>
            <a:r>
              <a:rPr sz="1050" dirty="0">
                <a:latin typeface="Times New Roman"/>
                <a:cs typeface="Times New Roman"/>
              </a:rPr>
              <a:t>or</a:t>
            </a:r>
            <a:r>
              <a:rPr sz="1050" spc="30" dirty="0">
                <a:latin typeface="Times New Roman"/>
                <a:cs typeface="Times New Roman"/>
              </a:rPr>
              <a:t> </a:t>
            </a:r>
            <a:r>
              <a:rPr sz="1050" spc="-5" dirty="0">
                <a:latin typeface="Times New Roman"/>
                <a:cs typeface="Times New Roman"/>
              </a:rPr>
              <a:t>in</a:t>
            </a:r>
            <a:r>
              <a:rPr sz="1050" spc="25" dirty="0">
                <a:latin typeface="Times New Roman"/>
                <a:cs typeface="Times New Roman"/>
              </a:rPr>
              <a:t> </a:t>
            </a:r>
            <a:r>
              <a:rPr sz="1050" spc="-5" dirty="0">
                <a:latin typeface="Times New Roman"/>
                <a:cs typeface="Times New Roman"/>
              </a:rPr>
              <a:t>one’s</a:t>
            </a:r>
            <a:r>
              <a:rPr sz="1050" spc="30" dirty="0">
                <a:latin typeface="Times New Roman"/>
                <a:cs typeface="Times New Roman"/>
              </a:rPr>
              <a:t> </a:t>
            </a:r>
            <a:r>
              <a:rPr sz="1050" spc="-5" dirty="0">
                <a:latin typeface="Times New Roman"/>
                <a:cs typeface="Times New Roman"/>
              </a:rPr>
              <a:t>personal</a:t>
            </a:r>
            <a:r>
              <a:rPr sz="1050" spc="30" dirty="0">
                <a:latin typeface="Times New Roman"/>
                <a:cs typeface="Times New Roman"/>
              </a:rPr>
              <a:t> </a:t>
            </a:r>
            <a:r>
              <a:rPr sz="1050" spc="-25" dirty="0">
                <a:latin typeface="Times New Roman"/>
                <a:cs typeface="Times New Roman"/>
              </a:rPr>
              <a:t>property,</a:t>
            </a:r>
            <a:r>
              <a:rPr sz="1050" spc="5" dirty="0">
                <a:latin typeface="Times New Roman"/>
                <a:cs typeface="Times New Roman"/>
              </a:rPr>
              <a:t> </a:t>
            </a:r>
            <a:r>
              <a:rPr sz="1050" spc="-5" dirty="0">
                <a:latin typeface="Times New Roman"/>
                <a:cs typeface="Times New Roman"/>
              </a:rPr>
              <a:t>including</a:t>
            </a:r>
            <a:r>
              <a:rPr sz="1050" spc="35" dirty="0">
                <a:latin typeface="Times New Roman"/>
                <a:cs typeface="Times New Roman"/>
              </a:rPr>
              <a:t> </a:t>
            </a:r>
            <a:r>
              <a:rPr sz="1050" dirty="0">
                <a:latin typeface="Times New Roman"/>
                <a:cs typeface="Times New Roman"/>
              </a:rPr>
              <a:t>but</a:t>
            </a:r>
            <a:r>
              <a:rPr sz="1050" spc="15" dirty="0">
                <a:latin typeface="Times New Roman"/>
                <a:cs typeface="Times New Roman"/>
              </a:rPr>
              <a:t> </a:t>
            </a:r>
            <a:r>
              <a:rPr sz="1050" dirty="0">
                <a:latin typeface="Times New Roman"/>
                <a:cs typeface="Times New Roman"/>
              </a:rPr>
              <a:t>not</a:t>
            </a:r>
            <a:r>
              <a:rPr sz="1050" spc="30" dirty="0">
                <a:latin typeface="Times New Roman"/>
                <a:cs typeface="Times New Roman"/>
              </a:rPr>
              <a:t> </a:t>
            </a:r>
            <a:r>
              <a:rPr sz="1050" spc="-20" dirty="0">
                <a:latin typeface="Times New Roman"/>
                <a:cs typeface="Times New Roman"/>
              </a:rPr>
              <a:t>limited</a:t>
            </a:r>
            <a:r>
              <a:rPr sz="1050" spc="0" dirty="0">
                <a:latin typeface="Times New Roman"/>
                <a:cs typeface="Times New Roman"/>
              </a:rPr>
              <a:t> </a:t>
            </a:r>
            <a:r>
              <a:rPr sz="1050" spc="-5" dirty="0">
                <a:latin typeface="Times New Roman"/>
                <a:cs typeface="Times New Roman"/>
              </a:rPr>
              <a:t>to</a:t>
            </a:r>
            <a:r>
              <a:rPr sz="1050" spc="35" dirty="0">
                <a:latin typeface="Times New Roman"/>
                <a:cs typeface="Times New Roman"/>
              </a:rPr>
              <a:t> </a:t>
            </a:r>
            <a:r>
              <a:rPr sz="1050" spc="-5" dirty="0">
                <a:latin typeface="Times New Roman"/>
                <a:cs typeface="Times New Roman"/>
              </a:rPr>
              <a:t>clothing,</a:t>
            </a:r>
            <a:r>
              <a:rPr sz="1050" spc="25" dirty="0">
                <a:latin typeface="Times New Roman"/>
                <a:cs typeface="Times New Roman"/>
              </a:rPr>
              <a:t> </a:t>
            </a:r>
            <a:r>
              <a:rPr sz="1050" spc="-15" dirty="0">
                <a:latin typeface="Times New Roman"/>
                <a:cs typeface="Times New Roman"/>
              </a:rPr>
              <a:t>purse,</a:t>
            </a:r>
            <a:endParaRPr sz="1050">
              <a:latin typeface="Times New Roman"/>
              <a:cs typeface="Times New Roman"/>
            </a:endParaRPr>
          </a:p>
          <a:p>
            <a:pPr marL="193040" marR="320675" algn="just">
              <a:lnSpc>
                <a:spcPct val="95700"/>
              </a:lnSpc>
              <a:spcBef>
                <a:spcPts val="30"/>
              </a:spcBef>
            </a:pPr>
            <a:r>
              <a:rPr sz="1050" dirty="0">
                <a:latin typeface="Times New Roman"/>
                <a:cs typeface="Times New Roman"/>
              </a:rPr>
              <a:t>or </a:t>
            </a:r>
            <a:r>
              <a:rPr sz="1050" spc="-5" dirty="0">
                <a:latin typeface="Times New Roman"/>
                <a:cs typeface="Times New Roman"/>
              </a:rPr>
              <a:t>backpack; </a:t>
            </a:r>
            <a:r>
              <a:rPr sz="1050" dirty="0">
                <a:latin typeface="Times New Roman"/>
                <a:cs typeface="Times New Roman"/>
              </a:rPr>
              <a:t>a </a:t>
            </a:r>
            <a:r>
              <a:rPr sz="1050" spc="-25" dirty="0">
                <a:latin typeface="Times New Roman"/>
                <a:cs typeface="Times New Roman"/>
              </a:rPr>
              <a:t>private </a:t>
            </a:r>
            <a:r>
              <a:rPr sz="1050" spc="-5" dirty="0">
                <a:latin typeface="Times New Roman"/>
                <a:cs typeface="Times New Roman"/>
              </a:rPr>
              <a:t>vehicle </a:t>
            </a:r>
            <a:r>
              <a:rPr sz="1050" dirty="0">
                <a:latin typeface="Times New Roman"/>
                <a:cs typeface="Times New Roman"/>
              </a:rPr>
              <a:t>used for </a:t>
            </a:r>
            <a:r>
              <a:rPr sz="1050" spc="-25" dirty="0">
                <a:latin typeface="Times New Roman"/>
                <a:cs typeface="Times New Roman"/>
              </a:rPr>
              <a:t>transportation </a:t>
            </a:r>
            <a:r>
              <a:rPr sz="1050" spc="-5" dirty="0">
                <a:latin typeface="Times New Roman"/>
                <a:cs typeface="Times New Roman"/>
              </a:rPr>
              <a:t>to </a:t>
            </a:r>
            <a:r>
              <a:rPr sz="1050" dirty="0">
                <a:latin typeface="Times New Roman"/>
                <a:cs typeface="Times New Roman"/>
              </a:rPr>
              <a:t>or from school or </a:t>
            </a:r>
            <a:r>
              <a:rPr sz="1050" spc="-25" dirty="0">
                <a:latin typeface="Times New Roman"/>
                <a:cs typeface="Times New Roman"/>
              </a:rPr>
              <a:t>school-related </a:t>
            </a:r>
            <a:r>
              <a:rPr sz="1050" spc="-5" dirty="0">
                <a:latin typeface="Times New Roman"/>
                <a:cs typeface="Times New Roman"/>
              </a:rPr>
              <a:t>activities, including </a:t>
            </a:r>
            <a:r>
              <a:rPr sz="1050" dirty="0">
                <a:latin typeface="Times New Roman"/>
                <a:cs typeface="Times New Roman"/>
              </a:rPr>
              <a:t>but not </a:t>
            </a:r>
            <a:r>
              <a:rPr sz="1050" spc="-20" dirty="0">
                <a:latin typeface="Times New Roman"/>
                <a:cs typeface="Times New Roman"/>
              </a:rPr>
              <a:t>limited  </a:t>
            </a:r>
            <a:r>
              <a:rPr sz="1050" spc="-5" dirty="0">
                <a:latin typeface="Times New Roman"/>
                <a:cs typeface="Times New Roman"/>
              </a:rPr>
              <a:t>to an </a:t>
            </a:r>
            <a:r>
              <a:rPr sz="1050" spc="-20" dirty="0">
                <a:latin typeface="Times New Roman"/>
                <a:cs typeface="Times New Roman"/>
              </a:rPr>
              <a:t>automobile, </a:t>
            </a:r>
            <a:r>
              <a:rPr sz="1050" spc="-5" dirty="0">
                <a:latin typeface="Times New Roman"/>
                <a:cs typeface="Times New Roman"/>
              </a:rPr>
              <a:t>truck, </a:t>
            </a:r>
            <a:r>
              <a:rPr sz="1050" spc="-25" dirty="0">
                <a:latin typeface="Times New Roman"/>
                <a:cs typeface="Times New Roman"/>
              </a:rPr>
              <a:t>motorcycle, </a:t>
            </a:r>
            <a:r>
              <a:rPr sz="1050" dirty="0">
                <a:latin typeface="Times New Roman"/>
                <a:cs typeface="Times New Roman"/>
              </a:rPr>
              <a:t>or </a:t>
            </a:r>
            <a:r>
              <a:rPr sz="1050" spc="-20" dirty="0">
                <a:latin typeface="Times New Roman"/>
                <a:cs typeface="Times New Roman"/>
              </a:rPr>
              <a:t>bicycle; telecommunications </a:t>
            </a:r>
            <a:r>
              <a:rPr sz="1050" dirty="0">
                <a:latin typeface="Times New Roman"/>
                <a:cs typeface="Times New Roman"/>
              </a:rPr>
              <a:t>or </a:t>
            </a:r>
            <a:r>
              <a:rPr sz="1050" spc="-25" dirty="0">
                <a:latin typeface="Times New Roman"/>
                <a:cs typeface="Times New Roman"/>
              </a:rPr>
              <a:t>electronic </a:t>
            </a:r>
            <a:r>
              <a:rPr sz="1050" spc="-15" dirty="0">
                <a:latin typeface="Times New Roman"/>
                <a:cs typeface="Times New Roman"/>
              </a:rPr>
              <a:t>devices; </a:t>
            </a:r>
            <a:r>
              <a:rPr sz="1050" dirty="0">
                <a:latin typeface="Times New Roman"/>
                <a:cs typeface="Times New Roman"/>
              </a:rPr>
              <a:t>or any school </a:t>
            </a:r>
            <a:r>
              <a:rPr sz="1050" spc="-15" dirty="0">
                <a:latin typeface="Times New Roman"/>
                <a:cs typeface="Times New Roman"/>
              </a:rPr>
              <a:t>property </a:t>
            </a:r>
            <a:r>
              <a:rPr sz="1050" dirty="0">
                <a:latin typeface="Times New Roman"/>
                <a:cs typeface="Times New Roman"/>
              </a:rPr>
              <a:t>used </a:t>
            </a:r>
            <a:r>
              <a:rPr sz="1050" spc="0" dirty="0">
                <a:latin typeface="Times New Roman"/>
                <a:cs typeface="Times New Roman"/>
              </a:rPr>
              <a:t>by </a:t>
            </a:r>
            <a:r>
              <a:rPr sz="1050" spc="-5" dirty="0">
                <a:latin typeface="Times New Roman"/>
                <a:cs typeface="Times New Roman"/>
              </a:rPr>
              <a:t>the  student, including but </a:t>
            </a:r>
            <a:r>
              <a:rPr sz="1050" dirty="0">
                <a:latin typeface="Times New Roman"/>
                <a:cs typeface="Times New Roman"/>
              </a:rPr>
              <a:t>not </a:t>
            </a:r>
            <a:r>
              <a:rPr sz="1050" spc="-20" dirty="0">
                <a:latin typeface="Times New Roman"/>
                <a:cs typeface="Times New Roman"/>
              </a:rPr>
              <a:t>limited </a:t>
            </a:r>
            <a:r>
              <a:rPr sz="1050" spc="-5" dirty="0">
                <a:latin typeface="Times New Roman"/>
                <a:cs typeface="Times New Roman"/>
              </a:rPr>
              <a:t>to </a:t>
            </a:r>
            <a:r>
              <a:rPr sz="1050" dirty="0">
                <a:latin typeface="Times New Roman"/>
                <a:cs typeface="Times New Roman"/>
              </a:rPr>
              <a:t>a </a:t>
            </a:r>
            <a:r>
              <a:rPr sz="1050" spc="-5" dirty="0">
                <a:latin typeface="Times New Roman"/>
                <a:cs typeface="Times New Roman"/>
              </a:rPr>
              <a:t>locker </a:t>
            </a:r>
            <a:r>
              <a:rPr sz="1050" dirty="0">
                <a:latin typeface="Times New Roman"/>
                <a:cs typeface="Times New Roman"/>
              </a:rPr>
              <a:t>or</a:t>
            </a:r>
            <a:r>
              <a:rPr sz="1050" spc="-20" dirty="0">
                <a:latin typeface="Times New Roman"/>
                <a:cs typeface="Times New Roman"/>
              </a:rPr>
              <a:t> desk.</a:t>
            </a:r>
            <a:endParaRPr sz="1050">
              <a:latin typeface="Times New Roman"/>
              <a:cs typeface="Times New Roman"/>
            </a:endParaRPr>
          </a:p>
          <a:p>
            <a:pPr marL="13335">
              <a:lnSpc>
                <a:spcPts val="1195"/>
              </a:lnSpc>
            </a:pPr>
            <a:r>
              <a:rPr sz="1050" b="1" spc="-5" dirty="0">
                <a:latin typeface="Times New Roman"/>
                <a:cs typeface="Times New Roman"/>
              </a:rPr>
              <a:t>Prohibited weapon </a:t>
            </a:r>
            <a:r>
              <a:rPr sz="1050" spc="-5" dirty="0">
                <a:latin typeface="Times New Roman"/>
                <a:cs typeface="Times New Roman"/>
              </a:rPr>
              <a:t>under </a:t>
            </a:r>
            <a:r>
              <a:rPr sz="1050" dirty="0">
                <a:latin typeface="Times New Roman"/>
                <a:cs typeface="Times New Roman"/>
              </a:rPr>
              <a:t>Penal </a:t>
            </a:r>
            <a:r>
              <a:rPr sz="1050" spc="-5" dirty="0">
                <a:latin typeface="Times New Roman"/>
                <a:cs typeface="Times New Roman"/>
              </a:rPr>
              <a:t>Code 46.05 (a)</a:t>
            </a:r>
            <a:r>
              <a:rPr sz="1050" spc="35" dirty="0">
                <a:latin typeface="Times New Roman"/>
                <a:cs typeface="Times New Roman"/>
              </a:rPr>
              <a:t> </a:t>
            </a:r>
            <a:r>
              <a:rPr sz="1050" spc="-5" dirty="0">
                <a:latin typeface="Times New Roman"/>
                <a:cs typeface="Times New Roman"/>
              </a:rPr>
              <a:t>means:</a:t>
            </a:r>
            <a:endParaRPr sz="1050">
              <a:latin typeface="Times New Roman"/>
              <a:cs typeface="Times New Roman"/>
            </a:endParaRPr>
          </a:p>
          <a:p>
            <a:pPr marL="365125" marR="131445" indent="-181610">
              <a:lnSpc>
                <a:spcPts val="1200"/>
              </a:lnSpc>
              <a:spcBef>
                <a:spcPts val="75"/>
              </a:spcBef>
              <a:buAutoNum type="arabicPeriod"/>
              <a:tabLst>
                <a:tab pos="365760" algn="l"/>
              </a:tabLst>
            </a:pPr>
            <a:r>
              <a:rPr sz="1050" dirty="0">
                <a:latin typeface="Times New Roman"/>
                <a:cs typeface="Times New Roman"/>
              </a:rPr>
              <a:t>The</a:t>
            </a:r>
            <a:r>
              <a:rPr sz="1050" spc="-30" dirty="0">
                <a:latin typeface="Times New Roman"/>
                <a:cs typeface="Times New Roman"/>
              </a:rPr>
              <a:t> </a:t>
            </a:r>
            <a:r>
              <a:rPr sz="1050" spc="-5" dirty="0">
                <a:latin typeface="Times New Roman"/>
                <a:cs typeface="Times New Roman"/>
              </a:rPr>
              <a:t>following</a:t>
            </a:r>
            <a:r>
              <a:rPr sz="1050" spc="-25" dirty="0">
                <a:latin typeface="Times New Roman"/>
                <a:cs typeface="Times New Roman"/>
              </a:rPr>
              <a:t> </a:t>
            </a:r>
            <a:r>
              <a:rPr sz="1050" spc="-15" dirty="0">
                <a:latin typeface="Times New Roman"/>
                <a:cs typeface="Times New Roman"/>
              </a:rPr>
              <a:t>items</a:t>
            </a:r>
            <a:r>
              <a:rPr sz="1050" spc="-40" dirty="0">
                <a:latin typeface="Times New Roman"/>
                <a:cs typeface="Times New Roman"/>
              </a:rPr>
              <a:t> </a:t>
            </a:r>
            <a:r>
              <a:rPr sz="1050" spc="-5" dirty="0">
                <a:latin typeface="Times New Roman"/>
                <a:cs typeface="Times New Roman"/>
              </a:rPr>
              <a:t>unless</a:t>
            </a:r>
            <a:r>
              <a:rPr sz="1050" spc="-30" dirty="0">
                <a:latin typeface="Times New Roman"/>
                <a:cs typeface="Times New Roman"/>
              </a:rPr>
              <a:t> </a:t>
            </a:r>
            <a:r>
              <a:rPr sz="1050" spc="-5" dirty="0">
                <a:latin typeface="Times New Roman"/>
                <a:cs typeface="Times New Roman"/>
              </a:rPr>
              <a:t>registered</a:t>
            </a:r>
            <a:r>
              <a:rPr sz="1050" spc="-25" dirty="0">
                <a:latin typeface="Times New Roman"/>
                <a:cs typeface="Times New Roman"/>
              </a:rPr>
              <a:t> </a:t>
            </a:r>
            <a:r>
              <a:rPr sz="1050" spc="-5" dirty="0">
                <a:latin typeface="Times New Roman"/>
                <a:cs typeface="Times New Roman"/>
              </a:rPr>
              <a:t>with</a:t>
            </a:r>
            <a:r>
              <a:rPr sz="1050" spc="-25" dirty="0">
                <a:latin typeface="Times New Roman"/>
                <a:cs typeface="Times New Roman"/>
              </a:rPr>
              <a:t> </a:t>
            </a:r>
            <a:r>
              <a:rPr sz="1050" spc="-10" dirty="0">
                <a:latin typeface="Times New Roman"/>
                <a:cs typeface="Times New Roman"/>
              </a:rPr>
              <a:t>the</a:t>
            </a:r>
            <a:r>
              <a:rPr sz="1050" spc="-40" dirty="0">
                <a:latin typeface="Times New Roman"/>
                <a:cs typeface="Times New Roman"/>
              </a:rPr>
              <a:t> </a:t>
            </a:r>
            <a:r>
              <a:rPr sz="1050" spc="-5" dirty="0">
                <a:latin typeface="Times New Roman"/>
                <a:cs typeface="Times New Roman"/>
              </a:rPr>
              <a:t>U.S.</a:t>
            </a:r>
            <a:r>
              <a:rPr sz="1050" spc="-25" dirty="0">
                <a:latin typeface="Times New Roman"/>
                <a:cs typeface="Times New Roman"/>
              </a:rPr>
              <a:t> </a:t>
            </a:r>
            <a:r>
              <a:rPr sz="1050" spc="-5" dirty="0">
                <a:latin typeface="Times New Roman"/>
                <a:cs typeface="Times New Roman"/>
              </a:rPr>
              <a:t>Bureau</a:t>
            </a:r>
            <a:r>
              <a:rPr sz="1050" spc="-40" dirty="0">
                <a:latin typeface="Times New Roman"/>
                <a:cs typeface="Times New Roman"/>
              </a:rPr>
              <a:t> </a:t>
            </a:r>
            <a:r>
              <a:rPr sz="1050" dirty="0">
                <a:latin typeface="Times New Roman"/>
                <a:cs typeface="Times New Roman"/>
              </a:rPr>
              <a:t>of</a:t>
            </a:r>
            <a:r>
              <a:rPr sz="1050" spc="-30" dirty="0">
                <a:latin typeface="Times New Roman"/>
                <a:cs typeface="Times New Roman"/>
              </a:rPr>
              <a:t> </a:t>
            </a:r>
            <a:r>
              <a:rPr sz="1050" spc="-5" dirty="0">
                <a:latin typeface="Times New Roman"/>
                <a:cs typeface="Times New Roman"/>
              </a:rPr>
              <a:t>Alcohol,</a:t>
            </a:r>
            <a:r>
              <a:rPr sz="1050" spc="-25" dirty="0">
                <a:latin typeface="Times New Roman"/>
                <a:cs typeface="Times New Roman"/>
              </a:rPr>
              <a:t> </a:t>
            </a:r>
            <a:r>
              <a:rPr sz="1050" spc="-5" dirty="0">
                <a:latin typeface="Times New Roman"/>
                <a:cs typeface="Times New Roman"/>
              </a:rPr>
              <a:t>Tobacco,</a:t>
            </a:r>
            <a:r>
              <a:rPr sz="1050" spc="-25" dirty="0">
                <a:latin typeface="Times New Roman"/>
                <a:cs typeface="Times New Roman"/>
              </a:rPr>
              <a:t> </a:t>
            </a:r>
            <a:r>
              <a:rPr sz="1050" spc="-10" dirty="0">
                <a:latin typeface="Times New Roman"/>
                <a:cs typeface="Times New Roman"/>
              </a:rPr>
              <a:t>Firearms,</a:t>
            </a:r>
            <a:r>
              <a:rPr sz="1050" spc="-25" dirty="0">
                <a:latin typeface="Times New Roman"/>
                <a:cs typeface="Times New Roman"/>
              </a:rPr>
              <a:t> </a:t>
            </a:r>
            <a:r>
              <a:rPr sz="1050" dirty="0">
                <a:latin typeface="Times New Roman"/>
                <a:cs typeface="Times New Roman"/>
              </a:rPr>
              <a:t>and</a:t>
            </a:r>
            <a:r>
              <a:rPr sz="1050" spc="-25" dirty="0">
                <a:latin typeface="Times New Roman"/>
                <a:cs typeface="Times New Roman"/>
              </a:rPr>
              <a:t> </a:t>
            </a:r>
            <a:r>
              <a:rPr sz="1050" spc="-5" dirty="0">
                <a:latin typeface="Times New Roman"/>
                <a:cs typeface="Times New Roman"/>
              </a:rPr>
              <a:t>Explosives</a:t>
            </a:r>
            <a:r>
              <a:rPr sz="1050" spc="-30" dirty="0">
                <a:latin typeface="Times New Roman"/>
                <a:cs typeface="Times New Roman"/>
              </a:rPr>
              <a:t> </a:t>
            </a:r>
            <a:r>
              <a:rPr sz="1050" dirty="0">
                <a:latin typeface="Times New Roman"/>
                <a:cs typeface="Times New Roman"/>
              </a:rPr>
              <a:t>or</a:t>
            </a:r>
            <a:r>
              <a:rPr sz="1050" spc="-30" dirty="0">
                <a:latin typeface="Times New Roman"/>
                <a:cs typeface="Times New Roman"/>
              </a:rPr>
              <a:t> </a:t>
            </a:r>
            <a:r>
              <a:rPr sz="1050" spc="-15" dirty="0">
                <a:latin typeface="Times New Roman"/>
                <a:cs typeface="Times New Roman"/>
              </a:rPr>
              <a:t>otherwise</a:t>
            </a:r>
            <a:r>
              <a:rPr sz="1050" spc="-50" dirty="0">
                <a:latin typeface="Times New Roman"/>
                <a:cs typeface="Times New Roman"/>
              </a:rPr>
              <a:t> </a:t>
            </a:r>
            <a:r>
              <a:rPr sz="1050" dirty="0">
                <a:latin typeface="Times New Roman"/>
                <a:cs typeface="Times New Roman"/>
              </a:rPr>
              <a:t>not  </a:t>
            </a:r>
            <a:r>
              <a:rPr sz="1050" spc="-5" dirty="0">
                <a:latin typeface="Times New Roman"/>
                <a:cs typeface="Times New Roman"/>
              </a:rPr>
              <a:t>subject to that </a:t>
            </a:r>
            <a:r>
              <a:rPr sz="1050" spc="-20" dirty="0">
                <a:latin typeface="Times New Roman"/>
                <a:cs typeface="Times New Roman"/>
              </a:rPr>
              <a:t>registration </a:t>
            </a:r>
            <a:r>
              <a:rPr sz="1050" spc="-5" dirty="0">
                <a:latin typeface="Times New Roman"/>
                <a:cs typeface="Times New Roman"/>
              </a:rPr>
              <a:t>requirement </a:t>
            </a:r>
            <a:r>
              <a:rPr sz="1050" dirty="0">
                <a:latin typeface="Times New Roman"/>
                <a:cs typeface="Times New Roman"/>
              </a:rPr>
              <a:t>or </a:t>
            </a:r>
            <a:r>
              <a:rPr sz="1050" spc="-5" dirty="0">
                <a:latin typeface="Times New Roman"/>
                <a:cs typeface="Times New Roman"/>
              </a:rPr>
              <a:t>unless the item is classified as </a:t>
            </a:r>
            <a:r>
              <a:rPr sz="1050" dirty="0">
                <a:latin typeface="Times New Roman"/>
                <a:cs typeface="Times New Roman"/>
              </a:rPr>
              <a:t>a </a:t>
            </a:r>
            <a:r>
              <a:rPr sz="1050" spc="-5" dirty="0">
                <a:latin typeface="Times New Roman"/>
                <a:cs typeface="Times New Roman"/>
              </a:rPr>
              <a:t>curio </a:t>
            </a:r>
            <a:r>
              <a:rPr sz="1050" dirty="0">
                <a:latin typeface="Times New Roman"/>
                <a:cs typeface="Times New Roman"/>
              </a:rPr>
              <a:t>or </a:t>
            </a:r>
            <a:r>
              <a:rPr sz="1050" spc="-5" dirty="0">
                <a:latin typeface="Times New Roman"/>
                <a:cs typeface="Times New Roman"/>
              </a:rPr>
              <a:t>relic </a:t>
            </a:r>
            <a:r>
              <a:rPr sz="1050" dirty="0">
                <a:latin typeface="Times New Roman"/>
                <a:cs typeface="Times New Roman"/>
              </a:rPr>
              <a:t>by </a:t>
            </a:r>
            <a:r>
              <a:rPr sz="1050" spc="-5" dirty="0">
                <a:latin typeface="Times New Roman"/>
                <a:cs typeface="Times New Roman"/>
              </a:rPr>
              <a:t>the </a:t>
            </a:r>
            <a:r>
              <a:rPr sz="1050" dirty="0">
                <a:latin typeface="Times New Roman"/>
                <a:cs typeface="Times New Roman"/>
              </a:rPr>
              <a:t>U.S. </a:t>
            </a:r>
            <a:r>
              <a:rPr sz="1050" spc="-5" dirty="0">
                <a:latin typeface="Times New Roman"/>
                <a:cs typeface="Times New Roman"/>
              </a:rPr>
              <a:t>Department </a:t>
            </a:r>
            <a:r>
              <a:rPr sz="1050" dirty="0">
                <a:latin typeface="Times New Roman"/>
                <a:cs typeface="Times New Roman"/>
              </a:rPr>
              <a:t>of</a:t>
            </a:r>
            <a:r>
              <a:rPr sz="1050" spc="125" dirty="0">
                <a:latin typeface="Times New Roman"/>
                <a:cs typeface="Times New Roman"/>
              </a:rPr>
              <a:t> </a:t>
            </a:r>
            <a:r>
              <a:rPr sz="1050" spc="-5" dirty="0">
                <a:latin typeface="Times New Roman"/>
                <a:cs typeface="Times New Roman"/>
              </a:rPr>
              <a:t>Justice:</a:t>
            </a:r>
            <a:endParaRPr sz="1050">
              <a:latin typeface="Times New Roman"/>
              <a:cs typeface="Times New Roman"/>
            </a:endParaRPr>
          </a:p>
          <a:p>
            <a:pPr marL="1050925" lvl="1" indent="-181610">
              <a:lnSpc>
                <a:spcPts val="1170"/>
              </a:lnSpc>
              <a:buAutoNum type="alphaLcPeriod"/>
              <a:tabLst>
                <a:tab pos="1051560" algn="l"/>
              </a:tabLst>
            </a:pPr>
            <a:r>
              <a:rPr sz="1050" dirty="0">
                <a:latin typeface="Times New Roman"/>
                <a:cs typeface="Times New Roman"/>
              </a:rPr>
              <a:t>An </a:t>
            </a:r>
            <a:r>
              <a:rPr sz="1050" spc="-5" dirty="0">
                <a:latin typeface="Times New Roman"/>
                <a:cs typeface="Times New Roman"/>
              </a:rPr>
              <a:t>explosive</a:t>
            </a:r>
            <a:r>
              <a:rPr sz="1050" spc="-125" dirty="0">
                <a:latin typeface="Times New Roman"/>
                <a:cs typeface="Times New Roman"/>
              </a:rPr>
              <a:t> </a:t>
            </a:r>
            <a:r>
              <a:rPr sz="1050" dirty="0">
                <a:latin typeface="Times New Roman"/>
                <a:cs typeface="Times New Roman"/>
              </a:rPr>
              <a:t>weapon;</a:t>
            </a:r>
            <a:endParaRPr sz="1050">
              <a:latin typeface="Times New Roman"/>
              <a:cs typeface="Times New Roman"/>
            </a:endParaRPr>
          </a:p>
          <a:p>
            <a:pPr marL="1050925" lvl="1" indent="-181610">
              <a:lnSpc>
                <a:spcPts val="1205"/>
              </a:lnSpc>
              <a:buAutoNum type="alphaLcPeriod"/>
              <a:tabLst>
                <a:tab pos="1051560" algn="l"/>
              </a:tabLst>
            </a:pPr>
            <a:r>
              <a:rPr sz="1050" dirty="0">
                <a:latin typeface="Times New Roman"/>
                <a:cs typeface="Times New Roman"/>
              </a:rPr>
              <a:t>A </a:t>
            </a:r>
            <a:r>
              <a:rPr sz="1050" spc="-15" dirty="0">
                <a:latin typeface="Times New Roman"/>
                <a:cs typeface="Times New Roman"/>
              </a:rPr>
              <a:t>machine</a:t>
            </a:r>
            <a:r>
              <a:rPr sz="1050" spc="30" dirty="0">
                <a:latin typeface="Times New Roman"/>
                <a:cs typeface="Times New Roman"/>
              </a:rPr>
              <a:t> </a:t>
            </a:r>
            <a:r>
              <a:rPr sz="1050" spc="-15" dirty="0">
                <a:latin typeface="Times New Roman"/>
                <a:cs typeface="Times New Roman"/>
              </a:rPr>
              <a:t>gun;</a:t>
            </a:r>
            <a:endParaRPr sz="1050">
              <a:latin typeface="Times New Roman"/>
              <a:cs typeface="Times New Roman"/>
            </a:endParaRPr>
          </a:p>
          <a:p>
            <a:pPr marL="1050925" lvl="1" indent="-181610">
              <a:lnSpc>
                <a:spcPts val="1200"/>
              </a:lnSpc>
              <a:buAutoNum type="alphaLcPeriod"/>
              <a:tabLst>
                <a:tab pos="1051560" algn="l"/>
              </a:tabLst>
            </a:pPr>
            <a:r>
              <a:rPr sz="1050" dirty="0">
                <a:latin typeface="Times New Roman"/>
                <a:cs typeface="Times New Roman"/>
              </a:rPr>
              <a:t>A </a:t>
            </a:r>
            <a:r>
              <a:rPr sz="1050" spc="-5" dirty="0">
                <a:latin typeface="Times New Roman"/>
                <a:cs typeface="Times New Roman"/>
              </a:rPr>
              <a:t>short-barrel</a:t>
            </a:r>
            <a:r>
              <a:rPr sz="1050" spc="-165" dirty="0">
                <a:latin typeface="Times New Roman"/>
                <a:cs typeface="Times New Roman"/>
              </a:rPr>
              <a:t> </a:t>
            </a:r>
            <a:r>
              <a:rPr sz="1050" spc="-5" dirty="0">
                <a:latin typeface="Times New Roman"/>
                <a:cs typeface="Times New Roman"/>
              </a:rPr>
              <a:t>firearm;</a:t>
            </a:r>
            <a:endParaRPr sz="1050">
              <a:latin typeface="Times New Roman"/>
              <a:cs typeface="Times New Roman"/>
            </a:endParaRPr>
          </a:p>
          <a:p>
            <a:pPr marL="365125" indent="-181610">
              <a:lnSpc>
                <a:spcPts val="1205"/>
              </a:lnSpc>
              <a:buAutoNum type="arabicPeriod"/>
              <a:tabLst>
                <a:tab pos="365760" algn="l"/>
              </a:tabLst>
            </a:pPr>
            <a:r>
              <a:rPr sz="1050" spc="-10" dirty="0">
                <a:latin typeface="Times New Roman"/>
                <a:cs typeface="Times New Roman"/>
              </a:rPr>
              <a:t>Armor-piercing</a:t>
            </a:r>
            <a:r>
              <a:rPr sz="1050" spc="-114" dirty="0">
                <a:latin typeface="Times New Roman"/>
                <a:cs typeface="Times New Roman"/>
              </a:rPr>
              <a:t> </a:t>
            </a:r>
            <a:r>
              <a:rPr sz="1050" spc="-5" dirty="0">
                <a:latin typeface="Times New Roman"/>
                <a:cs typeface="Times New Roman"/>
              </a:rPr>
              <a:t>ammunition;</a:t>
            </a:r>
            <a:endParaRPr sz="1050">
              <a:latin typeface="Times New Roman"/>
              <a:cs typeface="Times New Roman"/>
            </a:endParaRPr>
          </a:p>
          <a:p>
            <a:pPr marL="365125" indent="-181610">
              <a:lnSpc>
                <a:spcPts val="1205"/>
              </a:lnSpc>
              <a:buAutoNum type="arabicPeriod"/>
              <a:tabLst>
                <a:tab pos="365760" algn="l"/>
              </a:tabLst>
            </a:pPr>
            <a:r>
              <a:rPr sz="1050" dirty="0">
                <a:latin typeface="Times New Roman"/>
                <a:cs typeface="Times New Roman"/>
              </a:rPr>
              <a:t>A chemicaldispensing </a:t>
            </a:r>
            <a:r>
              <a:rPr sz="1050" spc="-10" dirty="0">
                <a:latin typeface="Times New Roman"/>
                <a:cs typeface="Times New Roman"/>
              </a:rPr>
              <a:t>device;</a:t>
            </a:r>
            <a:endParaRPr sz="1050">
              <a:latin typeface="Times New Roman"/>
              <a:cs typeface="Times New Roman"/>
            </a:endParaRPr>
          </a:p>
          <a:p>
            <a:pPr marL="365125" indent="-181610">
              <a:lnSpc>
                <a:spcPts val="1205"/>
              </a:lnSpc>
              <a:buAutoNum type="arabicPeriod"/>
              <a:tabLst>
                <a:tab pos="365760" algn="l"/>
              </a:tabLst>
            </a:pPr>
            <a:r>
              <a:rPr sz="1050" dirty="0">
                <a:latin typeface="Times New Roman"/>
                <a:cs typeface="Times New Roman"/>
              </a:rPr>
              <a:t>A </a:t>
            </a:r>
            <a:r>
              <a:rPr sz="1050" spc="-5" dirty="0">
                <a:latin typeface="Times New Roman"/>
                <a:cs typeface="Times New Roman"/>
              </a:rPr>
              <a:t>zip</a:t>
            </a:r>
            <a:r>
              <a:rPr sz="1050" spc="-60" dirty="0">
                <a:latin typeface="Times New Roman"/>
                <a:cs typeface="Times New Roman"/>
              </a:rPr>
              <a:t> </a:t>
            </a:r>
            <a:r>
              <a:rPr sz="1050" dirty="0">
                <a:latin typeface="Times New Roman"/>
                <a:cs typeface="Times New Roman"/>
              </a:rPr>
              <a:t>gun;</a:t>
            </a:r>
            <a:endParaRPr sz="1050">
              <a:latin typeface="Times New Roman"/>
              <a:cs typeface="Times New Roman"/>
            </a:endParaRPr>
          </a:p>
          <a:p>
            <a:pPr marL="364490" indent="-180975">
              <a:lnSpc>
                <a:spcPts val="1235"/>
              </a:lnSpc>
              <a:buFont typeface="Times New Roman"/>
              <a:buAutoNum type="arabicPeriod"/>
              <a:tabLst>
                <a:tab pos="365125" algn="l"/>
              </a:tabLst>
            </a:pPr>
            <a:r>
              <a:rPr sz="1050" dirty="0">
                <a:latin typeface="Times New Roman"/>
                <a:cs typeface="Times New Roman"/>
              </a:rPr>
              <a:t>A </a:t>
            </a:r>
            <a:r>
              <a:rPr sz="1050" spc="-5" dirty="0">
                <a:latin typeface="Times New Roman"/>
                <a:cs typeface="Times New Roman"/>
              </a:rPr>
              <a:t>tire</a:t>
            </a:r>
            <a:r>
              <a:rPr sz="1050" dirty="0">
                <a:latin typeface="Times New Roman"/>
                <a:cs typeface="Times New Roman"/>
              </a:rPr>
              <a:t> deflationdevice;</a:t>
            </a:r>
            <a:endParaRPr sz="1050">
              <a:latin typeface="Times New Roman"/>
              <a:cs typeface="Times New Roman"/>
            </a:endParaRPr>
          </a:p>
          <a:p>
            <a:pPr marL="365125" indent="-181610">
              <a:lnSpc>
                <a:spcPts val="1230"/>
              </a:lnSpc>
              <a:spcBef>
                <a:spcPts val="325"/>
              </a:spcBef>
              <a:buAutoNum type="arabicPeriod"/>
              <a:tabLst>
                <a:tab pos="365760" algn="l"/>
              </a:tabLst>
            </a:pPr>
            <a:r>
              <a:rPr sz="1050" dirty="0">
                <a:latin typeface="Times New Roman"/>
                <a:cs typeface="Times New Roman"/>
              </a:rPr>
              <a:t>An</a:t>
            </a:r>
            <a:r>
              <a:rPr sz="1050" spc="-65" dirty="0">
                <a:latin typeface="Times New Roman"/>
                <a:cs typeface="Times New Roman"/>
              </a:rPr>
              <a:t> </a:t>
            </a:r>
            <a:r>
              <a:rPr sz="1050" spc="-5" dirty="0">
                <a:latin typeface="Times New Roman"/>
                <a:cs typeface="Times New Roman"/>
              </a:rPr>
              <a:t>improvised</a:t>
            </a:r>
            <a:r>
              <a:rPr sz="1050" spc="-55" dirty="0">
                <a:latin typeface="Times New Roman"/>
                <a:cs typeface="Times New Roman"/>
              </a:rPr>
              <a:t> </a:t>
            </a:r>
            <a:r>
              <a:rPr sz="1050" spc="-5" dirty="0">
                <a:latin typeface="Times New Roman"/>
                <a:cs typeface="Times New Roman"/>
              </a:rPr>
              <a:t>explosive</a:t>
            </a:r>
            <a:r>
              <a:rPr sz="1050" spc="-65" dirty="0">
                <a:latin typeface="Times New Roman"/>
                <a:cs typeface="Times New Roman"/>
              </a:rPr>
              <a:t> </a:t>
            </a:r>
            <a:r>
              <a:rPr sz="1050" dirty="0">
                <a:latin typeface="Times New Roman"/>
                <a:cs typeface="Times New Roman"/>
              </a:rPr>
              <a:t>device;</a:t>
            </a:r>
            <a:r>
              <a:rPr sz="1050" spc="-70" dirty="0">
                <a:latin typeface="Times New Roman"/>
                <a:cs typeface="Times New Roman"/>
              </a:rPr>
              <a:t> </a:t>
            </a:r>
            <a:r>
              <a:rPr sz="1050" spc="-15" dirty="0">
                <a:latin typeface="Times New Roman"/>
                <a:cs typeface="Times New Roman"/>
              </a:rPr>
              <a:t>or</a:t>
            </a:r>
            <a:endParaRPr sz="1050">
              <a:latin typeface="Times New Roman"/>
              <a:cs typeface="Times New Roman"/>
            </a:endParaRPr>
          </a:p>
          <a:p>
            <a:pPr marL="365125" marR="71755" indent="-181610">
              <a:lnSpc>
                <a:spcPts val="1210"/>
              </a:lnSpc>
              <a:spcBef>
                <a:spcPts val="50"/>
              </a:spcBef>
              <a:buAutoNum type="arabicPeriod"/>
              <a:tabLst>
                <a:tab pos="365760" algn="l"/>
              </a:tabLst>
            </a:pPr>
            <a:r>
              <a:rPr sz="1050" dirty="0">
                <a:latin typeface="Times New Roman"/>
                <a:cs typeface="Times New Roman"/>
              </a:rPr>
              <a:t>A </a:t>
            </a:r>
            <a:r>
              <a:rPr sz="1050" spc="-5" dirty="0">
                <a:latin typeface="Times New Roman"/>
                <a:cs typeface="Times New Roman"/>
              </a:rPr>
              <a:t>firearm </a:t>
            </a:r>
            <a:r>
              <a:rPr sz="1050" spc="-15" dirty="0">
                <a:latin typeface="Times New Roman"/>
                <a:cs typeface="Times New Roman"/>
              </a:rPr>
              <a:t>silencer, </a:t>
            </a:r>
            <a:r>
              <a:rPr sz="1050" spc="-5" dirty="0">
                <a:latin typeface="Times New Roman"/>
                <a:cs typeface="Times New Roman"/>
              </a:rPr>
              <a:t>unless classified as </a:t>
            </a:r>
            <a:r>
              <a:rPr sz="1050" dirty="0">
                <a:latin typeface="Times New Roman"/>
                <a:cs typeface="Times New Roman"/>
              </a:rPr>
              <a:t>a </a:t>
            </a:r>
            <a:r>
              <a:rPr sz="1050" spc="-5" dirty="0">
                <a:latin typeface="Times New Roman"/>
                <a:cs typeface="Times New Roman"/>
              </a:rPr>
              <a:t>curio </a:t>
            </a:r>
            <a:r>
              <a:rPr sz="1050" dirty="0">
                <a:latin typeface="Times New Roman"/>
                <a:cs typeface="Times New Roman"/>
              </a:rPr>
              <a:t>or </a:t>
            </a:r>
            <a:r>
              <a:rPr sz="1050" spc="-5" dirty="0">
                <a:latin typeface="Times New Roman"/>
                <a:cs typeface="Times New Roman"/>
              </a:rPr>
              <a:t>relic by the </a:t>
            </a:r>
            <a:r>
              <a:rPr sz="1050" dirty="0">
                <a:latin typeface="Times New Roman"/>
                <a:cs typeface="Times New Roman"/>
              </a:rPr>
              <a:t>U.S. </a:t>
            </a:r>
            <a:r>
              <a:rPr sz="1050" spc="-5" dirty="0">
                <a:latin typeface="Times New Roman"/>
                <a:cs typeface="Times New Roman"/>
              </a:rPr>
              <a:t>Department </a:t>
            </a:r>
            <a:r>
              <a:rPr sz="1050" dirty="0">
                <a:latin typeface="Times New Roman"/>
                <a:cs typeface="Times New Roman"/>
              </a:rPr>
              <a:t>of </a:t>
            </a:r>
            <a:r>
              <a:rPr sz="1050" spc="-5" dirty="0">
                <a:latin typeface="Times New Roman"/>
                <a:cs typeface="Times New Roman"/>
              </a:rPr>
              <a:t>Justice </a:t>
            </a:r>
            <a:r>
              <a:rPr sz="1050" dirty="0">
                <a:latin typeface="Times New Roman"/>
                <a:cs typeface="Times New Roman"/>
              </a:rPr>
              <a:t>or </a:t>
            </a:r>
            <a:r>
              <a:rPr sz="1050" spc="-10" dirty="0">
                <a:latin typeface="Times New Roman"/>
                <a:cs typeface="Times New Roman"/>
              </a:rPr>
              <a:t>the </a:t>
            </a:r>
            <a:r>
              <a:rPr sz="1050" spc="-5" dirty="0">
                <a:latin typeface="Times New Roman"/>
                <a:cs typeface="Times New Roman"/>
              </a:rPr>
              <a:t>actor otherwise possesses,  </a:t>
            </a:r>
            <a:r>
              <a:rPr sz="1050" spc="-20" dirty="0">
                <a:latin typeface="Times New Roman"/>
                <a:cs typeface="Times New Roman"/>
              </a:rPr>
              <a:t>manufactures,</a:t>
            </a:r>
            <a:r>
              <a:rPr sz="1050" spc="-50" dirty="0">
                <a:latin typeface="Times New Roman"/>
                <a:cs typeface="Times New Roman"/>
              </a:rPr>
              <a:t> </a:t>
            </a:r>
            <a:r>
              <a:rPr sz="1050" spc="-5" dirty="0">
                <a:latin typeface="Times New Roman"/>
                <a:cs typeface="Times New Roman"/>
              </a:rPr>
              <a:t>transports,</a:t>
            </a:r>
            <a:r>
              <a:rPr sz="1050" spc="-35" dirty="0">
                <a:latin typeface="Times New Roman"/>
                <a:cs typeface="Times New Roman"/>
              </a:rPr>
              <a:t> </a:t>
            </a:r>
            <a:r>
              <a:rPr sz="1050" spc="-5" dirty="0">
                <a:latin typeface="Times New Roman"/>
                <a:cs typeface="Times New Roman"/>
              </a:rPr>
              <a:t>repairs,</a:t>
            </a:r>
            <a:r>
              <a:rPr sz="1050" spc="-35" dirty="0">
                <a:latin typeface="Times New Roman"/>
                <a:cs typeface="Times New Roman"/>
              </a:rPr>
              <a:t> </a:t>
            </a:r>
            <a:r>
              <a:rPr sz="1050" dirty="0">
                <a:latin typeface="Times New Roman"/>
                <a:cs typeface="Times New Roman"/>
              </a:rPr>
              <a:t>or</a:t>
            </a:r>
            <a:r>
              <a:rPr sz="1050" spc="-40" dirty="0">
                <a:latin typeface="Times New Roman"/>
                <a:cs typeface="Times New Roman"/>
              </a:rPr>
              <a:t> </a:t>
            </a:r>
            <a:r>
              <a:rPr sz="1050" spc="-5" dirty="0">
                <a:latin typeface="Times New Roman"/>
                <a:cs typeface="Times New Roman"/>
              </a:rPr>
              <a:t>sells</a:t>
            </a:r>
            <a:r>
              <a:rPr sz="1050" spc="-40" dirty="0">
                <a:latin typeface="Times New Roman"/>
                <a:cs typeface="Times New Roman"/>
              </a:rPr>
              <a:t> </a:t>
            </a:r>
            <a:r>
              <a:rPr sz="1050" spc="-15" dirty="0">
                <a:latin typeface="Times New Roman"/>
                <a:cs typeface="Times New Roman"/>
              </a:rPr>
              <a:t>the</a:t>
            </a:r>
            <a:r>
              <a:rPr sz="1050" spc="-50" dirty="0">
                <a:latin typeface="Times New Roman"/>
                <a:cs typeface="Times New Roman"/>
              </a:rPr>
              <a:t> </a:t>
            </a:r>
            <a:r>
              <a:rPr sz="1050" spc="-5" dirty="0">
                <a:latin typeface="Times New Roman"/>
                <a:cs typeface="Times New Roman"/>
              </a:rPr>
              <a:t>firearm</a:t>
            </a:r>
            <a:r>
              <a:rPr sz="1050" spc="-55" dirty="0">
                <a:latin typeface="Times New Roman"/>
                <a:cs typeface="Times New Roman"/>
              </a:rPr>
              <a:t> </a:t>
            </a:r>
            <a:r>
              <a:rPr sz="1050" spc="-5" dirty="0">
                <a:latin typeface="Times New Roman"/>
                <a:cs typeface="Times New Roman"/>
              </a:rPr>
              <a:t>silencer</a:t>
            </a:r>
            <a:r>
              <a:rPr sz="1050" spc="-40" dirty="0">
                <a:latin typeface="Times New Roman"/>
                <a:cs typeface="Times New Roman"/>
              </a:rPr>
              <a:t> </a:t>
            </a:r>
            <a:r>
              <a:rPr sz="1050" spc="-5" dirty="0">
                <a:latin typeface="Times New Roman"/>
                <a:cs typeface="Times New Roman"/>
              </a:rPr>
              <a:t>in</a:t>
            </a:r>
            <a:r>
              <a:rPr sz="1050" spc="-35" dirty="0">
                <a:latin typeface="Times New Roman"/>
                <a:cs typeface="Times New Roman"/>
              </a:rPr>
              <a:t> </a:t>
            </a:r>
            <a:r>
              <a:rPr sz="1050" spc="-5" dirty="0">
                <a:latin typeface="Times New Roman"/>
                <a:cs typeface="Times New Roman"/>
              </a:rPr>
              <a:t>compliance</a:t>
            </a:r>
            <a:r>
              <a:rPr sz="1050" spc="-35" dirty="0">
                <a:latin typeface="Times New Roman"/>
                <a:cs typeface="Times New Roman"/>
              </a:rPr>
              <a:t> </a:t>
            </a:r>
            <a:r>
              <a:rPr sz="1050" spc="-5" dirty="0">
                <a:latin typeface="Times New Roman"/>
                <a:cs typeface="Times New Roman"/>
              </a:rPr>
              <a:t>with</a:t>
            </a:r>
            <a:r>
              <a:rPr sz="1050" spc="-50" dirty="0">
                <a:latin typeface="Times New Roman"/>
                <a:cs typeface="Times New Roman"/>
              </a:rPr>
              <a:t> </a:t>
            </a:r>
            <a:r>
              <a:rPr sz="1050" spc="-5" dirty="0">
                <a:latin typeface="Times New Roman"/>
                <a:cs typeface="Times New Roman"/>
              </a:rPr>
              <a:t>federal</a:t>
            </a:r>
            <a:r>
              <a:rPr sz="1050" spc="-40" dirty="0">
                <a:latin typeface="Times New Roman"/>
                <a:cs typeface="Times New Roman"/>
              </a:rPr>
              <a:t> </a:t>
            </a:r>
            <a:r>
              <a:rPr sz="1050" spc="-10" dirty="0">
                <a:latin typeface="Times New Roman"/>
                <a:cs typeface="Times New Roman"/>
              </a:rPr>
              <a:t>law.</a:t>
            </a:r>
            <a:endParaRPr sz="1050">
              <a:latin typeface="Times New Roman"/>
              <a:cs typeface="Times New Roman"/>
            </a:endParaRPr>
          </a:p>
          <a:p>
            <a:pPr marL="191770" marR="69850" indent="-179705">
              <a:lnSpc>
                <a:spcPts val="1200"/>
              </a:lnSpc>
              <a:spcBef>
                <a:spcPts val="10"/>
              </a:spcBef>
            </a:pPr>
            <a:r>
              <a:rPr sz="1050" b="1" spc="-5" dirty="0">
                <a:latin typeface="Times New Roman"/>
                <a:cs typeface="Times New Roman"/>
              </a:rPr>
              <a:t>Public Lewdness </a:t>
            </a:r>
            <a:r>
              <a:rPr sz="1050" spc="-5" dirty="0">
                <a:latin typeface="Times New Roman"/>
                <a:cs typeface="Times New Roman"/>
              </a:rPr>
              <a:t>is defined </a:t>
            </a:r>
            <a:r>
              <a:rPr sz="1050" spc="0" dirty="0">
                <a:latin typeface="Times New Roman"/>
                <a:cs typeface="Times New Roman"/>
              </a:rPr>
              <a:t>by </a:t>
            </a:r>
            <a:r>
              <a:rPr sz="1050" dirty="0">
                <a:latin typeface="Times New Roman"/>
                <a:cs typeface="Times New Roman"/>
              </a:rPr>
              <a:t>Penal Code </a:t>
            </a:r>
            <a:r>
              <a:rPr sz="1050" spc="-5" dirty="0">
                <a:latin typeface="Times New Roman"/>
                <a:cs typeface="Times New Roman"/>
              </a:rPr>
              <a:t>21.07 as </a:t>
            </a:r>
            <a:r>
              <a:rPr sz="1050" dirty="0">
                <a:latin typeface="Times New Roman"/>
                <a:cs typeface="Times New Roman"/>
              </a:rPr>
              <a:t>an </a:t>
            </a:r>
            <a:r>
              <a:rPr sz="1050" spc="-5" dirty="0">
                <a:latin typeface="Times New Roman"/>
                <a:cs typeface="Times New Roman"/>
              </a:rPr>
              <a:t>offense that </a:t>
            </a:r>
            <a:r>
              <a:rPr sz="1050" dirty="0">
                <a:latin typeface="Times New Roman"/>
                <a:cs typeface="Times New Roman"/>
              </a:rPr>
              <a:t>occurs </a:t>
            </a:r>
            <a:r>
              <a:rPr sz="1050" spc="-5" dirty="0">
                <a:latin typeface="Times New Roman"/>
                <a:cs typeface="Times New Roman"/>
              </a:rPr>
              <a:t>when </a:t>
            </a:r>
            <a:r>
              <a:rPr sz="1050" dirty="0">
                <a:latin typeface="Times New Roman"/>
                <a:cs typeface="Times New Roman"/>
              </a:rPr>
              <a:t>a </a:t>
            </a:r>
            <a:r>
              <a:rPr sz="1050" spc="-5" dirty="0">
                <a:latin typeface="Times New Roman"/>
                <a:cs typeface="Times New Roman"/>
              </a:rPr>
              <a:t>person knowingly </a:t>
            </a:r>
            <a:r>
              <a:rPr sz="1050" dirty="0">
                <a:latin typeface="Times New Roman"/>
                <a:cs typeface="Times New Roman"/>
              </a:rPr>
              <a:t>engages </a:t>
            </a:r>
            <a:r>
              <a:rPr sz="1050" spc="-5" dirty="0">
                <a:latin typeface="Times New Roman"/>
                <a:cs typeface="Times New Roman"/>
              </a:rPr>
              <a:t>in </a:t>
            </a:r>
            <a:r>
              <a:rPr sz="1050" dirty="0">
                <a:latin typeface="Times New Roman"/>
                <a:cs typeface="Times New Roman"/>
              </a:rPr>
              <a:t>an </a:t>
            </a:r>
            <a:r>
              <a:rPr sz="1050" spc="-5" dirty="0">
                <a:latin typeface="Times New Roman"/>
                <a:cs typeface="Times New Roman"/>
              </a:rPr>
              <a:t>act </a:t>
            </a:r>
            <a:r>
              <a:rPr sz="1050" dirty="0">
                <a:latin typeface="Times New Roman"/>
                <a:cs typeface="Times New Roman"/>
              </a:rPr>
              <a:t>of </a:t>
            </a:r>
            <a:r>
              <a:rPr sz="1050" spc="-5" dirty="0">
                <a:latin typeface="Times New Roman"/>
                <a:cs typeface="Times New Roman"/>
              </a:rPr>
              <a:t>sexual  intercourse, deviate </a:t>
            </a:r>
            <a:r>
              <a:rPr sz="1050" dirty="0">
                <a:latin typeface="Times New Roman"/>
                <a:cs typeface="Times New Roman"/>
              </a:rPr>
              <a:t>sexual </a:t>
            </a:r>
            <a:r>
              <a:rPr sz="1050" spc="-5" dirty="0">
                <a:latin typeface="Times New Roman"/>
                <a:cs typeface="Times New Roman"/>
              </a:rPr>
              <a:t>intercourse, </a:t>
            </a:r>
            <a:r>
              <a:rPr sz="1050" dirty="0">
                <a:latin typeface="Times New Roman"/>
                <a:cs typeface="Times New Roman"/>
              </a:rPr>
              <a:t>or </a:t>
            </a:r>
            <a:r>
              <a:rPr sz="1050" spc="-5" dirty="0">
                <a:latin typeface="Times New Roman"/>
                <a:cs typeface="Times New Roman"/>
              </a:rPr>
              <a:t>sexual contact </a:t>
            </a:r>
            <a:r>
              <a:rPr sz="1050" dirty="0">
                <a:latin typeface="Times New Roman"/>
                <a:cs typeface="Times New Roman"/>
              </a:rPr>
              <a:t>in a </a:t>
            </a:r>
            <a:r>
              <a:rPr sz="1050" spc="-5" dirty="0">
                <a:latin typeface="Times New Roman"/>
                <a:cs typeface="Times New Roman"/>
              </a:rPr>
              <a:t>public place </a:t>
            </a:r>
            <a:r>
              <a:rPr sz="1050" dirty="0">
                <a:latin typeface="Times New Roman"/>
                <a:cs typeface="Times New Roman"/>
              </a:rPr>
              <a:t>or, </a:t>
            </a:r>
            <a:r>
              <a:rPr sz="1050" spc="-5" dirty="0">
                <a:latin typeface="Times New Roman"/>
                <a:cs typeface="Times New Roman"/>
              </a:rPr>
              <a:t>if </a:t>
            </a:r>
            <a:r>
              <a:rPr sz="1050" dirty="0">
                <a:latin typeface="Times New Roman"/>
                <a:cs typeface="Times New Roman"/>
              </a:rPr>
              <a:t>not </a:t>
            </a:r>
            <a:r>
              <a:rPr sz="1050" spc="-5" dirty="0">
                <a:latin typeface="Times New Roman"/>
                <a:cs typeface="Times New Roman"/>
              </a:rPr>
              <a:t>in </a:t>
            </a:r>
            <a:r>
              <a:rPr sz="1050" dirty="0">
                <a:latin typeface="Times New Roman"/>
                <a:cs typeface="Times New Roman"/>
              </a:rPr>
              <a:t>a </a:t>
            </a:r>
            <a:r>
              <a:rPr sz="1050" spc="-5" dirty="0">
                <a:latin typeface="Times New Roman"/>
                <a:cs typeface="Times New Roman"/>
              </a:rPr>
              <a:t>public place, is reckless </a:t>
            </a:r>
            <a:r>
              <a:rPr sz="1050" spc="-15" dirty="0">
                <a:latin typeface="Times New Roman"/>
                <a:cs typeface="Times New Roman"/>
              </a:rPr>
              <a:t>about</a:t>
            </a:r>
            <a:r>
              <a:rPr sz="1050" spc="215" dirty="0">
                <a:latin typeface="Times New Roman"/>
                <a:cs typeface="Times New Roman"/>
              </a:rPr>
              <a:t> </a:t>
            </a:r>
            <a:r>
              <a:rPr sz="1050" spc="-5" dirty="0">
                <a:latin typeface="Times New Roman"/>
                <a:cs typeface="Times New Roman"/>
              </a:rPr>
              <a:t>whether</a:t>
            </a:r>
            <a:endParaRPr sz="1050">
              <a:latin typeface="Times New Roman"/>
              <a:cs typeface="Times New Roman"/>
            </a:endParaRPr>
          </a:p>
          <a:p>
            <a:pPr marL="191770">
              <a:lnSpc>
                <a:spcPts val="1150"/>
              </a:lnSpc>
            </a:pPr>
            <a:r>
              <a:rPr sz="1050" spc="-5" dirty="0">
                <a:latin typeface="Times New Roman"/>
                <a:cs typeface="Times New Roman"/>
              </a:rPr>
              <a:t>another</a:t>
            </a:r>
            <a:r>
              <a:rPr sz="1050" spc="-30" dirty="0">
                <a:latin typeface="Times New Roman"/>
                <a:cs typeface="Times New Roman"/>
              </a:rPr>
              <a:t> </a:t>
            </a:r>
            <a:r>
              <a:rPr sz="1050" spc="-5" dirty="0">
                <a:latin typeface="Times New Roman"/>
                <a:cs typeface="Times New Roman"/>
              </a:rPr>
              <a:t>is</a:t>
            </a:r>
            <a:r>
              <a:rPr sz="1050" spc="-40" dirty="0">
                <a:latin typeface="Times New Roman"/>
                <a:cs typeface="Times New Roman"/>
              </a:rPr>
              <a:t> </a:t>
            </a:r>
            <a:r>
              <a:rPr sz="1050" spc="-5" dirty="0">
                <a:latin typeface="Times New Roman"/>
                <a:cs typeface="Times New Roman"/>
              </a:rPr>
              <a:t>present</a:t>
            </a:r>
            <a:r>
              <a:rPr sz="1050" spc="-40" dirty="0">
                <a:latin typeface="Times New Roman"/>
                <a:cs typeface="Times New Roman"/>
              </a:rPr>
              <a:t> </a:t>
            </a:r>
            <a:r>
              <a:rPr sz="1050" dirty="0">
                <a:latin typeface="Times New Roman"/>
                <a:cs typeface="Times New Roman"/>
              </a:rPr>
              <a:t>who</a:t>
            </a:r>
            <a:r>
              <a:rPr sz="1050" spc="-50" dirty="0">
                <a:latin typeface="Times New Roman"/>
                <a:cs typeface="Times New Roman"/>
              </a:rPr>
              <a:t> </a:t>
            </a:r>
            <a:r>
              <a:rPr sz="1050" spc="-10" dirty="0">
                <a:latin typeface="Times New Roman"/>
                <a:cs typeface="Times New Roman"/>
              </a:rPr>
              <a:t>will</a:t>
            </a:r>
            <a:r>
              <a:rPr sz="1050" spc="-45" dirty="0">
                <a:latin typeface="Times New Roman"/>
                <a:cs typeface="Times New Roman"/>
              </a:rPr>
              <a:t> </a:t>
            </a:r>
            <a:r>
              <a:rPr sz="1050" spc="-5" dirty="0">
                <a:latin typeface="Times New Roman"/>
                <a:cs typeface="Times New Roman"/>
              </a:rPr>
              <a:t>be</a:t>
            </a:r>
            <a:r>
              <a:rPr sz="1050" spc="-40" dirty="0">
                <a:latin typeface="Times New Roman"/>
                <a:cs typeface="Times New Roman"/>
              </a:rPr>
              <a:t> </a:t>
            </a:r>
            <a:r>
              <a:rPr sz="1050" dirty="0">
                <a:latin typeface="Times New Roman"/>
                <a:cs typeface="Times New Roman"/>
              </a:rPr>
              <a:t>offended</a:t>
            </a:r>
            <a:r>
              <a:rPr sz="1050" spc="-50" dirty="0">
                <a:latin typeface="Times New Roman"/>
                <a:cs typeface="Times New Roman"/>
              </a:rPr>
              <a:t> </a:t>
            </a:r>
            <a:r>
              <a:rPr sz="1050" dirty="0">
                <a:latin typeface="Times New Roman"/>
                <a:cs typeface="Times New Roman"/>
              </a:rPr>
              <a:t>or</a:t>
            </a:r>
            <a:r>
              <a:rPr sz="1050" spc="-40" dirty="0">
                <a:latin typeface="Times New Roman"/>
                <a:cs typeface="Times New Roman"/>
              </a:rPr>
              <a:t> </a:t>
            </a:r>
            <a:r>
              <a:rPr sz="1050" spc="-5" dirty="0">
                <a:latin typeface="Times New Roman"/>
                <a:cs typeface="Times New Roman"/>
              </a:rPr>
              <a:t>alarmed</a:t>
            </a:r>
            <a:r>
              <a:rPr sz="1050" spc="-50" dirty="0">
                <a:latin typeface="Times New Roman"/>
                <a:cs typeface="Times New Roman"/>
              </a:rPr>
              <a:t> </a:t>
            </a:r>
            <a:r>
              <a:rPr sz="1050" spc="0" dirty="0">
                <a:latin typeface="Times New Roman"/>
                <a:cs typeface="Times New Roman"/>
              </a:rPr>
              <a:t>by</a:t>
            </a:r>
            <a:r>
              <a:rPr sz="1050" spc="-60" dirty="0">
                <a:latin typeface="Times New Roman"/>
                <a:cs typeface="Times New Roman"/>
              </a:rPr>
              <a:t> </a:t>
            </a:r>
            <a:r>
              <a:rPr sz="1050" spc="-10" dirty="0">
                <a:latin typeface="Times New Roman"/>
                <a:cs typeface="Times New Roman"/>
              </a:rPr>
              <a:t>the</a:t>
            </a:r>
            <a:r>
              <a:rPr sz="1050" spc="-50" dirty="0">
                <a:latin typeface="Times New Roman"/>
                <a:cs typeface="Times New Roman"/>
              </a:rPr>
              <a:t> </a:t>
            </a:r>
            <a:r>
              <a:rPr sz="1050" spc="-5" dirty="0">
                <a:latin typeface="Times New Roman"/>
                <a:cs typeface="Times New Roman"/>
              </a:rPr>
              <a:t>act.</a:t>
            </a:r>
            <a:endParaRPr sz="1050">
              <a:latin typeface="Times New Roman"/>
              <a:cs typeface="Times New Roman"/>
            </a:endParaRPr>
          </a:p>
          <a:p>
            <a:pPr marL="192405" marR="71120" indent="-180340" algn="just">
              <a:lnSpc>
                <a:spcPct val="95900"/>
              </a:lnSpc>
              <a:spcBef>
                <a:spcPts val="25"/>
              </a:spcBef>
            </a:pPr>
            <a:r>
              <a:rPr sz="1050" b="1" spc="-5" dirty="0">
                <a:latin typeface="Times New Roman"/>
                <a:cs typeface="Times New Roman"/>
              </a:rPr>
              <a:t>Public</a:t>
            </a:r>
            <a:r>
              <a:rPr sz="1050" b="1" spc="-30" dirty="0">
                <a:latin typeface="Times New Roman"/>
                <a:cs typeface="Times New Roman"/>
              </a:rPr>
              <a:t> </a:t>
            </a:r>
            <a:r>
              <a:rPr sz="1050" b="1" spc="-5" dirty="0">
                <a:latin typeface="Times New Roman"/>
                <a:cs typeface="Times New Roman"/>
              </a:rPr>
              <a:t>school</a:t>
            </a:r>
            <a:r>
              <a:rPr sz="1050" b="1" spc="-45" dirty="0">
                <a:latin typeface="Times New Roman"/>
                <a:cs typeface="Times New Roman"/>
              </a:rPr>
              <a:t> </a:t>
            </a:r>
            <a:r>
              <a:rPr sz="1050" b="1" spc="-5" dirty="0">
                <a:latin typeface="Times New Roman"/>
                <a:cs typeface="Times New Roman"/>
              </a:rPr>
              <a:t>fraternity,</a:t>
            </a:r>
            <a:r>
              <a:rPr sz="1050" b="1" spc="-40" dirty="0">
                <a:latin typeface="Times New Roman"/>
                <a:cs typeface="Times New Roman"/>
              </a:rPr>
              <a:t> </a:t>
            </a:r>
            <a:r>
              <a:rPr sz="1050" b="1" spc="-5" dirty="0">
                <a:latin typeface="Times New Roman"/>
                <a:cs typeface="Times New Roman"/>
              </a:rPr>
              <a:t>sorority,</a:t>
            </a:r>
            <a:r>
              <a:rPr sz="1050" b="1" spc="-25" dirty="0">
                <a:latin typeface="Times New Roman"/>
                <a:cs typeface="Times New Roman"/>
              </a:rPr>
              <a:t> </a:t>
            </a:r>
            <a:r>
              <a:rPr sz="1050" b="1" spc="-5" dirty="0">
                <a:latin typeface="Times New Roman"/>
                <a:cs typeface="Times New Roman"/>
              </a:rPr>
              <a:t>secret</a:t>
            </a:r>
            <a:r>
              <a:rPr sz="1050" b="1" spc="-30" dirty="0">
                <a:latin typeface="Times New Roman"/>
                <a:cs typeface="Times New Roman"/>
              </a:rPr>
              <a:t> </a:t>
            </a:r>
            <a:r>
              <a:rPr sz="1050" b="1" spc="-5" dirty="0">
                <a:latin typeface="Times New Roman"/>
                <a:cs typeface="Times New Roman"/>
              </a:rPr>
              <a:t>society,</a:t>
            </a:r>
            <a:r>
              <a:rPr sz="1050" b="1" spc="-40" dirty="0">
                <a:latin typeface="Times New Roman"/>
                <a:cs typeface="Times New Roman"/>
              </a:rPr>
              <a:t> </a:t>
            </a:r>
            <a:r>
              <a:rPr sz="1050" b="1" dirty="0">
                <a:latin typeface="Times New Roman"/>
                <a:cs typeface="Times New Roman"/>
              </a:rPr>
              <a:t>or</a:t>
            </a:r>
            <a:r>
              <a:rPr sz="1050" b="1" spc="-40" dirty="0">
                <a:latin typeface="Times New Roman"/>
                <a:cs typeface="Times New Roman"/>
              </a:rPr>
              <a:t> </a:t>
            </a:r>
            <a:r>
              <a:rPr sz="1050" b="1" spc="-5" dirty="0">
                <a:latin typeface="Times New Roman"/>
                <a:cs typeface="Times New Roman"/>
              </a:rPr>
              <a:t>gang</a:t>
            </a:r>
            <a:r>
              <a:rPr sz="1050" b="1" spc="-25" dirty="0">
                <a:latin typeface="Times New Roman"/>
                <a:cs typeface="Times New Roman"/>
              </a:rPr>
              <a:t> </a:t>
            </a:r>
            <a:r>
              <a:rPr sz="1050" spc="-15" dirty="0">
                <a:latin typeface="Times New Roman"/>
                <a:cs typeface="Times New Roman"/>
              </a:rPr>
              <a:t>means</a:t>
            </a:r>
            <a:r>
              <a:rPr sz="1050" spc="-50" dirty="0">
                <a:latin typeface="Times New Roman"/>
                <a:cs typeface="Times New Roman"/>
              </a:rPr>
              <a:t> </a:t>
            </a:r>
            <a:r>
              <a:rPr sz="1050" spc="-5" dirty="0">
                <a:latin typeface="Times New Roman"/>
                <a:cs typeface="Times New Roman"/>
              </a:rPr>
              <a:t>an</a:t>
            </a:r>
            <a:r>
              <a:rPr sz="1050" spc="-25" dirty="0">
                <a:latin typeface="Times New Roman"/>
                <a:cs typeface="Times New Roman"/>
              </a:rPr>
              <a:t> organization</a:t>
            </a:r>
            <a:r>
              <a:rPr sz="1050" spc="-75" dirty="0">
                <a:latin typeface="Times New Roman"/>
                <a:cs typeface="Times New Roman"/>
              </a:rPr>
              <a:t> </a:t>
            </a:r>
            <a:r>
              <a:rPr sz="1050" spc="-15" dirty="0">
                <a:latin typeface="Times New Roman"/>
                <a:cs typeface="Times New Roman"/>
              </a:rPr>
              <a:t>composed</a:t>
            </a:r>
            <a:r>
              <a:rPr sz="1050" spc="-65" dirty="0">
                <a:latin typeface="Times New Roman"/>
                <a:cs typeface="Times New Roman"/>
              </a:rPr>
              <a:t> </a:t>
            </a:r>
            <a:r>
              <a:rPr sz="1050" spc="-5" dirty="0">
                <a:latin typeface="Times New Roman"/>
                <a:cs typeface="Times New Roman"/>
              </a:rPr>
              <a:t>wholly</a:t>
            </a:r>
            <a:r>
              <a:rPr sz="1050" spc="-50" dirty="0">
                <a:latin typeface="Times New Roman"/>
                <a:cs typeface="Times New Roman"/>
              </a:rPr>
              <a:t> </a:t>
            </a:r>
            <a:r>
              <a:rPr sz="1050" dirty="0">
                <a:latin typeface="Times New Roman"/>
                <a:cs typeface="Times New Roman"/>
              </a:rPr>
              <a:t>or</a:t>
            </a:r>
            <a:r>
              <a:rPr sz="1050" spc="-30" dirty="0">
                <a:latin typeface="Times New Roman"/>
                <a:cs typeface="Times New Roman"/>
              </a:rPr>
              <a:t> </a:t>
            </a:r>
            <a:r>
              <a:rPr sz="1050" spc="-5" dirty="0">
                <a:latin typeface="Times New Roman"/>
                <a:cs typeface="Times New Roman"/>
              </a:rPr>
              <a:t>in</a:t>
            </a:r>
            <a:r>
              <a:rPr sz="1050" spc="-25" dirty="0">
                <a:latin typeface="Times New Roman"/>
                <a:cs typeface="Times New Roman"/>
              </a:rPr>
              <a:t> </a:t>
            </a:r>
            <a:r>
              <a:rPr sz="1050" spc="-5" dirty="0">
                <a:latin typeface="Times New Roman"/>
                <a:cs typeface="Times New Roman"/>
              </a:rPr>
              <a:t>part</a:t>
            </a:r>
            <a:r>
              <a:rPr sz="1050" spc="-30" dirty="0">
                <a:latin typeface="Times New Roman"/>
                <a:cs typeface="Times New Roman"/>
              </a:rPr>
              <a:t> </a:t>
            </a:r>
            <a:r>
              <a:rPr sz="1050" dirty="0">
                <a:latin typeface="Times New Roman"/>
                <a:cs typeface="Times New Roman"/>
              </a:rPr>
              <a:t>of</a:t>
            </a:r>
            <a:r>
              <a:rPr sz="1050" spc="-30" dirty="0">
                <a:latin typeface="Times New Roman"/>
                <a:cs typeface="Times New Roman"/>
              </a:rPr>
              <a:t> </a:t>
            </a:r>
            <a:r>
              <a:rPr sz="1050" spc="-5" dirty="0">
                <a:latin typeface="Times New Roman"/>
                <a:cs typeface="Times New Roman"/>
              </a:rPr>
              <a:t>students</a:t>
            </a:r>
            <a:r>
              <a:rPr sz="1050" spc="-30" dirty="0">
                <a:latin typeface="Times New Roman"/>
                <a:cs typeface="Times New Roman"/>
              </a:rPr>
              <a:t> </a:t>
            </a:r>
            <a:r>
              <a:rPr sz="1050" spc="-5" dirty="0">
                <a:latin typeface="Times New Roman"/>
                <a:cs typeface="Times New Roman"/>
              </a:rPr>
              <a:t>that</a:t>
            </a:r>
            <a:r>
              <a:rPr sz="1050" spc="-30" dirty="0">
                <a:latin typeface="Times New Roman"/>
                <a:cs typeface="Times New Roman"/>
              </a:rPr>
              <a:t> </a:t>
            </a:r>
            <a:r>
              <a:rPr sz="1050" spc="-5" dirty="0">
                <a:latin typeface="Times New Roman"/>
                <a:cs typeface="Times New Roman"/>
              </a:rPr>
              <a:t>seeks  to perpetuate </a:t>
            </a:r>
            <a:r>
              <a:rPr sz="1050" spc="-15" dirty="0">
                <a:latin typeface="Times New Roman"/>
                <a:cs typeface="Times New Roman"/>
              </a:rPr>
              <a:t>itself </a:t>
            </a:r>
            <a:r>
              <a:rPr sz="1050" dirty="0">
                <a:latin typeface="Times New Roman"/>
                <a:cs typeface="Times New Roman"/>
              </a:rPr>
              <a:t>by </a:t>
            </a:r>
            <a:r>
              <a:rPr sz="1050" spc="-15" dirty="0">
                <a:latin typeface="Times New Roman"/>
                <a:cs typeface="Times New Roman"/>
              </a:rPr>
              <a:t>taking additional </a:t>
            </a:r>
            <a:r>
              <a:rPr sz="1050" spc="-5" dirty="0">
                <a:latin typeface="Times New Roman"/>
                <a:cs typeface="Times New Roman"/>
              </a:rPr>
              <a:t>members </a:t>
            </a:r>
            <a:r>
              <a:rPr sz="1050" dirty="0">
                <a:latin typeface="Times New Roman"/>
                <a:cs typeface="Times New Roman"/>
              </a:rPr>
              <a:t>from </a:t>
            </a:r>
            <a:r>
              <a:rPr sz="1050" spc="-5" dirty="0">
                <a:latin typeface="Times New Roman"/>
                <a:cs typeface="Times New Roman"/>
              </a:rPr>
              <a:t>the students enrolled in </a:t>
            </a:r>
            <a:r>
              <a:rPr sz="1050" dirty="0">
                <a:latin typeface="Times New Roman"/>
                <a:cs typeface="Times New Roman"/>
              </a:rPr>
              <a:t>school </a:t>
            </a:r>
            <a:r>
              <a:rPr sz="1050" spc="-5" dirty="0">
                <a:latin typeface="Times New Roman"/>
                <a:cs typeface="Times New Roman"/>
              </a:rPr>
              <a:t>based </a:t>
            </a:r>
            <a:r>
              <a:rPr sz="1050" dirty="0">
                <a:latin typeface="Times New Roman"/>
                <a:cs typeface="Times New Roman"/>
              </a:rPr>
              <a:t>on a </a:t>
            </a:r>
            <a:r>
              <a:rPr sz="1050" spc="-15" dirty="0">
                <a:latin typeface="Times New Roman"/>
                <a:cs typeface="Times New Roman"/>
              </a:rPr>
              <a:t>decision </a:t>
            </a:r>
            <a:r>
              <a:rPr sz="1050" dirty="0">
                <a:latin typeface="Times New Roman"/>
                <a:cs typeface="Times New Roman"/>
              </a:rPr>
              <a:t>of </a:t>
            </a:r>
            <a:r>
              <a:rPr sz="1050" spc="-15" dirty="0">
                <a:latin typeface="Times New Roman"/>
                <a:cs typeface="Times New Roman"/>
              </a:rPr>
              <a:t>its </a:t>
            </a:r>
            <a:r>
              <a:rPr sz="1050" spc="-25" dirty="0">
                <a:latin typeface="Times New Roman"/>
                <a:cs typeface="Times New Roman"/>
              </a:rPr>
              <a:t>membership  </a:t>
            </a:r>
            <a:r>
              <a:rPr sz="1050" spc="-5" dirty="0">
                <a:latin typeface="Times New Roman"/>
                <a:cs typeface="Times New Roman"/>
              </a:rPr>
              <a:t>rather than </a:t>
            </a:r>
            <a:r>
              <a:rPr sz="1050" dirty="0">
                <a:latin typeface="Times New Roman"/>
                <a:cs typeface="Times New Roman"/>
              </a:rPr>
              <a:t>on </a:t>
            </a:r>
            <a:r>
              <a:rPr sz="1050" spc="-5" dirty="0">
                <a:latin typeface="Times New Roman"/>
                <a:cs typeface="Times New Roman"/>
              </a:rPr>
              <a:t>the free choice </a:t>
            </a:r>
            <a:r>
              <a:rPr sz="1050" dirty="0">
                <a:latin typeface="Times New Roman"/>
                <a:cs typeface="Times New Roman"/>
              </a:rPr>
              <a:t>of a </a:t>
            </a:r>
            <a:r>
              <a:rPr sz="1050" spc="-20" dirty="0">
                <a:latin typeface="Times New Roman"/>
                <a:cs typeface="Times New Roman"/>
              </a:rPr>
              <a:t>qualified </a:t>
            </a:r>
            <a:r>
              <a:rPr sz="1050" spc="-15" dirty="0">
                <a:latin typeface="Times New Roman"/>
                <a:cs typeface="Times New Roman"/>
              </a:rPr>
              <a:t>student. Educational </a:t>
            </a:r>
            <a:r>
              <a:rPr sz="1050" spc="-20" dirty="0">
                <a:latin typeface="Times New Roman"/>
                <a:cs typeface="Times New Roman"/>
              </a:rPr>
              <a:t>organizations </a:t>
            </a:r>
            <a:r>
              <a:rPr sz="1050" spc="-15" dirty="0">
                <a:latin typeface="Times New Roman"/>
                <a:cs typeface="Times New Roman"/>
              </a:rPr>
              <a:t>listed </a:t>
            </a:r>
            <a:r>
              <a:rPr sz="1050" spc="-5" dirty="0">
                <a:latin typeface="Times New Roman"/>
                <a:cs typeface="Times New Roman"/>
              </a:rPr>
              <a:t>in Section </a:t>
            </a:r>
            <a:r>
              <a:rPr sz="1050" dirty="0">
                <a:latin typeface="Times New Roman"/>
                <a:cs typeface="Times New Roman"/>
              </a:rPr>
              <a:t>37.121(d) of </a:t>
            </a:r>
            <a:r>
              <a:rPr sz="1050" spc="-10" dirty="0">
                <a:latin typeface="Times New Roman"/>
                <a:cs typeface="Times New Roman"/>
              </a:rPr>
              <a:t>the </a:t>
            </a:r>
            <a:r>
              <a:rPr sz="1050" spc="-5" dirty="0">
                <a:latin typeface="Times New Roman"/>
                <a:cs typeface="Times New Roman"/>
              </a:rPr>
              <a:t>Education Code  are</a:t>
            </a:r>
            <a:r>
              <a:rPr sz="1050" spc="-40" dirty="0">
                <a:latin typeface="Times New Roman"/>
                <a:cs typeface="Times New Roman"/>
              </a:rPr>
              <a:t> </a:t>
            </a:r>
            <a:r>
              <a:rPr sz="1050" spc="-15" dirty="0">
                <a:latin typeface="Times New Roman"/>
                <a:cs typeface="Times New Roman"/>
              </a:rPr>
              <a:t>accepted</a:t>
            </a:r>
            <a:r>
              <a:rPr sz="1050" spc="-90" dirty="0">
                <a:latin typeface="Times New Roman"/>
                <a:cs typeface="Times New Roman"/>
              </a:rPr>
              <a:t> </a:t>
            </a:r>
            <a:r>
              <a:rPr sz="1050" dirty="0">
                <a:latin typeface="Times New Roman"/>
                <a:cs typeface="Times New Roman"/>
              </a:rPr>
              <a:t>from</a:t>
            </a:r>
            <a:r>
              <a:rPr sz="1050" spc="-95" dirty="0">
                <a:latin typeface="Times New Roman"/>
                <a:cs typeface="Times New Roman"/>
              </a:rPr>
              <a:t> </a:t>
            </a:r>
            <a:r>
              <a:rPr sz="1050" spc="-5" dirty="0">
                <a:latin typeface="Times New Roman"/>
                <a:cs typeface="Times New Roman"/>
              </a:rPr>
              <a:t>this</a:t>
            </a:r>
            <a:r>
              <a:rPr sz="1050" spc="-55" dirty="0">
                <a:latin typeface="Times New Roman"/>
                <a:cs typeface="Times New Roman"/>
              </a:rPr>
              <a:t> </a:t>
            </a:r>
            <a:r>
              <a:rPr sz="1050" spc="-5" dirty="0">
                <a:latin typeface="Times New Roman"/>
                <a:cs typeface="Times New Roman"/>
              </a:rPr>
              <a:t>definition.</a:t>
            </a:r>
            <a:endParaRPr sz="1050">
              <a:latin typeface="Times New Roman"/>
              <a:cs typeface="Times New Roman"/>
            </a:endParaRPr>
          </a:p>
          <a:p>
            <a:pPr marL="13335">
              <a:lnSpc>
                <a:spcPts val="1225"/>
              </a:lnSpc>
            </a:pPr>
            <a:r>
              <a:rPr sz="1050" b="1" spc="-5" dirty="0">
                <a:latin typeface="Times New Roman"/>
                <a:cs typeface="Times New Roman"/>
              </a:rPr>
              <a:t>Reasonable</a:t>
            </a:r>
            <a:r>
              <a:rPr sz="1050" b="1" spc="65" dirty="0">
                <a:latin typeface="Times New Roman"/>
                <a:cs typeface="Times New Roman"/>
              </a:rPr>
              <a:t> </a:t>
            </a:r>
            <a:r>
              <a:rPr sz="1050" b="1" spc="-10" dirty="0">
                <a:latin typeface="Times New Roman"/>
                <a:cs typeface="Times New Roman"/>
              </a:rPr>
              <a:t>belief</a:t>
            </a:r>
            <a:r>
              <a:rPr sz="1050" b="1" spc="75" dirty="0">
                <a:latin typeface="Times New Roman"/>
                <a:cs typeface="Times New Roman"/>
              </a:rPr>
              <a:t> </a:t>
            </a:r>
            <a:r>
              <a:rPr sz="1050" spc="-5" dirty="0">
                <a:latin typeface="Times New Roman"/>
                <a:cs typeface="Times New Roman"/>
              </a:rPr>
              <a:t>is</a:t>
            </a:r>
            <a:r>
              <a:rPr sz="1050" spc="60" dirty="0">
                <a:latin typeface="Times New Roman"/>
                <a:cs typeface="Times New Roman"/>
              </a:rPr>
              <a:t> </a:t>
            </a:r>
            <a:r>
              <a:rPr sz="1050" spc="-5" dirty="0">
                <a:latin typeface="Times New Roman"/>
                <a:cs typeface="Times New Roman"/>
              </a:rPr>
              <a:t>that</a:t>
            </a:r>
            <a:r>
              <a:rPr sz="1050" spc="60" dirty="0">
                <a:latin typeface="Times New Roman"/>
                <a:cs typeface="Times New Roman"/>
              </a:rPr>
              <a:t> </a:t>
            </a:r>
            <a:r>
              <a:rPr sz="1050" spc="-5" dirty="0">
                <a:latin typeface="Times New Roman"/>
                <a:cs typeface="Times New Roman"/>
              </a:rPr>
              <a:t>which</a:t>
            </a:r>
            <a:r>
              <a:rPr sz="1050" spc="65" dirty="0">
                <a:latin typeface="Times New Roman"/>
                <a:cs typeface="Times New Roman"/>
              </a:rPr>
              <a:t> </a:t>
            </a:r>
            <a:r>
              <a:rPr sz="1050" dirty="0">
                <a:latin typeface="Times New Roman"/>
                <a:cs typeface="Times New Roman"/>
              </a:rPr>
              <a:t>an</a:t>
            </a:r>
            <a:r>
              <a:rPr sz="1050" spc="65" dirty="0">
                <a:latin typeface="Times New Roman"/>
                <a:cs typeface="Times New Roman"/>
              </a:rPr>
              <a:t> </a:t>
            </a:r>
            <a:r>
              <a:rPr sz="1050" spc="-5" dirty="0">
                <a:latin typeface="Times New Roman"/>
                <a:cs typeface="Times New Roman"/>
              </a:rPr>
              <a:t>ordinary</a:t>
            </a:r>
            <a:r>
              <a:rPr sz="1050" spc="35" dirty="0">
                <a:latin typeface="Times New Roman"/>
                <a:cs typeface="Times New Roman"/>
              </a:rPr>
              <a:t> </a:t>
            </a:r>
            <a:r>
              <a:rPr sz="1050" dirty="0">
                <a:latin typeface="Times New Roman"/>
                <a:cs typeface="Times New Roman"/>
              </a:rPr>
              <a:t>person</a:t>
            </a:r>
            <a:r>
              <a:rPr sz="1050" spc="65" dirty="0">
                <a:latin typeface="Times New Roman"/>
                <a:cs typeface="Times New Roman"/>
              </a:rPr>
              <a:t> </a:t>
            </a:r>
            <a:r>
              <a:rPr sz="1050" dirty="0">
                <a:latin typeface="Times New Roman"/>
                <a:cs typeface="Times New Roman"/>
              </a:rPr>
              <a:t>of</a:t>
            </a:r>
            <a:r>
              <a:rPr sz="1050" spc="60" dirty="0">
                <a:latin typeface="Times New Roman"/>
                <a:cs typeface="Times New Roman"/>
              </a:rPr>
              <a:t> </a:t>
            </a:r>
            <a:r>
              <a:rPr sz="1050" spc="-5" dirty="0">
                <a:latin typeface="Times New Roman"/>
                <a:cs typeface="Times New Roman"/>
              </a:rPr>
              <a:t>average</a:t>
            </a:r>
            <a:r>
              <a:rPr sz="1050" spc="65" dirty="0">
                <a:latin typeface="Times New Roman"/>
                <a:cs typeface="Times New Roman"/>
              </a:rPr>
              <a:t> </a:t>
            </a:r>
            <a:r>
              <a:rPr sz="1050" spc="-5" dirty="0">
                <a:latin typeface="Times New Roman"/>
                <a:cs typeface="Times New Roman"/>
              </a:rPr>
              <a:t>intelligence</a:t>
            </a:r>
            <a:r>
              <a:rPr sz="1050" spc="65" dirty="0">
                <a:latin typeface="Times New Roman"/>
                <a:cs typeface="Times New Roman"/>
              </a:rPr>
              <a:t> </a:t>
            </a:r>
            <a:r>
              <a:rPr sz="1050" dirty="0">
                <a:latin typeface="Times New Roman"/>
                <a:cs typeface="Times New Roman"/>
              </a:rPr>
              <a:t>and</a:t>
            </a:r>
            <a:r>
              <a:rPr sz="1050" spc="65" dirty="0">
                <a:latin typeface="Times New Roman"/>
                <a:cs typeface="Times New Roman"/>
              </a:rPr>
              <a:t> </a:t>
            </a:r>
            <a:r>
              <a:rPr sz="1050" spc="-5" dirty="0">
                <a:latin typeface="Times New Roman"/>
                <a:cs typeface="Times New Roman"/>
              </a:rPr>
              <a:t>sound</a:t>
            </a:r>
            <a:r>
              <a:rPr sz="1050" spc="65" dirty="0">
                <a:latin typeface="Times New Roman"/>
                <a:cs typeface="Times New Roman"/>
              </a:rPr>
              <a:t> </a:t>
            </a:r>
            <a:r>
              <a:rPr sz="1050" spc="-5" dirty="0">
                <a:latin typeface="Times New Roman"/>
                <a:cs typeface="Times New Roman"/>
              </a:rPr>
              <a:t>mind</a:t>
            </a:r>
            <a:r>
              <a:rPr sz="1050" spc="65" dirty="0">
                <a:latin typeface="Times New Roman"/>
                <a:cs typeface="Times New Roman"/>
              </a:rPr>
              <a:t> </a:t>
            </a:r>
            <a:r>
              <a:rPr sz="1050" spc="-5" dirty="0">
                <a:latin typeface="Times New Roman"/>
                <a:cs typeface="Times New Roman"/>
              </a:rPr>
              <a:t>would</a:t>
            </a:r>
            <a:r>
              <a:rPr sz="1050" spc="65" dirty="0">
                <a:latin typeface="Times New Roman"/>
                <a:cs typeface="Times New Roman"/>
              </a:rPr>
              <a:t> </a:t>
            </a:r>
            <a:r>
              <a:rPr sz="1050" spc="-5" dirty="0">
                <a:latin typeface="Times New Roman"/>
                <a:cs typeface="Times New Roman"/>
              </a:rPr>
              <a:t>believe.</a:t>
            </a:r>
            <a:r>
              <a:rPr sz="1050" spc="65" dirty="0">
                <a:latin typeface="Times New Roman"/>
                <a:cs typeface="Times New Roman"/>
              </a:rPr>
              <a:t> </a:t>
            </a:r>
            <a:r>
              <a:rPr sz="1050" spc="-5" dirty="0">
                <a:latin typeface="Times New Roman"/>
                <a:cs typeface="Times New Roman"/>
              </a:rPr>
              <a:t>Chapter</a:t>
            </a:r>
            <a:r>
              <a:rPr sz="1050" spc="60" dirty="0">
                <a:latin typeface="Times New Roman"/>
                <a:cs typeface="Times New Roman"/>
              </a:rPr>
              <a:t> </a:t>
            </a:r>
            <a:r>
              <a:rPr sz="1050" dirty="0">
                <a:latin typeface="Times New Roman"/>
                <a:cs typeface="Times New Roman"/>
              </a:rPr>
              <a:t>37</a:t>
            </a:r>
            <a:r>
              <a:rPr sz="1050" spc="65" dirty="0">
                <a:latin typeface="Times New Roman"/>
                <a:cs typeface="Times New Roman"/>
              </a:rPr>
              <a:t> </a:t>
            </a:r>
            <a:r>
              <a:rPr sz="1050" spc="-5" dirty="0">
                <a:latin typeface="Times New Roman"/>
                <a:cs typeface="Times New Roman"/>
              </a:rPr>
              <a:t>requires</a:t>
            </a:r>
            <a:endParaRPr sz="1050">
              <a:latin typeface="Times New Roman"/>
              <a:cs typeface="Times New Roman"/>
            </a:endParaRPr>
          </a:p>
        </p:txBody>
      </p:sp>
      <p:sp>
        <p:nvSpPr>
          <p:cNvPr id="4" name="object 4"/>
          <p:cNvSpPr txBox="1"/>
          <p:nvPr/>
        </p:nvSpPr>
        <p:spPr>
          <a:xfrm>
            <a:off x="697991" y="5881115"/>
            <a:ext cx="6753859" cy="152400"/>
          </a:xfrm>
          <a:prstGeom prst="rect">
            <a:avLst/>
          </a:prstGeom>
          <a:solidFill>
            <a:srgbClr val="FFFF00"/>
          </a:solidFill>
        </p:spPr>
        <p:txBody>
          <a:bodyPr vert="horz" wrap="square" lIns="0" tIns="0" rIns="0" bIns="0" rtlCol="0">
            <a:spAutoFit/>
          </a:bodyPr>
          <a:lstStyle/>
          <a:p>
            <a:pPr>
              <a:lnSpc>
                <a:spcPts val="1160"/>
              </a:lnSpc>
            </a:pPr>
            <a:r>
              <a:rPr sz="1050" spc="-5" dirty="0">
                <a:latin typeface="Times New Roman"/>
                <a:cs typeface="Times New Roman"/>
              </a:rPr>
              <a:t>certain</a:t>
            </a:r>
            <a:r>
              <a:rPr sz="1050" spc="75" dirty="0">
                <a:latin typeface="Times New Roman"/>
                <a:cs typeface="Times New Roman"/>
              </a:rPr>
              <a:t> </a:t>
            </a:r>
            <a:r>
              <a:rPr sz="1050" spc="-5" dirty="0">
                <a:latin typeface="Times New Roman"/>
                <a:cs typeface="Times New Roman"/>
              </a:rPr>
              <a:t>disciplinary</a:t>
            </a:r>
            <a:r>
              <a:rPr sz="1050" spc="50" dirty="0">
                <a:latin typeface="Times New Roman"/>
                <a:cs typeface="Times New Roman"/>
              </a:rPr>
              <a:t> </a:t>
            </a:r>
            <a:r>
              <a:rPr sz="1050" spc="-5" dirty="0">
                <a:latin typeface="Times New Roman"/>
                <a:cs typeface="Times New Roman"/>
              </a:rPr>
              <a:t>decisions</a:t>
            </a:r>
            <a:r>
              <a:rPr sz="1050" spc="75" dirty="0">
                <a:latin typeface="Times New Roman"/>
                <a:cs typeface="Times New Roman"/>
              </a:rPr>
              <a:t> </a:t>
            </a:r>
            <a:r>
              <a:rPr sz="1050" spc="-5" dirty="0">
                <a:latin typeface="Times New Roman"/>
                <a:cs typeface="Times New Roman"/>
              </a:rPr>
              <a:t>when</a:t>
            </a:r>
            <a:r>
              <a:rPr sz="1050" spc="75" dirty="0">
                <a:latin typeface="Times New Roman"/>
                <a:cs typeface="Times New Roman"/>
              </a:rPr>
              <a:t> </a:t>
            </a:r>
            <a:r>
              <a:rPr sz="1050" spc="-5" dirty="0">
                <a:latin typeface="Times New Roman"/>
                <a:cs typeface="Times New Roman"/>
              </a:rPr>
              <a:t>the</a:t>
            </a:r>
            <a:r>
              <a:rPr sz="1050" spc="65" dirty="0">
                <a:latin typeface="Times New Roman"/>
                <a:cs typeface="Times New Roman"/>
              </a:rPr>
              <a:t> </a:t>
            </a:r>
            <a:r>
              <a:rPr sz="1050" spc="-5" dirty="0">
                <a:latin typeface="Times New Roman"/>
                <a:cs typeface="Times New Roman"/>
              </a:rPr>
              <a:t>superintendent</a:t>
            </a:r>
            <a:r>
              <a:rPr sz="1050" spc="75" dirty="0">
                <a:latin typeface="Times New Roman"/>
                <a:cs typeface="Times New Roman"/>
              </a:rPr>
              <a:t> </a:t>
            </a:r>
            <a:r>
              <a:rPr sz="1050" spc="-5" dirty="0">
                <a:latin typeface="Times New Roman"/>
                <a:cs typeface="Times New Roman"/>
              </a:rPr>
              <a:t>or</a:t>
            </a:r>
            <a:r>
              <a:rPr sz="1050" spc="75" dirty="0">
                <a:latin typeface="Times New Roman"/>
                <a:cs typeface="Times New Roman"/>
              </a:rPr>
              <a:t> </a:t>
            </a:r>
            <a:r>
              <a:rPr sz="1050" spc="-5" dirty="0">
                <a:latin typeface="Times New Roman"/>
                <a:cs typeface="Times New Roman"/>
              </a:rPr>
              <a:t>designee</a:t>
            </a:r>
            <a:r>
              <a:rPr sz="1050" spc="65" dirty="0">
                <a:latin typeface="Times New Roman"/>
                <a:cs typeface="Times New Roman"/>
              </a:rPr>
              <a:t> </a:t>
            </a:r>
            <a:r>
              <a:rPr sz="1050" dirty="0">
                <a:latin typeface="Times New Roman"/>
                <a:cs typeface="Times New Roman"/>
              </a:rPr>
              <a:t>has</a:t>
            </a:r>
            <a:r>
              <a:rPr sz="1050" spc="60" dirty="0">
                <a:latin typeface="Times New Roman"/>
                <a:cs typeface="Times New Roman"/>
              </a:rPr>
              <a:t> </a:t>
            </a:r>
            <a:r>
              <a:rPr sz="1050" dirty="0">
                <a:latin typeface="Times New Roman"/>
                <a:cs typeface="Times New Roman"/>
              </a:rPr>
              <a:t>a</a:t>
            </a:r>
            <a:r>
              <a:rPr sz="1050" spc="75" dirty="0">
                <a:latin typeface="Times New Roman"/>
                <a:cs typeface="Times New Roman"/>
              </a:rPr>
              <a:t> </a:t>
            </a:r>
            <a:r>
              <a:rPr sz="1050" spc="-5" dirty="0">
                <a:latin typeface="Times New Roman"/>
                <a:cs typeface="Times New Roman"/>
              </a:rPr>
              <a:t>reasonable</a:t>
            </a:r>
            <a:r>
              <a:rPr sz="1050" spc="65" dirty="0">
                <a:latin typeface="Times New Roman"/>
                <a:cs typeface="Times New Roman"/>
              </a:rPr>
              <a:t> </a:t>
            </a:r>
            <a:r>
              <a:rPr sz="1050" spc="-5" dirty="0">
                <a:latin typeface="Times New Roman"/>
                <a:cs typeface="Times New Roman"/>
              </a:rPr>
              <a:t>belief</a:t>
            </a:r>
            <a:r>
              <a:rPr sz="1050" spc="75" dirty="0">
                <a:latin typeface="Times New Roman"/>
                <a:cs typeface="Times New Roman"/>
              </a:rPr>
              <a:t> </a:t>
            </a:r>
            <a:r>
              <a:rPr sz="1050" spc="-5" dirty="0">
                <a:latin typeface="Times New Roman"/>
                <a:cs typeface="Times New Roman"/>
              </a:rPr>
              <a:t>that</a:t>
            </a:r>
            <a:r>
              <a:rPr sz="1050" spc="75" dirty="0">
                <a:latin typeface="Times New Roman"/>
                <a:cs typeface="Times New Roman"/>
              </a:rPr>
              <a:t> </a:t>
            </a:r>
            <a:r>
              <a:rPr sz="1050" dirty="0">
                <a:latin typeface="Times New Roman"/>
                <a:cs typeface="Times New Roman"/>
              </a:rPr>
              <a:t>a</a:t>
            </a:r>
            <a:r>
              <a:rPr sz="1050" spc="75" dirty="0">
                <a:latin typeface="Times New Roman"/>
                <a:cs typeface="Times New Roman"/>
              </a:rPr>
              <a:t> </a:t>
            </a:r>
            <a:r>
              <a:rPr sz="1050" spc="-5" dirty="0">
                <a:latin typeface="Times New Roman"/>
                <a:cs typeface="Times New Roman"/>
              </a:rPr>
              <a:t>student</a:t>
            </a:r>
            <a:r>
              <a:rPr sz="1050" spc="75" dirty="0">
                <a:latin typeface="Times New Roman"/>
                <a:cs typeface="Times New Roman"/>
              </a:rPr>
              <a:t> </a:t>
            </a:r>
            <a:r>
              <a:rPr sz="1050" spc="-5" dirty="0">
                <a:latin typeface="Times New Roman"/>
                <a:cs typeface="Times New Roman"/>
              </a:rPr>
              <a:t>engaged</a:t>
            </a:r>
            <a:r>
              <a:rPr sz="1050" spc="75" dirty="0">
                <a:latin typeface="Times New Roman"/>
                <a:cs typeface="Times New Roman"/>
              </a:rPr>
              <a:t> </a:t>
            </a:r>
            <a:r>
              <a:rPr sz="1050" spc="-5" dirty="0">
                <a:latin typeface="Times New Roman"/>
                <a:cs typeface="Times New Roman"/>
              </a:rPr>
              <a:t>in</a:t>
            </a:r>
            <a:r>
              <a:rPr sz="1050" spc="75" dirty="0">
                <a:latin typeface="Times New Roman"/>
                <a:cs typeface="Times New Roman"/>
              </a:rPr>
              <a:t> </a:t>
            </a:r>
            <a:r>
              <a:rPr sz="1050" spc="-5" dirty="0">
                <a:latin typeface="Times New Roman"/>
                <a:cs typeface="Times New Roman"/>
              </a:rPr>
              <a:t>conduct</a:t>
            </a:r>
            <a:endParaRPr sz="1050">
              <a:latin typeface="Times New Roman"/>
              <a:cs typeface="Times New Roman"/>
            </a:endParaRPr>
          </a:p>
        </p:txBody>
      </p:sp>
      <p:sp>
        <p:nvSpPr>
          <p:cNvPr id="5" name="object 5"/>
          <p:cNvSpPr txBox="1"/>
          <p:nvPr/>
        </p:nvSpPr>
        <p:spPr>
          <a:xfrm>
            <a:off x="697991" y="6007100"/>
            <a:ext cx="6751955" cy="186690"/>
          </a:xfrm>
          <a:prstGeom prst="rect">
            <a:avLst/>
          </a:prstGeom>
          <a:solidFill>
            <a:srgbClr val="FFFF00"/>
          </a:solidFill>
        </p:spPr>
        <p:txBody>
          <a:bodyPr vert="horz" wrap="square" lIns="0" tIns="13335" rIns="0" bIns="0" rtlCol="0">
            <a:spAutoFit/>
          </a:bodyPr>
          <a:lstStyle/>
          <a:p>
            <a:pPr>
              <a:lnSpc>
                <a:spcPct val="100000"/>
              </a:lnSpc>
              <a:spcBef>
                <a:spcPts val="105"/>
              </a:spcBef>
            </a:pPr>
            <a:r>
              <a:rPr sz="1050" spc="-5" dirty="0">
                <a:latin typeface="Times New Roman"/>
                <a:cs typeface="Times New Roman"/>
              </a:rPr>
              <a:t>punishable as </a:t>
            </a:r>
            <a:r>
              <a:rPr sz="1050" dirty="0">
                <a:latin typeface="Times New Roman"/>
                <a:cs typeface="Times New Roman"/>
              </a:rPr>
              <a:t>a </a:t>
            </a:r>
            <a:r>
              <a:rPr sz="1050" spc="-5" dirty="0">
                <a:latin typeface="Times New Roman"/>
                <a:cs typeface="Times New Roman"/>
              </a:rPr>
              <a:t>felony offense. </a:t>
            </a:r>
            <a:r>
              <a:rPr sz="1050" spc="-10" dirty="0">
                <a:latin typeface="Times New Roman"/>
                <a:cs typeface="Times New Roman"/>
              </a:rPr>
              <a:t>In </a:t>
            </a:r>
            <a:r>
              <a:rPr sz="1050" spc="-5" dirty="0">
                <a:latin typeface="Times New Roman"/>
                <a:cs typeface="Times New Roman"/>
              </a:rPr>
              <a:t>forming </a:t>
            </a:r>
            <a:r>
              <a:rPr sz="1050" dirty="0">
                <a:latin typeface="Times New Roman"/>
                <a:cs typeface="Times New Roman"/>
              </a:rPr>
              <a:t>such a </a:t>
            </a:r>
            <a:r>
              <a:rPr sz="1050" spc="-5" dirty="0">
                <a:latin typeface="Times New Roman"/>
                <a:cs typeface="Times New Roman"/>
              </a:rPr>
              <a:t>reasonable belief, the superintendent </a:t>
            </a:r>
            <a:r>
              <a:rPr sz="1050" dirty="0">
                <a:latin typeface="Times New Roman"/>
                <a:cs typeface="Times New Roman"/>
              </a:rPr>
              <a:t>or </a:t>
            </a:r>
            <a:r>
              <a:rPr sz="1050" spc="-5" dirty="0">
                <a:latin typeface="Times New Roman"/>
                <a:cs typeface="Times New Roman"/>
              </a:rPr>
              <a:t>designee may </a:t>
            </a:r>
            <a:r>
              <a:rPr sz="1050" dirty="0">
                <a:latin typeface="Times New Roman"/>
                <a:cs typeface="Times New Roman"/>
              </a:rPr>
              <a:t>use </a:t>
            </a:r>
            <a:r>
              <a:rPr sz="1050" spc="-5" dirty="0">
                <a:latin typeface="Times New Roman"/>
                <a:cs typeface="Times New Roman"/>
              </a:rPr>
              <a:t>using all</a:t>
            </a:r>
            <a:r>
              <a:rPr sz="1050" spc="229" dirty="0">
                <a:latin typeface="Times New Roman"/>
                <a:cs typeface="Times New Roman"/>
              </a:rPr>
              <a:t> </a:t>
            </a:r>
            <a:r>
              <a:rPr sz="1050" spc="-5" dirty="0">
                <a:latin typeface="Times New Roman"/>
                <a:cs typeface="Times New Roman"/>
              </a:rPr>
              <a:t>available</a:t>
            </a:r>
            <a:endParaRPr sz="1050">
              <a:latin typeface="Times New Roman"/>
              <a:cs typeface="Times New Roman"/>
            </a:endParaRPr>
          </a:p>
        </p:txBody>
      </p:sp>
      <p:sp>
        <p:nvSpPr>
          <p:cNvPr id="6" name="object 6"/>
          <p:cNvSpPr txBox="1"/>
          <p:nvPr/>
        </p:nvSpPr>
        <p:spPr>
          <a:xfrm>
            <a:off x="505459" y="6161023"/>
            <a:ext cx="6947534" cy="1108710"/>
          </a:xfrm>
          <a:prstGeom prst="rect">
            <a:avLst/>
          </a:prstGeom>
        </p:spPr>
        <p:txBody>
          <a:bodyPr vert="horz" wrap="square" lIns="0" tIns="13335" rIns="0" bIns="0" rtlCol="0">
            <a:spAutoFit/>
          </a:bodyPr>
          <a:lstStyle/>
          <a:p>
            <a:pPr marL="192405">
              <a:lnSpc>
                <a:spcPts val="1240"/>
              </a:lnSpc>
              <a:spcBef>
                <a:spcPts val="105"/>
              </a:spcBef>
            </a:pPr>
            <a:r>
              <a:rPr sz="1050" spc="-5" dirty="0">
                <a:latin typeface="Times New Roman"/>
                <a:cs typeface="Times New Roman"/>
              </a:rPr>
              <a:t>information, including the notice </a:t>
            </a:r>
            <a:r>
              <a:rPr sz="1050" dirty="0">
                <a:latin typeface="Times New Roman"/>
                <a:cs typeface="Times New Roman"/>
              </a:rPr>
              <a:t>of a </a:t>
            </a:r>
            <a:r>
              <a:rPr sz="1050" spc="-5" dirty="0">
                <a:latin typeface="Times New Roman"/>
                <a:cs typeface="Times New Roman"/>
              </a:rPr>
              <a:t>student’s arrest under Article 15.27 </a:t>
            </a:r>
            <a:r>
              <a:rPr sz="1050" dirty="0">
                <a:latin typeface="Times New Roman"/>
                <a:cs typeface="Times New Roman"/>
              </a:rPr>
              <a:t>of </a:t>
            </a:r>
            <a:r>
              <a:rPr sz="1050" spc="-5" dirty="0">
                <a:latin typeface="Times New Roman"/>
                <a:cs typeface="Times New Roman"/>
              </a:rPr>
              <a:t>the Code </a:t>
            </a:r>
            <a:r>
              <a:rPr sz="1050" dirty="0">
                <a:latin typeface="Times New Roman"/>
                <a:cs typeface="Times New Roman"/>
              </a:rPr>
              <a:t>of </a:t>
            </a:r>
            <a:r>
              <a:rPr sz="1050" spc="-5" dirty="0">
                <a:latin typeface="Times New Roman"/>
                <a:cs typeface="Times New Roman"/>
              </a:rPr>
              <a:t>Criminal</a:t>
            </a:r>
            <a:r>
              <a:rPr sz="1050" spc="75" dirty="0">
                <a:latin typeface="Times New Roman"/>
                <a:cs typeface="Times New Roman"/>
              </a:rPr>
              <a:t> </a:t>
            </a:r>
            <a:r>
              <a:rPr sz="1050" spc="-5" dirty="0">
                <a:latin typeface="Times New Roman"/>
                <a:cs typeface="Times New Roman"/>
              </a:rPr>
              <a:t>Procedure.</a:t>
            </a:r>
            <a:endParaRPr sz="1050">
              <a:latin typeface="Times New Roman"/>
              <a:cs typeface="Times New Roman"/>
            </a:endParaRPr>
          </a:p>
          <a:p>
            <a:pPr marL="192405" marR="5080" indent="-180340">
              <a:lnSpc>
                <a:spcPts val="1200"/>
              </a:lnSpc>
              <a:spcBef>
                <a:spcPts val="70"/>
              </a:spcBef>
            </a:pPr>
            <a:r>
              <a:rPr sz="1050" b="1" spc="-5" dirty="0">
                <a:latin typeface="Times New Roman"/>
                <a:cs typeface="Times New Roman"/>
              </a:rPr>
              <a:t>Self-defense </a:t>
            </a:r>
            <a:r>
              <a:rPr sz="1050" spc="-5" dirty="0">
                <a:latin typeface="Times New Roman"/>
                <a:cs typeface="Times New Roman"/>
              </a:rPr>
              <a:t>is the </a:t>
            </a:r>
            <a:r>
              <a:rPr sz="1050" dirty="0">
                <a:latin typeface="Times New Roman"/>
                <a:cs typeface="Times New Roman"/>
              </a:rPr>
              <a:t>use of </a:t>
            </a:r>
            <a:r>
              <a:rPr sz="1050" spc="-10" dirty="0">
                <a:latin typeface="Times New Roman"/>
                <a:cs typeface="Times New Roman"/>
              </a:rPr>
              <a:t>force </a:t>
            </a:r>
            <a:r>
              <a:rPr sz="1050" spc="-5" dirty="0">
                <a:latin typeface="Times New Roman"/>
                <a:cs typeface="Times New Roman"/>
              </a:rPr>
              <a:t>against another to the degree </a:t>
            </a:r>
            <a:r>
              <a:rPr sz="1050" dirty="0">
                <a:latin typeface="Times New Roman"/>
                <a:cs typeface="Times New Roman"/>
              </a:rPr>
              <a:t>a </a:t>
            </a:r>
            <a:r>
              <a:rPr sz="1050" spc="-5" dirty="0">
                <a:latin typeface="Times New Roman"/>
                <a:cs typeface="Times New Roman"/>
              </a:rPr>
              <a:t>person reasonably believes the force is immediately necessary to  protect himself </a:t>
            </a:r>
            <a:r>
              <a:rPr sz="1050" dirty="0">
                <a:latin typeface="Times New Roman"/>
                <a:cs typeface="Times New Roman"/>
              </a:rPr>
              <a:t>or</a:t>
            </a:r>
            <a:r>
              <a:rPr sz="1050" spc="-10" dirty="0">
                <a:latin typeface="Times New Roman"/>
                <a:cs typeface="Times New Roman"/>
              </a:rPr>
              <a:t> </a:t>
            </a:r>
            <a:r>
              <a:rPr sz="1050" spc="-5" dirty="0">
                <a:latin typeface="Times New Roman"/>
                <a:cs typeface="Times New Roman"/>
              </a:rPr>
              <a:t>herself.</a:t>
            </a:r>
            <a:endParaRPr sz="1050">
              <a:latin typeface="Times New Roman"/>
              <a:cs typeface="Times New Roman"/>
            </a:endParaRPr>
          </a:p>
          <a:p>
            <a:pPr marL="12700">
              <a:lnSpc>
                <a:spcPts val="1160"/>
              </a:lnSpc>
            </a:pPr>
            <a:r>
              <a:rPr sz="1050" b="1" spc="-5" dirty="0">
                <a:latin typeface="Times New Roman"/>
                <a:cs typeface="Times New Roman"/>
              </a:rPr>
              <a:t>Serious misbehavior</a:t>
            </a:r>
            <a:r>
              <a:rPr sz="1050" b="1" spc="-30" dirty="0">
                <a:latin typeface="Times New Roman"/>
                <a:cs typeface="Times New Roman"/>
              </a:rPr>
              <a:t> </a:t>
            </a:r>
            <a:r>
              <a:rPr sz="1050" spc="-5" dirty="0">
                <a:latin typeface="Times New Roman"/>
                <a:cs typeface="Times New Roman"/>
              </a:rPr>
              <a:t>means:</a:t>
            </a:r>
            <a:endParaRPr sz="1050">
              <a:latin typeface="Times New Roman"/>
              <a:cs typeface="Times New Roman"/>
            </a:endParaRPr>
          </a:p>
          <a:p>
            <a:pPr marL="364490" marR="2291080" indent="-172085">
              <a:lnSpc>
                <a:spcPts val="1200"/>
              </a:lnSpc>
              <a:spcBef>
                <a:spcPts val="70"/>
              </a:spcBef>
              <a:buAutoNum type="arabicPeriod"/>
              <a:tabLst>
                <a:tab pos="365125" algn="l"/>
              </a:tabLst>
            </a:pPr>
            <a:r>
              <a:rPr sz="1050" spc="-5" dirty="0">
                <a:latin typeface="Times New Roman"/>
                <a:cs typeface="Times New Roman"/>
              </a:rPr>
              <a:t>Deliberate </a:t>
            </a:r>
            <a:r>
              <a:rPr sz="1050" spc="-20" dirty="0">
                <a:latin typeface="Times New Roman"/>
                <a:cs typeface="Times New Roman"/>
              </a:rPr>
              <a:t>violent </a:t>
            </a:r>
            <a:r>
              <a:rPr sz="1050" spc="-15" dirty="0">
                <a:latin typeface="Times New Roman"/>
                <a:cs typeface="Times New Roman"/>
              </a:rPr>
              <a:t>behavior </a:t>
            </a:r>
            <a:r>
              <a:rPr sz="1050" spc="-5" dirty="0">
                <a:latin typeface="Times New Roman"/>
                <a:cs typeface="Times New Roman"/>
              </a:rPr>
              <a:t>that </a:t>
            </a:r>
            <a:r>
              <a:rPr sz="1050" dirty="0">
                <a:latin typeface="Times New Roman"/>
                <a:cs typeface="Times New Roman"/>
              </a:rPr>
              <a:t>poses a </a:t>
            </a:r>
            <a:r>
              <a:rPr sz="1050" spc="-5" dirty="0">
                <a:latin typeface="Times New Roman"/>
                <a:cs typeface="Times New Roman"/>
              </a:rPr>
              <a:t>direct </a:t>
            </a:r>
            <a:r>
              <a:rPr sz="1050" spc="-15" dirty="0">
                <a:latin typeface="Times New Roman"/>
                <a:cs typeface="Times New Roman"/>
              </a:rPr>
              <a:t>threat </a:t>
            </a:r>
            <a:r>
              <a:rPr sz="1050" spc="-5" dirty="0">
                <a:latin typeface="Times New Roman"/>
                <a:cs typeface="Times New Roman"/>
              </a:rPr>
              <a:t>to </a:t>
            </a:r>
            <a:r>
              <a:rPr sz="1050" spc="-10" dirty="0">
                <a:latin typeface="Times New Roman"/>
                <a:cs typeface="Times New Roman"/>
              </a:rPr>
              <a:t>the </a:t>
            </a:r>
            <a:r>
              <a:rPr sz="1050" spc="-5" dirty="0">
                <a:latin typeface="Times New Roman"/>
                <a:cs typeface="Times New Roman"/>
              </a:rPr>
              <a:t>health </a:t>
            </a:r>
            <a:r>
              <a:rPr sz="1050" dirty="0">
                <a:latin typeface="Times New Roman"/>
                <a:cs typeface="Times New Roman"/>
              </a:rPr>
              <a:t>or </a:t>
            </a:r>
            <a:r>
              <a:rPr sz="1050" spc="-5" dirty="0">
                <a:latin typeface="Times New Roman"/>
                <a:cs typeface="Times New Roman"/>
              </a:rPr>
              <a:t>safety </a:t>
            </a:r>
            <a:r>
              <a:rPr sz="1050" dirty="0">
                <a:latin typeface="Times New Roman"/>
                <a:cs typeface="Times New Roman"/>
              </a:rPr>
              <a:t>of  </a:t>
            </a:r>
            <a:r>
              <a:rPr sz="1050" spc="-15" dirty="0">
                <a:latin typeface="Times New Roman"/>
                <a:cs typeface="Times New Roman"/>
              </a:rPr>
              <a:t>others;</a:t>
            </a:r>
            <a:endParaRPr sz="1050">
              <a:latin typeface="Times New Roman"/>
              <a:cs typeface="Times New Roman"/>
            </a:endParaRPr>
          </a:p>
          <a:p>
            <a:pPr marL="364490" indent="-172085">
              <a:lnSpc>
                <a:spcPts val="1180"/>
              </a:lnSpc>
              <a:buAutoNum type="arabicPeriod"/>
              <a:tabLst>
                <a:tab pos="365125" algn="l"/>
              </a:tabLst>
            </a:pPr>
            <a:r>
              <a:rPr sz="1050" spc="-5" dirty="0">
                <a:latin typeface="Times New Roman"/>
                <a:cs typeface="Times New Roman"/>
              </a:rPr>
              <a:t>Extortion, </a:t>
            </a:r>
            <a:r>
              <a:rPr sz="1050" spc="-25" dirty="0">
                <a:latin typeface="Times New Roman"/>
                <a:cs typeface="Times New Roman"/>
              </a:rPr>
              <a:t>meaning </a:t>
            </a:r>
            <a:r>
              <a:rPr sz="1050" spc="-5" dirty="0">
                <a:latin typeface="Times New Roman"/>
                <a:cs typeface="Times New Roman"/>
              </a:rPr>
              <a:t>the </a:t>
            </a:r>
            <a:r>
              <a:rPr sz="1050" spc="-20" dirty="0">
                <a:latin typeface="Times New Roman"/>
                <a:cs typeface="Times New Roman"/>
              </a:rPr>
              <a:t>gaining </a:t>
            </a:r>
            <a:r>
              <a:rPr sz="1050" dirty="0">
                <a:latin typeface="Times New Roman"/>
                <a:cs typeface="Times New Roman"/>
              </a:rPr>
              <a:t>of </a:t>
            </a:r>
            <a:r>
              <a:rPr sz="1050" spc="-15" dirty="0">
                <a:latin typeface="Times New Roman"/>
                <a:cs typeface="Times New Roman"/>
              </a:rPr>
              <a:t>money </a:t>
            </a:r>
            <a:r>
              <a:rPr sz="1050" dirty="0">
                <a:latin typeface="Times New Roman"/>
                <a:cs typeface="Times New Roman"/>
              </a:rPr>
              <a:t>or </a:t>
            </a:r>
            <a:r>
              <a:rPr sz="1050" spc="-5" dirty="0">
                <a:latin typeface="Times New Roman"/>
                <a:cs typeface="Times New Roman"/>
              </a:rPr>
              <a:t>other </a:t>
            </a:r>
            <a:r>
              <a:rPr sz="1050" dirty="0">
                <a:latin typeface="Times New Roman"/>
                <a:cs typeface="Times New Roman"/>
              </a:rPr>
              <a:t>property by </a:t>
            </a:r>
            <a:r>
              <a:rPr sz="1050" spc="-5" dirty="0">
                <a:latin typeface="Times New Roman"/>
                <a:cs typeface="Times New Roman"/>
              </a:rPr>
              <a:t>force </a:t>
            </a:r>
            <a:r>
              <a:rPr sz="1050" dirty="0">
                <a:latin typeface="Times New Roman"/>
                <a:cs typeface="Times New Roman"/>
              </a:rPr>
              <a:t>or</a:t>
            </a:r>
            <a:r>
              <a:rPr sz="1050" spc="-114" dirty="0">
                <a:latin typeface="Times New Roman"/>
                <a:cs typeface="Times New Roman"/>
              </a:rPr>
              <a:t> </a:t>
            </a:r>
            <a:r>
              <a:rPr sz="1050" spc="-5" dirty="0">
                <a:latin typeface="Times New Roman"/>
                <a:cs typeface="Times New Roman"/>
              </a:rPr>
              <a:t>threat;</a:t>
            </a:r>
            <a:endParaRPr sz="1050">
              <a:latin typeface="Times New Roman"/>
              <a:cs typeface="Times New Roman"/>
            </a:endParaRPr>
          </a:p>
        </p:txBody>
      </p:sp>
      <p:sp>
        <p:nvSpPr>
          <p:cNvPr id="7" name="object 7"/>
          <p:cNvSpPr/>
          <p:nvPr/>
        </p:nvSpPr>
        <p:spPr>
          <a:xfrm>
            <a:off x="3415284" y="7263383"/>
            <a:ext cx="1361440" cy="152400"/>
          </a:xfrm>
          <a:custGeom>
            <a:avLst/>
            <a:gdLst/>
            <a:ahLst/>
            <a:cxnLst/>
            <a:rect l="l" t="t" r="r" b="b"/>
            <a:pathLst>
              <a:path w="1361439" h="152400">
                <a:moveTo>
                  <a:pt x="0" y="152400"/>
                </a:moveTo>
                <a:lnTo>
                  <a:pt x="1360932" y="152400"/>
                </a:lnTo>
                <a:lnTo>
                  <a:pt x="1360932" y="0"/>
                </a:lnTo>
                <a:lnTo>
                  <a:pt x="0" y="0"/>
                </a:lnTo>
                <a:lnTo>
                  <a:pt x="0" y="152400"/>
                </a:lnTo>
                <a:close/>
              </a:path>
            </a:pathLst>
          </a:custGeom>
          <a:solidFill>
            <a:srgbClr val="FFFF00"/>
          </a:solidFill>
        </p:spPr>
        <p:txBody>
          <a:bodyPr wrap="square" lIns="0" tIns="0" rIns="0" bIns="0" rtlCol="0"/>
          <a:lstStyle/>
          <a:p>
            <a:endParaRPr/>
          </a:p>
        </p:txBody>
      </p:sp>
      <p:sp>
        <p:nvSpPr>
          <p:cNvPr id="8" name="object 8"/>
          <p:cNvSpPr txBox="1"/>
          <p:nvPr/>
        </p:nvSpPr>
        <p:spPr>
          <a:xfrm>
            <a:off x="697991" y="7236967"/>
            <a:ext cx="4095115" cy="186690"/>
          </a:xfrm>
          <a:prstGeom prst="rect">
            <a:avLst/>
          </a:prstGeom>
          <a:solidFill>
            <a:srgbClr val="FFFF00"/>
          </a:solidFill>
        </p:spPr>
        <p:txBody>
          <a:bodyPr vert="horz" wrap="square" lIns="0" tIns="13335" rIns="0" bIns="0" rtlCol="0">
            <a:spAutoFit/>
          </a:bodyPr>
          <a:lstStyle/>
          <a:p>
            <a:pPr>
              <a:lnSpc>
                <a:spcPct val="100000"/>
              </a:lnSpc>
              <a:spcBef>
                <a:spcPts val="105"/>
              </a:spcBef>
            </a:pPr>
            <a:r>
              <a:rPr sz="1050" dirty="0">
                <a:latin typeface="Times New Roman"/>
                <a:cs typeface="Times New Roman"/>
              </a:rPr>
              <a:t>3. Conduct </a:t>
            </a:r>
            <a:r>
              <a:rPr sz="1050" spc="-5" dirty="0">
                <a:latin typeface="Times New Roman"/>
                <a:cs typeface="Times New Roman"/>
              </a:rPr>
              <a:t>that </a:t>
            </a:r>
            <a:r>
              <a:rPr sz="1050" spc="-25" dirty="0">
                <a:latin typeface="Times New Roman"/>
                <a:cs typeface="Times New Roman"/>
              </a:rPr>
              <a:t>constitutes </a:t>
            </a:r>
            <a:r>
              <a:rPr sz="1050" spc="-5" dirty="0">
                <a:latin typeface="Times New Roman"/>
                <a:cs typeface="Times New Roman"/>
              </a:rPr>
              <a:t>coercion, as </a:t>
            </a:r>
            <a:r>
              <a:rPr sz="1050" spc="-15" dirty="0">
                <a:latin typeface="Times New Roman"/>
                <a:cs typeface="Times New Roman"/>
              </a:rPr>
              <a:t>defined </a:t>
            </a:r>
            <a:r>
              <a:rPr sz="1050" dirty="0">
                <a:latin typeface="Times New Roman"/>
                <a:cs typeface="Times New Roman"/>
              </a:rPr>
              <a:t>by </a:t>
            </a:r>
            <a:r>
              <a:rPr sz="1050" spc="-5" dirty="0">
                <a:latin typeface="Times New Roman"/>
                <a:cs typeface="Times New Roman"/>
              </a:rPr>
              <a:t>Section </a:t>
            </a:r>
            <a:r>
              <a:rPr sz="1050" spc="-15" dirty="0">
                <a:latin typeface="Times New Roman"/>
                <a:cs typeface="Times New Roman"/>
              </a:rPr>
              <a:t>1.07, </a:t>
            </a:r>
            <a:r>
              <a:rPr sz="1050" spc="-5" dirty="0">
                <a:latin typeface="Times New Roman"/>
                <a:cs typeface="Times New Roman"/>
              </a:rPr>
              <a:t>Penal</a:t>
            </a:r>
            <a:r>
              <a:rPr sz="1050" spc="25" dirty="0">
                <a:latin typeface="Times New Roman"/>
                <a:cs typeface="Times New Roman"/>
              </a:rPr>
              <a:t> </a:t>
            </a:r>
            <a:r>
              <a:rPr sz="1050" spc="-15" dirty="0">
                <a:latin typeface="Times New Roman"/>
                <a:cs typeface="Times New Roman"/>
              </a:rPr>
              <a:t>Code;</a:t>
            </a:r>
            <a:endParaRPr sz="1050">
              <a:latin typeface="Times New Roman"/>
              <a:cs typeface="Times New Roman"/>
            </a:endParaRPr>
          </a:p>
        </p:txBody>
      </p:sp>
      <p:sp>
        <p:nvSpPr>
          <p:cNvPr id="9" name="object 9"/>
          <p:cNvSpPr txBox="1"/>
          <p:nvPr/>
        </p:nvSpPr>
        <p:spPr>
          <a:xfrm>
            <a:off x="697991" y="7415783"/>
            <a:ext cx="2242820" cy="154305"/>
          </a:xfrm>
          <a:prstGeom prst="rect">
            <a:avLst/>
          </a:prstGeom>
          <a:solidFill>
            <a:srgbClr val="FFFF00"/>
          </a:solidFill>
        </p:spPr>
        <p:txBody>
          <a:bodyPr vert="horz" wrap="square" lIns="0" tIns="0" rIns="0" bIns="0" rtlCol="0">
            <a:spAutoFit/>
          </a:bodyPr>
          <a:lstStyle/>
          <a:p>
            <a:pPr>
              <a:lnSpc>
                <a:spcPts val="1160"/>
              </a:lnSpc>
            </a:pPr>
            <a:r>
              <a:rPr sz="1050" dirty="0">
                <a:latin typeface="Times New Roman"/>
                <a:cs typeface="Times New Roman"/>
              </a:rPr>
              <a:t>4. Conduct </a:t>
            </a:r>
            <a:r>
              <a:rPr sz="1050" spc="-5" dirty="0">
                <a:latin typeface="Times New Roman"/>
                <a:cs typeface="Times New Roman"/>
              </a:rPr>
              <a:t>that </a:t>
            </a:r>
            <a:r>
              <a:rPr sz="1050" spc="-25" dirty="0">
                <a:latin typeface="Times New Roman"/>
                <a:cs typeface="Times New Roman"/>
              </a:rPr>
              <a:t>constitutes </a:t>
            </a:r>
            <a:r>
              <a:rPr sz="1050" spc="-5" dirty="0">
                <a:latin typeface="Times New Roman"/>
                <a:cs typeface="Times New Roman"/>
              </a:rPr>
              <a:t>the offense</a:t>
            </a:r>
            <a:r>
              <a:rPr sz="1050" dirty="0">
                <a:latin typeface="Times New Roman"/>
                <a:cs typeface="Times New Roman"/>
              </a:rPr>
              <a:t> </a:t>
            </a:r>
            <a:r>
              <a:rPr sz="1050" spc="-5" dirty="0">
                <a:latin typeface="Times New Roman"/>
                <a:cs typeface="Times New Roman"/>
              </a:rPr>
              <a:t>of:</a:t>
            </a:r>
            <a:endParaRPr sz="1050">
              <a:latin typeface="Times New Roman"/>
              <a:cs typeface="Times New Roman"/>
            </a:endParaRPr>
          </a:p>
        </p:txBody>
      </p:sp>
      <p:sp>
        <p:nvSpPr>
          <p:cNvPr id="10" name="object 10"/>
          <p:cNvSpPr txBox="1"/>
          <p:nvPr/>
        </p:nvSpPr>
        <p:spPr>
          <a:xfrm>
            <a:off x="1374647" y="7569707"/>
            <a:ext cx="2347595" cy="184785"/>
          </a:xfrm>
          <a:prstGeom prst="rect">
            <a:avLst/>
          </a:prstGeom>
          <a:solidFill>
            <a:srgbClr val="FFFF00"/>
          </a:solidFill>
        </p:spPr>
        <p:txBody>
          <a:bodyPr vert="horz" wrap="square" lIns="0" tIns="0" rIns="0" bIns="0" rtlCol="0">
            <a:spAutoFit/>
          </a:bodyPr>
          <a:lstStyle/>
          <a:p>
            <a:pPr>
              <a:lnSpc>
                <a:spcPts val="1160"/>
              </a:lnSpc>
            </a:pPr>
            <a:r>
              <a:rPr sz="1050" spc="-5" dirty="0">
                <a:latin typeface="Times New Roman"/>
                <a:cs typeface="Times New Roman"/>
              </a:rPr>
              <a:t>a. Public </a:t>
            </a:r>
            <a:r>
              <a:rPr sz="1050" spc="-15" dirty="0">
                <a:latin typeface="Times New Roman"/>
                <a:cs typeface="Times New Roman"/>
              </a:rPr>
              <a:t>lewdness under Penal </a:t>
            </a:r>
            <a:r>
              <a:rPr sz="1050" spc="-10" dirty="0">
                <a:latin typeface="Times New Roman"/>
                <a:cs typeface="Times New Roman"/>
              </a:rPr>
              <a:t>Code</a:t>
            </a:r>
            <a:r>
              <a:rPr sz="1050" spc="35" dirty="0">
                <a:latin typeface="Times New Roman"/>
                <a:cs typeface="Times New Roman"/>
              </a:rPr>
              <a:t> </a:t>
            </a:r>
            <a:r>
              <a:rPr sz="1050" spc="-15" dirty="0">
                <a:latin typeface="Times New Roman"/>
                <a:cs typeface="Times New Roman"/>
              </a:rPr>
              <a:t>21.07;</a:t>
            </a:r>
            <a:endParaRPr sz="1050">
              <a:latin typeface="Times New Roman"/>
              <a:cs typeface="Times New Roman"/>
            </a:endParaRPr>
          </a:p>
        </p:txBody>
      </p:sp>
      <p:sp>
        <p:nvSpPr>
          <p:cNvPr id="11" name="object 11"/>
          <p:cNvSpPr txBox="1"/>
          <p:nvPr/>
        </p:nvSpPr>
        <p:spPr>
          <a:xfrm>
            <a:off x="1374647" y="7754111"/>
            <a:ext cx="2479040" cy="306705"/>
          </a:xfrm>
          <a:prstGeom prst="rect">
            <a:avLst/>
          </a:prstGeom>
          <a:solidFill>
            <a:srgbClr val="FFFF00"/>
          </a:solidFill>
        </p:spPr>
        <p:txBody>
          <a:bodyPr vert="horz" wrap="square" lIns="0" tIns="0" rIns="0" bIns="0" rtlCol="0">
            <a:spAutoFit/>
          </a:bodyPr>
          <a:lstStyle/>
          <a:p>
            <a:pPr marL="180975" marR="3175" indent="-180975">
              <a:lnSpc>
                <a:spcPts val="1135"/>
              </a:lnSpc>
              <a:buAutoNum type="alphaLcPeriod" startAt="2"/>
              <a:tabLst>
                <a:tab pos="181610" algn="l"/>
              </a:tabLst>
            </a:pPr>
            <a:r>
              <a:rPr sz="1050" spc="-15" dirty="0">
                <a:latin typeface="Times New Roman"/>
                <a:cs typeface="Times New Roman"/>
              </a:rPr>
              <a:t>Indecent </a:t>
            </a:r>
            <a:r>
              <a:rPr sz="1050" spc="-5" dirty="0">
                <a:latin typeface="Times New Roman"/>
                <a:cs typeface="Times New Roman"/>
              </a:rPr>
              <a:t>exposure </a:t>
            </a:r>
            <a:r>
              <a:rPr sz="1050" spc="-15" dirty="0">
                <a:latin typeface="Times New Roman"/>
                <a:cs typeface="Times New Roman"/>
              </a:rPr>
              <a:t>under Penal </a:t>
            </a:r>
            <a:r>
              <a:rPr sz="1050" spc="-10" dirty="0">
                <a:latin typeface="Times New Roman"/>
                <a:cs typeface="Times New Roman"/>
              </a:rPr>
              <a:t>Code</a:t>
            </a:r>
            <a:r>
              <a:rPr sz="1050" spc="-135" dirty="0">
                <a:latin typeface="Times New Roman"/>
                <a:cs typeface="Times New Roman"/>
              </a:rPr>
              <a:t> </a:t>
            </a:r>
            <a:r>
              <a:rPr sz="1050" dirty="0">
                <a:latin typeface="Times New Roman"/>
                <a:cs typeface="Times New Roman"/>
              </a:rPr>
              <a:t>21.08;</a:t>
            </a:r>
            <a:endParaRPr sz="1050">
              <a:latin typeface="Times New Roman"/>
              <a:cs typeface="Times New Roman"/>
            </a:endParaRPr>
          </a:p>
          <a:p>
            <a:pPr marL="180975" indent="-180975">
              <a:lnSpc>
                <a:spcPts val="1235"/>
              </a:lnSpc>
              <a:buAutoNum type="alphaLcPeriod" startAt="2"/>
              <a:tabLst>
                <a:tab pos="181610" algn="l"/>
              </a:tabLst>
            </a:pPr>
            <a:r>
              <a:rPr sz="1050" spc="-15" dirty="0">
                <a:latin typeface="Times New Roman"/>
                <a:cs typeface="Times New Roman"/>
              </a:rPr>
              <a:t>Criminal mischief </a:t>
            </a:r>
            <a:r>
              <a:rPr sz="1050" dirty="0">
                <a:latin typeface="Times New Roman"/>
                <a:cs typeface="Times New Roman"/>
              </a:rPr>
              <a:t>under </a:t>
            </a:r>
            <a:r>
              <a:rPr sz="1050" spc="-5" dirty="0">
                <a:latin typeface="Times New Roman"/>
                <a:cs typeface="Times New Roman"/>
              </a:rPr>
              <a:t>Penal </a:t>
            </a:r>
            <a:r>
              <a:rPr sz="1050" dirty="0">
                <a:latin typeface="Times New Roman"/>
                <a:cs typeface="Times New Roman"/>
              </a:rPr>
              <a:t>Code</a:t>
            </a:r>
            <a:r>
              <a:rPr sz="1050" spc="-110" dirty="0">
                <a:latin typeface="Times New Roman"/>
                <a:cs typeface="Times New Roman"/>
              </a:rPr>
              <a:t> </a:t>
            </a:r>
            <a:r>
              <a:rPr sz="1050" dirty="0">
                <a:latin typeface="Times New Roman"/>
                <a:cs typeface="Times New Roman"/>
              </a:rPr>
              <a:t>28.03;</a:t>
            </a:r>
            <a:endParaRPr sz="1050">
              <a:latin typeface="Times New Roman"/>
              <a:cs typeface="Times New Roman"/>
            </a:endParaRPr>
          </a:p>
        </p:txBody>
      </p:sp>
      <p:sp>
        <p:nvSpPr>
          <p:cNvPr id="12" name="object 12"/>
          <p:cNvSpPr txBox="1"/>
          <p:nvPr/>
        </p:nvSpPr>
        <p:spPr>
          <a:xfrm>
            <a:off x="1374647" y="8060435"/>
            <a:ext cx="2792730" cy="155575"/>
          </a:xfrm>
          <a:prstGeom prst="rect">
            <a:avLst/>
          </a:prstGeom>
          <a:solidFill>
            <a:srgbClr val="FFFF00"/>
          </a:solidFill>
        </p:spPr>
        <p:txBody>
          <a:bodyPr vert="horz" wrap="square" lIns="0" tIns="0" rIns="0" bIns="0" rtlCol="0">
            <a:spAutoFit/>
          </a:bodyPr>
          <a:lstStyle/>
          <a:p>
            <a:pPr>
              <a:lnSpc>
                <a:spcPts val="1170"/>
              </a:lnSpc>
            </a:pPr>
            <a:r>
              <a:rPr sz="1050" dirty="0">
                <a:latin typeface="Times New Roman"/>
                <a:cs typeface="Times New Roman"/>
              </a:rPr>
              <a:t>d. </a:t>
            </a:r>
            <a:r>
              <a:rPr sz="1050" spc="-5" dirty="0">
                <a:latin typeface="Times New Roman"/>
                <a:cs typeface="Times New Roman"/>
              </a:rPr>
              <a:t>Personal </a:t>
            </a:r>
            <a:r>
              <a:rPr sz="1050" spc="-15" dirty="0">
                <a:latin typeface="Times New Roman"/>
                <a:cs typeface="Times New Roman"/>
              </a:rPr>
              <a:t>hazing under Education Code 37.152;</a:t>
            </a:r>
            <a:r>
              <a:rPr sz="1050" spc="75" dirty="0">
                <a:latin typeface="Times New Roman"/>
                <a:cs typeface="Times New Roman"/>
              </a:rPr>
              <a:t> </a:t>
            </a:r>
            <a:r>
              <a:rPr sz="1050" dirty="0">
                <a:latin typeface="Times New Roman"/>
                <a:cs typeface="Times New Roman"/>
              </a:rPr>
              <a:t>or</a:t>
            </a:r>
            <a:endParaRPr sz="1050">
              <a:latin typeface="Times New Roman"/>
              <a:cs typeface="Times New Roman"/>
            </a:endParaRPr>
          </a:p>
        </p:txBody>
      </p:sp>
      <p:sp>
        <p:nvSpPr>
          <p:cNvPr id="13" name="object 13"/>
          <p:cNvSpPr txBox="1"/>
          <p:nvPr/>
        </p:nvSpPr>
        <p:spPr>
          <a:xfrm>
            <a:off x="1374647" y="8215883"/>
            <a:ext cx="4199255" cy="154305"/>
          </a:xfrm>
          <a:prstGeom prst="rect">
            <a:avLst/>
          </a:prstGeom>
          <a:solidFill>
            <a:srgbClr val="FFFF00"/>
          </a:solidFill>
        </p:spPr>
        <p:txBody>
          <a:bodyPr vert="horz" wrap="square" lIns="0" tIns="0" rIns="0" bIns="0" rtlCol="0">
            <a:spAutoFit/>
          </a:bodyPr>
          <a:lstStyle/>
          <a:p>
            <a:pPr>
              <a:lnSpc>
                <a:spcPts val="1170"/>
              </a:lnSpc>
            </a:pPr>
            <a:r>
              <a:rPr sz="1050" spc="-5" dirty="0">
                <a:latin typeface="Times New Roman"/>
                <a:cs typeface="Times New Roman"/>
              </a:rPr>
              <a:t>e. Harassment </a:t>
            </a:r>
            <a:r>
              <a:rPr sz="1050" dirty="0">
                <a:latin typeface="Times New Roman"/>
                <a:cs typeface="Times New Roman"/>
              </a:rPr>
              <a:t>under </a:t>
            </a:r>
            <a:r>
              <a:rPr sz="1050" spc="-15" dirty="0">
                <a:latin typeface="Times New Roman"/>
                <a:cs typeface="Times New Roman"/>
              </a:rPr>
              <a:t>Penal Code </a:t>
            </a:r>
            <a:r>
              <a:rPr sz="1050" spc="-20" dirty="0">
                <a:latin typeface="Times New Roman"/>
                <a:cs typeface="Times New Roman"/>
              </a:rPr>
              <a:t>42.07(a) (1), </a:t>
            </a:r>
            <a:r>
              <a:rPr sz="1050" dirty="0">
                <a:latin typeface="Times New Roman"/>
                <a:cs typeface="Times New Roman"/>
              </a:rPr>
              <a:t>of a </a:t>
            </a:r>
            <a:r>
              <a:rPr sz="1050" spc="-5" dirty="0">
                <a:latin typeface="Times New Roman"/>
                <a:cs typeface="Times New Roman"/>
              </a:rPr>
              <a:t>student </a:t>
            </a:r>
            <a:r>
              <a:rPr sz="1050" dirty="0">
                <a:latin typeface="Times New Roman"/>
                <a:cs typeface="Times New Roman"/>
              </a:rPr>
              <a:t>or </a:t>
            </a:r>
            <a:r>
              <a:rPr sz="1050" spc="-5" dirty="0">
                <a:latin typeface="Times New Roman"/>
                <a:cs typeface="Times New Roman"/>
              </a:rPr>
              <a:t>district</a:t>
            </a:r>
            <a:r>
              <a:rPr sz="1050" spc="-40" dirty="0">
                <a:latin typeface="Times New Roman"/>
                <a:cs typeface="Times New Roman"/>
              </a:rPr>
              <a:t> </a:t>
            </a:r>
            <a:r>
              <a:rPr sz="1050" spc="-20" dirty="0">
                <a:latin typeface="Times New Roman"/>
                <a:cs typeface="Times New Roman"/>
              </a:rPr>
              <a:t>employee.</a:t>
            </a:r>
            <a:endParaRPr sz="1050">
              <a:latin typeface="Times New Roman"/>
              <a:cs typeface="Times New Roman"/>
            </a:endParaRPr>
          </a:p>
        </p:txBody>
      </p:sp>
      <p:sp>
        <p:nvSpPr>
          <p:cNvPr id="14" name="object 14"/>
          <p:cNvSpPr/>
          <p:nvPr/>
        </p:nvSpPr>
        <p:spPr>
          <a:xfrm>
            <a:off x="641349" y="8543287"/>
            <a:ext cx="108584" cy="108584"/>
          </a:xfrm>
          <a:prstGeom prst="rect">
            <a:avLst/>
          </a:prstGeom>
          <a:blipFill>
            <a:blip r:embed="rId2" cstate="print"/>
            <a:stretch>
              <a:fillRect/>
            </a:stretch>
          </a:blipFill>
        </p:spPr>
        <p:txBody>
          <a:bodyPr wrap="square" lIns="0" tIns="0" rIns="0" bIns="0" rtlCol="0"/>
          <a:lstStyle/>
          <a:p>
            <a:endParaRPr/>
          </a:p>
        </p:txBody>
      </p:sp>
      <p:sp>
        <p:nvSpPr>
          <p:cNvPr id="15" name="object 15"/>
          <p:cNvSpPr/>
          <p:nvPr/>
        </p:nvSpPr>
        <p:spPr>
          <a:xfrm>
            <a:off x="641349" y="8712833"/>
            <a:ext cx="108584" cy="107949"/>
          </a:xfrm>
          <a:prstGeom prst="rect">
            <a:avLst/>
          </a:prstGeom>
          <a:blipFill>
            <a:blip r:embed="rId2" cstate="print"/>
            <a:stretch>
              <a:fillRect/>
            </a:stretch>
          </a:blipFill>
        </p:spPr>
        <p:txBody>
          <a:bodyPr wrap="square" lIns="0" tIns="0" rIns="0" bIns="0" rtlCol="0"/>
          <a:lstStyle/>
          <a:p>
            <a:endParaRPr/>
          </a:p>
        </p:txBody>
      </p:sp>
      <p:sp>
        <p:nvSpPr>
          <p:cNvPr id="16" name="object 16"/>
          <p:cNvSpPr/>
          <p:nvPr/>
        </p:nvSpPr>
        <p:spPr>
          <a:xfrm>
            <a:off x="641349" y="8876027"/>
            <a:ext cx="108584" cy="107949"/>
          </a:xfrm>
          <a:prstGeom prst="rect">
            <a:avLst/>
          </a:prstGeom>
          <a:blipFill>
            <a:blip r:embed="rId2" cstate="print"/>
            <a:stretch>
              <a:fillRect/>
            </a:stretch>
          </a:blipFill>
        </p:spPr>
        <p:txBody>
          <a:bodyPr wrap="square" lIns="0" tIns="0" rIns="0" bIns="0" rtlCol="0"/>
          <a:lstStyle/>
          <a:p>
            <a:endParaRPr/>
          </a:p>
        </p:txBody>
      </p:sp>
      <p:sp>
        <p:nvSpPr>
          <p:cNvPr id="17" name="object 17"/>
          <p:cNvSpPr/>
          <p:nvPr/>
        </p:nvSpPr>
        <p:spPr>
          <a:xfrm>
            <a:off x="641349" y="9037318"/>
            <a:ext cx="108584" cy="107949"/>
          </a:xfrm>
          <a:prstGeom prst="rect">
            <a:avLst/>
          </a:prstGeom>
          <a:blipFill>
            <a:blip r:embed="rId2" cstate="print"/>
            <a:stretch>
              <a:fillRect/>
            </a:stretch>
          </a:blipFill>
        </p:spPr>
        <p:txBody>
          <a:bodyPr wrap="square" lIns="0" tIns="0" rIns="0" bIns="0" rtlCol="0"/>
          <a:lstStyle/>
          <a:p>
            <a:endParaRPr/>
          </a:p>
        </p:txBody>
      </p:sp>
      <p:sp>
        <p:nvSpPr>
          <p:cNvPr id="18" name="object 18"/>
          <p:cNvSpPr/>
          <p:nvPr/>
        </p:nvSpPr>
        <p:spPr>
          <a:xfrm>
            <a:off x="641349" y="9201783"/>
            <a:ext cx="108584" cy="108584"/>
          </a:xfrm>
          <a:prstGeom prst="rect">
            <a:avLst/>
          </a:prstGeom>
          <a:blipFill>
            <a:blip r:embed="rId2" cstate="print"/>
            <a:stretch>
              <a:fillRect/>
            </a:stretch>
          </a:blipFill>
        </p:spPr>
        <p:txBody>
          <a:bodyPr wrap="square" lIns="0" tIns="0" rIns="0" bIns="0" rtlCol="0"/>
          <a:lstStyle/>
          <a:p>
            <a:endParaRPr/>
          </a:p>
        </p:txBody>
      </p:sp>
      <p:sp>
        <p:nvSpPr>
          <p:cNvPr id="19" name="object 19"/>
          <p:cNvSpPr/>
          <p:nvPr/>
        </p:nvSpPr>
        <p:spPr>
          <a:xfrm>
            <a:off x="641349" y="9360532"/>
            <a:ext cx="108584" cy="107949"/>
          </a:xfrm>
          <a:prstGeom prst="rect">
            <a:avLst/>
          </a:prstGeom>
          <a:blipFill>
            <a:blip r:embed="rId2" cstate="print"/>
            <a:stretch>
              <a:fillRect/>
            </a:stretch>
          </a:blipFill>
        </p:spPr>
        <p:txBody>
          <a:bodyPr wrap="square" lIns="0" tIns="0" rIns="0" bIns="0" rtlCol="0"/>
          <a:lstStyle/>
          <a:p>
            <a:endParaRPr/>
          </a:p>
        </p:txBody>
      </p:sp>
      <p:sp>
        <p:nvSpPr>
          <p:cNvPr id="20" name="object 20"/>
          <p:cNvSpPr/>
          <p:nvPr/>
        </p:nvSpPr>
        <p:spPr>
          <a:xfrm>
            <a:off x="641349" y="9532617"/>
            <a:ext cx="108584" cy="107949"/>
          </a:xfrm>
          <a:prstGeom prst="rect">
            <a:avLst/>
          </a:prstGeom>
          <a:blipFill>
            <a:blip r:embed="rId2" cstate="print"/>
            <a:stretch>
              <a:fillRect/>
            </a:stretch>
          </a:blipFill>
        </p:spPr>
        <p:txBody>
          <a:bodyPr wrap="square" lIns="0" tIns="0" rIns="0" bIns="0" rtlCol="0"/>
          <a:lstStyle/>
          <a:p>
            <a:endParaRPr/>
          </a:p>
        </p:txBody>
      </p:sp>
      <p:sp>
        <p:nvSpPr>
          <p:cNvPr id="21" name="object 21"/>
          <p:cNvSpPr txBox="1"/>
          <p:nvPr/>
        </p:nvSpPr>
        <p:spPr>
          <a:xfrm>
            <a:off x="505459" y="8344916"/>
            <a:ext cx="5420995" cy="1336040"/>
          </a:xfrm>
          <a:prstGeom prst="rect">
            <a:avLst/>
          </a:prstGeom>
        </p:spPr>
        <p:txBody>
          <a:bodyPr vert="horz" wrap="square" lIns="0" tIns="13335" rIns="0" bIns="0" rtlCol="0">
            <a:spAutoFit/>
          </a:bodyPr>
          <a:lstStyle/>
          <a:p>
            <a:pPr marL="12700">
              <a:lnSpc>
                <a:spcPct val="100000"/>
              </a:lnSpc>
              <a:spcBef>
                <a:spcPts val="105"/>
              </a:spcBef>
            </a:pPr>
            <a:r>
              <a:rPr sz="1050" b="1" spc="-5" dirty="0">
                <a:latin typeface="Times New Roman"/>
                <a:cs typeface="Times New Roman"/>
              </a:rPr>
              <a:t>Serious </a:t>
            </a:r>
            <a:r>
              <a:rPr sz="1050" b="1" dirty="0">
                <a:latin typeface="Times New Roman"/>
                <a:cs typeface="Times New Roman"/>
              </a:rPr>
              <a:t>or </a:t>
            </a:r>
            <a:r>
              <a:rPr sz="1050" b="1" spc="-5" dirty="0">
                <a:latin typeface="Times New Roman"/>
                <a:cs typeface="Times New Roman"/>
              </a:rPr>
              <a:t>persistent misbehavior </a:t>
            </a:r>
            <a:r>
              <a:rPr sz="1050" spc="-5" dirty="0">
                <a:latin typeface="Times New Roman"/>
                <a:cs typeface="Times New Roman"/>
              </a:rPr>
              <a:t>includes </a:t>
            </a:r>
            <a:r>
              <a:rPr sz="1050" dirty="0">
                <a:latin typeface="Times New Roman"/>
                <a:cs typeface="Times New Roman"/>
              </a:rPr>
              <a:t>but </a:t>
            </a:r>
            <a:r>
              <a:rPr sz="1050" spc="-5" dirty="0">
                <a:latin typeface="Times New Roman"/>
                <a:cs typeface="Times New Roman"/>
              </a:rPr>
              <a:t>is </a:t>
            </a:r>
            <a:r>
              <a:rPr sz="1050" dirty="0">
                <a:latin typeface="Times New Roman"/>
                <a:cs typeface="Times New Roman"/>
              </a:rPr>
              <a:t>not </a:t>
            </a:r>
            <a:r>
              <a:rPr sz="1050" spc="-10" dirty="0">
                <a:latin typeface="Times New Roman"/>
                <a:cs typeface="Times New Roman"/>
              </a:rPr>
              <a:t>limited</a:t>
            </a:r>
            <a:r>
              <a:rPr sz="1050" spc="-20" dirty="0">
                <a:latin typeface="Times New Roman"/>
                <a:cs typeface="Times New Roman"/>
              </a:rPr>
              <a:t> </a:t>
            </a:r>
            <a:r>
              <a:rPr sz="1050" spc="-5" dirty="0">
                <a:latin typeface="Times New Roman"/>
                <a:cs typeface="Times New Roman"/>
              </a:rPr>
              <a:t>to:</a:t>
            </a:r>
            <a:endParaRPr sz="1050">
              <a:latin typeface="Times New Roman"/>
              <a:cs typeface="Times New Roman"/>
            </a:endParaRPr>
          </a:p>
          <a:p>
            <a:pPr marL="364490">
              <a:lnSpc>
                <a:spcPct val="100000"/>
              </a:lnSpc>
            </a:pPr>
            <a:r>
              <a:rPr sz="1050" spc="-15" dirty="0">
                <a:latin typeface="Times New Roman"/>
                <a:cs typeface="Times New Roman"/>
              </a:rPr>
              <a:t>Behavior </a:t>
            </a:r>
            <a:r>
              <a:rPr sz="1050" spc="-5" dirty="0">
                <a:latin typeface="Times New Roman"/>
                <a:cs typeface="Times New Roman"/>
              </a:rPr>
              <a:t>that is grounds </a:t>
            </a:r>
            <a:r>
              <a:rPr sz="1050" dirty="0">
                <a:latin typeface="Times New Roman"/>
                <a:cs typeface="Times New Roman"/>
              </a:rPr>
              <a:t>for </a:t>
            </a:r>
            <a:r>
              <a:rPr sz="1050" spc="-15" dirty="0">
                <a:latin typeface="Times New Roman"/>
                <a:cs typeface="Times New Roman"/>
              </a:rPr>
              <a:t>permissible </a:t>
            </a:r>
            <a:r>
              <a:rPr sz="1050" spc="-20" dirty="0">
                <a:latin typeface="Times New Roman"/>
                <a:cs typeface="Times New Roman"/>
              </a:rPr>
              <a:t>placement </a:t>
            </a:r>
            <a:r>
              <a:rPr sz="1050" dirty="0">
                <a:latin typeface="Times New Roman"/>
                <a:cs typeface="Times New Roman"/>
              </a:rPr>
              <a:t>or </a:t>
            </a:r>
            <a:r>
              <a:rPr sz="1050" spc="-20" dirty="0">
                <a:latin typeface="Times New Roman"/>
                <a:cs typeface="Times New Roman"/>
              </a:rPr>
              <a:t>mandatory </a:t>
            </a:r>
            <a:r>
              <a:rPr sz="1050" spc="-5" dirty="0">
                <a:latin typeface="Times New Roman"/>
                <a:cs typeface="Times New Roman"/>
              </a:rPr>
              <a:t>DAEP</a:t>
            </a:r>
            <a:r>
              <a:rPr sz="1050" spc="-170" dirty="0">
                <a:latin typeface="Times New Roman"/>
                <a:cs typeface="Times New Roman"/>
              </a:rPr>
              <a:t> </a:t>
            </a:r>
            <a:r>
              <a:rPr sz="1050" spc="-25" dirty="0">
                <a:latin typeface="Times New Roman"/>
                <a:cs typeface="Times New Roman"/>
              </a:rPr>
              <a:t>placement.</a:t>
            </a:r>
            <a:endParaRPr sz="1050">
              <a:latin typeface="Times New Roman"/>
              <a:cs typeface="Times New Roman"/>
            </a:endParaRPr>
          </a:p>
          <a:p>
            <a:pPr marL="364490">
              <a:lnSpc>
                <a:spcPct val="100000"/>
              </a:lnSpc>
              <a:spcBef>
                <a:spcPts val="70"/>
              </a:spcBef>
            </a:pPr>
            <a:r>
              <a:rPr sz="1050" spc="-15" dirty="0">
                <a:latin typeface="Times New Roman"/>
                <a:cs typeface="Times New Roman"/>
              </a:rPr>
              <a:t>Behavior</a:t>
            </a:r>
            <a:r>
              <a:rPr sz="1050" spc="-40" dirty="0">
                <a:latin typeface="Times New Roman"/>
                <a:cs typeface="Times New Roman"/>
              </a:rPr>
              <a:t> </a:t>
            </a:r>
            <a:r>
              <a:rPr sz="1050" spc="-5" dirty="0">
                <a:latin typeface="Times New Roman"/>
                <a:cs typeface="Times New Roman"/>
              </a:rPr>
              <a:t>identified</a:t>
            </a:r>
            <a:r>
              <a:rPr sz="1050" dirty="0">
                <a:latin typeface="Times New Roman"/>
                <a:cs typeface="Times New Roman"/>
              </a:rPr>
              <a:t> by</a:t>
            </a:r>
            <a:r>
              <a:rPr sz="1050" spc="-25" dirty="0">
                <a:latin typeface="Times New Roman"/>
                <a:cs typeface="Times New Roman"/>
              </a:rPr>
              <a:t> </a:t>
            </a:r>
            <a:r>
              <a:rPr sz="1050" spc="-5" dirty="0">
                <a:latin typeface="Times New Roman"/>
                <a:cs typeface="Times New Roman"/>
              </a:rPr>
              <a:t>the</a:t>
            </a:r>
            <a:r>
              <a:rPr sz="1050" dirty="0">
                <a:latin typeface="Times New Roman"/>
                <a:cs typeface="Times New Roman"/>
              </a:rPr>
              <a:t> </a:t>
            </a:r>
            <a:r>
              <a:rPr sz="1050" spc="-20" dirty="0">
                <a:latin typeface="Times New Roman"/>
                <a:cs typeface="Times New Roman"/>
              </a:rPr>
              <a:t>district</a:t>
            </a:r>
            <a:r>
              <a:rPr sz="1050" spc="-55" dirty="0">
                <a:latin typeface="Times New Roman"/>
                <a:cs typeface="Times New Roman"/>
              </a:rPr>
              <a:t> </a:t>
            </a:r>
            <a:r>
              <a:rPr sz="1050" spc="-5" dirty="0">
                <a:latin typeface="Times New Roman"/>
                <a:cs typeface="Times New Roman"/>
              </a:rPr>
              <a:t>as </a:t>
            </a:r>
            <a:r>
              <a:rPr sz="1050" dirty="0">
                <a:latin typeface="Times New Roman"/>
                <a:cs typeface="Times New Roman"/>
              </a:rPr>
              <a:t>grounds</a:t>
            </a:r>
            <a:r>
              <a:rPr sz="1050" spc="-5" dirty="0">
                <a:latin typeface="Times New Roman"/>
                <a:cs typeface="Times New Roman"/>
              </a:rPr>
              <a:t> </a:t>
            </a:r>
            <a:r>
              <a:rPr sz="1050" dirty="0">
                <a:latin typeface="Times New Roman"/>
                <a:cs typeface="Times New Roman"/>
              </a:rPr>
              <a:t>for</a:t>
            </a:r>
            <a:r>
              <a:rPr sz="1050" spc="-5" dirty="0">
                <a:latin typeface="Times New Roman"/>
                <a:cs typeface="Times New Roman"/>
              </a:rPr>
              <a:t> discretionary</a:t>
            </a:r>
            <a:r>
              <a:rPr sz="1050" spc="-25" dirty="0">
                <a:latin typeface="Times New Roman"/>
                <a:cs typeface="Times New Roman"/>
              </a:rPr>
              <a:t> </a:t>
            </a:r>
            <a:r>
              <a:rPr sz="1050" dirty="0">
                <a:latin typeface="Times New Roman"/>
                <a:cs typeface="Times New Roman"/>
              </a:rPr>
              <a:t>DAEP</a:t>
            </a:r>
            <a:r>
              <a:rPr sz="1050" spc="-145" dirty="0">
                <a:latin typeface="Times New Roman"/>
                <a:cs typeface="Times New Roman"/>
              </a:rPr>
              <a:t> </a:t>
            </a:r>
            <a:r>
              <a:rPr sz="1050" spc="-25" dirty="0">
                <a:latin typeface="Times New Roman"/>
                <a:cs typeface="Times New Roman"/>
              </a:rPr>
              <a:t>placement.</a:t>
            </a:r>
            <a:endParaRPr sz="1050">
              <a:latin typeface="Times New Roman"/>
              <a:cs typeface="Times New Roman"/>
            </a:endParaRPr>
          </a:p>
          <a:p>
            <a:pPr marL="364490" marR="5080">
              <a:lnSpc>
                <a:spcPct val="101000"/>
              </a:lnSpc>
              <a:spcBef>
                <a:spcPts val="15"/>
              </a:spcBef>
            </a:pPr>
            <a:r>
              <a:rPr sz="1050" spc="-5" dirty="0">
                <a:latin typeface="Times New Roman"/>
                <a:cs typeface="Times New Roman"/>
              </a:rPr>
              <a:t>Actions</a:t>
            </a:r>
            <a:r>
              <a:rPr sz="1050" spc="-40" dirty="0">
                <a:latin typeface="Times New Roman"/>
                <a:cs typeface="Times New Roman"/>
              </a:rPr>
              <a:t> </a:t>
            </a:r>
            <a:r>
              <a:rPr sz="1050" dirty="0">
                <a:latin typeface="Times New Roman"/>
                <a:cs typeface="Times New Roman"/>
              </a:rPr>
              <a:t>or</a:t>
            </a:r>
            <a:r>
              <a:rPr sz="1050" spc="-40" dirty="0">
                <a:latin typeface="Times New Roman"/>
                <a:cs typeface="Times New Roman"/>
              </a:rPr>
              <a:t> </a:t>
            </a:r>
            <a:r>
              <a:rPr sz="1050" spc="-25" dirty="0">
                <a:latin typeface="Times New Roman"/>
                <a:cs typeface="Times New Roman"/>
              </a:rPr>
              <a:t>demonstrations</a:t>
            </a:r>
            <a:r>
              <a:rPr sz="1050" spc="-65" dirty="0">
                <a:latin typeface="Times New Roman"/>
                <a:cs typeface="Times New Roman"/>
              </a:rPr>
              <a:t> </a:t>
            </a:r>
            <a:r>
              <a:rPr sz="1050" dirty="0">
                <a:latin typeface="Times New Roman"/>
                <a:cs typeface="Times New Roman"/>
              </a:rPr>
              <a:t>that</a:t>
            </a:r>
            <a:r>
              <a:rPr sz="1050" spc="-35" dirty="0">
                <a:latin typeface="Times New Roman"/>
                <a:cs typeface="Times New Roman"/>
              </a:rPr>
              <a:t> </a:t>
            </a:r>
            <a:r>
              <a:rPr sz="1050" spc="-5" dirty="0">
                <a:latin typeface="Times New Roman"/>
                <a:cs typeface="Times New Roman"/>
              </a:rPr>
              <a:t>substantially</a:t>
            </a:r>
            <a:r>
              <a:rPr sz="1050" spc="-95" dirty="0">
                <a:latin typeface="Times New Roman"/>
                <a:cs typeface="Times New Roman"/>
              </a:rPr>
              <a:t> </a:t>
            </a:r>
            <a:r>
              <a:rPr sz="1050" dirty="0">
                <a:latin typeface="Times New Roman"/>
                <a:cs typeface="Times New Roman"/>
              </a:rPr>
              <a:t>disrupt</a:t>
            </a:r>
            <a:r>
              <a:rPr sz="1050" spc="-55" dirty="0">
                <a:latin typeface="Times New Roman"/>
                <a:cs typeface="Times New Roman"/>
              </a:rPr>
              <a:t> </a:t>
            </a:r>
            <a:r>
              <a:rPr sz="1050" dirty="0">
                <a:latin typeface="Times New Roman"/>
                <a:cs typeface="Times New Roman"/>
              </a:rPr>
              <a:t>or</a:t>
            </a:r>
            <a:r>
              <a:rPr sz="1050" spc="-30" dirty="0">
                <a:latin typeface="Times New Roman"/>
                <a:cs typeface="Times New Roman"/>
              </a:rPr>
              <a:t> </a:t>
            </a:r>
            <a:r>
              <a:rPr sz="1050" spc="-5" dirty="0">
                <a:latin typeface="Times New Roman"/>
                <a:cs typeface="Times New Roman"/>
              </a:rPr>
              <a:t>materially</a:t>
            </a:r>
            <a:r>
              <a:rPr sz="1050" spc="-80" dirty="0">
                <a:latin typeface="Times New Roman"/>
                <a:cs typeface="Times New Roman"/>
              </a:rPr>
              <a:t> </a:t>
            </a:r>
            <a:r>
              <a:rPr sz="1050" spc="-5" dirty="0">
                <a:latin typeface="Times New Roman"/>
                <a:cs typeface="Times New Roman"/>
              </a:rPr>
              <a:t>interfere</a:t>
            </a:r>
            <a:r>
              <a:rPr sz="1050" spc="-40" dirty="0">
                <a:latin typeface="Times New Roman"/>
                <a:cs typeface="Times New Roman"/>
              </a:rPr>
              <a:t> </a:t>
            </a:r>
            <a:r>
              <a:rPr sz="1050" spc="-5" dirty="0">
                <a:latin typeface="Times New Roman"/>
                <a:cs typeface="Times New Roman"/>
              </a:rPr>
              <a:t>with</a:t>
            </a:r>
            <a:r>
              <a:rPr sz="1050" spc="-40" dirty="0">
                <a:latin typeface="Times New Roman"/>
                <a:cs typeface="Times New Roman"/>
              </a:rPr>
              <a:t> </a:t>
            </a:r>
            <a:r>
              <a:rPr sz="1050" dirty="0">
                <a:latin typeface="Times New Roman"/>
                <a:cs typeface="Times New Roman"/>
              </a:rPr>
              <a:t>school</a:t>
            </a:r>
            <a:r>
              <a:rPr sz="1050" spc="-45" dirty="0">
                <a:latin typeface="Times New Roman"/>
                <a:cs typeface="Times New Roman"/>
              </a:rPr>
              <a:t> </a:t>
            </a:r>
            <a:r>
              <a:rPr sz="1050" spc="-10" dirty="0">
                <a:latin typeface="Times New Roman"/>
                <a:cs typeface="Times New Roman"/>
              </a:rPr>
              <a:t>activities.  </a:t>
            </a:r>
            <a:r>
              <a:rPr sz="1050" spc="-5" dirty="0">
                <a:latin typeface="Times New Roman"/>
                <a:cs typeface="Times New Roman"/>
              </a:rPr>
              <a:t>Refusal to </a:t>
            </a:r>
            <a:r>
              <a:rPr sz="1050" spc="-20" dirty="0">
                <a:latin typeface="Times New Roman"/>
                <a:cs typeface="Times New Roman"/>
              </a:rPr>
              <a:t>attempt </a:t>
            </a:r>
            <a:r>
              <a:rPr sz="1050" dirty="0">
                <a:latin typeface="Times New Roman"/>
                <a:cs typeface="Times New Roman"/>
              </a:rPr>
              <a:t>or </a:t>
            </a:r>
            <a:r>
              <a:rPr sz="1050" spc="-5" dirty="0">
                <a:latin typeface="Times New Roman"/>
                <a:cs typeface="Times New Roman"/>
              </a:rPr>
              <a:t>complete </a:t>
            </a:r>
            <a:r>
              <a:rPr sz="1050" dirty="0">
                <a:latin typeface="Times New Roman"/>
                <a:cs typeface="Times New Roman"/>
              </a:rPr>
              <a:t>school </a:t>
            </a:r>
            <a:r>
              <a:rPr sz="1050" spc="-5" dirty="0">
                <a:latin typeface="Times New Roman"/>
                <a:cs typeface="Times New Roman"/>
              </a:rPr>
              <a:t>work</a:t>
            </a:r>
            <a:r>
              <a:rPr sz="1050" spc="-10" dirty="0">
                <a:latin typeface="Times New Roman"/>
                <a:cs typeface="Times New Roman"/>
              </a:rPr>
              <a:t> asassigned.</a:t>
            </a:r>
            <a:endParaRPr sz="1050">
              <a:latin typeface="Times New Roman"/>
              <a:cs typeface="Times New Roman"/>
            </a:endParaRPr>
          </a:p>
          <a:p>
            <a:pPr marL="364490">
              <a:lnSpc>
                <a:spcPts val="1255"/>
              </a:lnSpc>
              <a:spcBef>
                <a:spcPts val="35"/>
              </a:spcBef>
            </a:pPr>
            <a:r>
              <a:rPr sz="1050" spc="-25" dirty="0">
                <a:latin typeface="Times New Roman"/>
                <a:cs typeface="Times New Roman"/>
              </a:rPr>
              <a:t>Insubordination.</a:t>
            </a:r>
            <a:endParaRPr sz="1050">
              <a:latin typeface="Times New Roman"/>
              <a:cs typeface="Times New Roman"/>
            </a:endParaRPr>
          </a:p>
          <a:p>
            <a:pPr marL="364490">
              <a:lnSpc>
                <a:spcPts val="1255"/>
              </a:lnSpc>
            </a:pPr>
            <a:r>
              <a:rPr sz="1050" spc="-5" dirty="0">
                <a:latin typeface="Times New Roman"/>
                <a:cs typeface="Times New Roman"/>
              </a:rPr>
              <a:t>Profanity,</a:t>
            </a:r>
            <a:r>
              <a:rPr sz="1050" spc="-25" dirty="0">
                <a:latin typeface="Times New Roman"/>
                <a:cs typeface="Times New Roman"/>
              </a:rPr>
              <a:t> </a:t>
            </a:r>
            <a:r>
              <a:rPr sz="1050" spc="-5" dirty="0">
                <a:latin typeface="Times New Roman"/>
                <a:cs typeface="Times New Roman"/>
              </a:rPr>
              <a:t>vulgar</a:t>
            </a:r>
            <a:r>
              <a:rPr sz="1050" spc="-30" dirty="0">
                <a:latin typeface="Times New Roman"/>
                <a:cs typeface="Times New Roman"/>
              </a:rPr>
              <a:t> </a:t>
            </a:r>
            <a:r>
              <a:rPr sz="1050" spc="-5" dirty="0">
                <a:latin typeface="Times New Roman"/>
                <a:cs typeface="Times New Roman"/>
              </a:rPr>
              <a:t>language,</a:t>
            </a:r>
            <a:r>
              <a:rPr sz="1050" spc="-25" dirty="0">
                <a:latin typeface="Times New Roman"/>
                <a:cs typeface="Times New Roman"/>
              </a:rPr>
              <a:t> </a:t>
            </a:r>
            <a:r>
              <a:rPr sz="1050" spc="-10" dirty="0">
                <a:latin typeface="Times New Roman"/>
                <a:cs typeface="Times New Roman"/>
              </a:rPr>
              <a:t>or</a:t>
            </a:r>
            <a:r>
              <a:rPr sz="1050" spc="-160" dirty="0">
                <a:latin typeface="Times New Roman"/>
                <a:cs typeface="Times New Roman"/>
              </a:rPr>
              <a:t> </a:t>
            </a:r>
            <a:r>
              <a:rPr sz="1050" dirty="0">
                <a:latin typeface="Times New Roman"/>
                <a:cs typeface="Times New Roman"/>
              </a:rPr>
              <a:t>obscene</a:t>
            </a:r>
            <a:r>
              <a:rPr sz="1050" spc="-75" dirty="0">
                <a:latin typeface="Times New Roman"/>
                <a:cs typeface="Times New Roman"/>
              </a:rPr>
              <a:t> </a:t>
            </a:r>
            <a:r>
              <a:rPr sz="1050" spc="-25" dirty="0">
                <a:latin typeface="Times New Roman"/>
                <a:cs typeface="Times New Roman"/>
              </a:rPr>
              <a:t>gestures.</a:t>
            </a:r>
            <a:endParaRPr sz="1050">
              <a:latin typeface="Times New Roman"/>
              <a:cs typeface="Times New Roman"/>
            </a:endParaRPr>
          </a:p>
          <a:p>
            <a:pPr marL="364490">
              <a:lnSpc>
                <a:spcPct val="100000"/>
              </a:lnSpc>
              <a:spcBef>
                <a:spcPts val="95"/>
              </a:spcBef>
            </a:pPr>
            <a:r>
              <a:rPr sz="1050" spc="-20" dirty="0">
                <a:latin typeface="Times New Roman"/>
                <a:cs typeface="Times New Roman"/>
              </a:rPr>
              <a:t>Leaving </a:t>
            </a:r>
            <a:r>
              <a:rPr sz="1050" dirty="0">
                <a:latin typeface="Times New Roman"/>
                <a:cs typeface="Times New Roman"/>
              </a:rPr>
              <a:t>school </a:t>
            </a:r>
            <a:r>
              <a:rPr sz="1050" spc="-5" dirty="0">
                <a:latin typeface="Times New Roman"/>
                <a:cs typeface="Times New Roman"/>
              </a:rPr>
              <a:t>grounds </a:t>
            </a:r>
            <a:r>
              <a:rPr sz="1050" spc="-20" dirty="0">
                <a:latin typeface="Times New Roman"/>
                <a:cs typeface="Times New Roman"/>
              </a:rPr>
              <a:t>without</a:t>
            </a:r>
            <a:r>
              <a:rPr sz="1050" spc="-40" dirty="0">
                <a:latin typeface="Times New Roman"/>
                <a:cs typeface="Times New Roman"/>
              </a:rPr>
              <a:t> </a:t>
            </a:r>
            <a:r>
              <a:rPr sz="1050" spc="-20" dirty="0">
                <a:latin typeface="Times New Roman"/>
                <a:cs typeface="Times New Roman"/>
              </a:rPr>
              <a:t>permission.</a:t>
            </a:r>
            <a:endParaRPr sz="1050">
              <a:latin typeface="Times New Roman"/>
              <a:cs typeface="Times New Roman"/>
            </a:endParaRPr>
          </a:p>
        </p:txBody>
      </p:sp>
      <p:sp>
        <p:nvSpPr>
          <p:cNvPr id="22" name="object 22"/>
          <p:cNvSpPr txBox="1">
            <a:spLocks noGrp="1"/>
          </p:cNvSpPr>
          <p:nvPr>
            <p:ph type="sldNum" sz="quarter" idx="7"/>
          </p:nvPr>
        </p:nvSpPr>
        <p:spPr>
          <a:prstGeom prst="rect">
            <a:avLst/>
          </a:prstGeom>
        </p:spPr>
        <p:txBody>
          <a:bodyPr vert="horz" wrap="square" lIns="0" tIns="0" rIns="0" bIns="0" rtlCol="0">
            <a:spAutoFit/>
          </a:bodyPr>
          <a:lstStyle/>
          <a:p>
            <a:pPr marL="25400">
              <a:lnSpc>
                <a:spcPts val="1305"/>
              </a:lnSpc>
            </a:pPr>
            <a:r>
              <a:rPr dirty="0"/>
              <a:t>20</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41349" y="471169"/>
            <a:ext cx="108584" cy="10794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41349" y="652144"/>
            <a:ext cx="108584" cy="10858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881883" y="2761488"/>
            <a:ext cx="622300" cy="152400"/>
          </a:xfrm>
          <a:custGeom>
            <a:avLst/>
            <a:gdLst/>
            <a:ahLst/>
            <a:cxnLst/>
            <a:rect l="l" t="t" r="r" b="b"/>
            <a:pathLst>
              <a:path w="622300" h="152400">
                <a:moveTo>
                  <a:pt x="0" y="152400"/>
                </a:moveTo>
                <a:lnTo>
                  <a:pt x="621792" y="152400"/>
                </a:lnTo>
                <a:lnTo>
                  <a:pt x="621792" y="0"/>
                </a:lnTo>
                <a:lnTo>
                  <a:pt x="0" y="0"/>
                </a:lnTo>
                <a:lnTo>
                  <a:pt x="0" y="152400"/>
                </a:lnTo>
                <a:close/>
              </a:path>
            </a:pathLst>
          </a:custGeom>
          <a:solidFill>
            <a:srgbClr val="FFFF00"/>
          </a:solidFill>
        </p:spPr>
        <p:txBody>
          <a:bodyPr wrap="square" lIns="0" tIns="0" rIns="0" bIns="0" rtlCol="0"/>
          <a:lstStyle/>
          <a:p>
            <a:endParaRPr/>
          </a:p>
        </p:txBody>
      </p:sp>
      <p:sp>
        <p:nvSpPr>
          <p:cNvPr id="5" name="object 5"/>
          <p:cNvSpPr txBox="1"/>
          <p:nvPr/>
        </p:nvSpPr>
        <p:spPr>
          <a:xfrm>
            <a:off x="505459" y="411885"/>
            <a:ext cx="7014845" cy="7501255"/>
          </a:xfrm>
          <a:prstGeom prst="rect">
            <a:avLst/>
          </a:prstGeom>
        </p:spPr>
        <p:txBody>
          <a:bodyPr vert="horz" wrap="square" lIns="0" tIns="12700" rIns="0" bIns="0" rtlCol="0">
            <a:spAutoFit/>
          </a:bodyPr>
          <a:lstStyle/>
          <a:p>
            <a:pPr marL="364490" marR="3168650">
              <a:lnSpc>
                <a:spcPct val="113300"/>
              </a:lnSpc>
              <a:spcBef>
                <a:spcPts val="100"/>
              </a:spcBef>
            </a:pPr>
            <a:r>
              <a:rPr sz="1050" spc="-5" dirty="0">
                <a:latin typeface="Times New Roman"/>
                <a:cs typeface="Times New Roman"/>
              </a:rPr>
              <a:t>Falsification </a:t>
            </a:r>
            <a:r>
              <a:rPr sz="1050" dirty="0">
                <a:latin typeface="Times New Roman"/>
                <a:cs typeface="Times New Roman"/>
              </a:rPr>
              <a:t>of </a:t>
            </a:r>
            <a:r>
              <a:rPr sz="1050" spc="-5" dirty="0">
                <a:latin typeface="Times New Roman"/>
                <a:cs typeface="Times New Roman"/>
              </a:rPr>
              <a:t>records, </a:t>
            </a:r>
            <a:r>
              <a:rPr sz="1050" spc="-15" dirty="0">
                <a:latin typeface="Times New Roman"/>
                <a:cs typeface="Times New Roman"/>
              </a:rPr>
              <a:t>passes, </a:t>
            </a:r>
            <a:r>
              <a:rPr sz="1050" dirty="0">
                <a:latin typeface="Times New Roman"/>
                <a:cs typeface="Times New Roman"/>
              </a:rPr>
              <a:t>or </a:t>
            </a:r>
            <a:r>
              <a:rPr sz="1050" spc="-5" dirty="0">
                <a:latin typeface="Times New Roman"/>
                <a:cs typeface="Times New Roman"/>
              </a:rPr>
              <a:t>other </a:t>
            </a:r>
            <a:r>
              <a:rPr sz="1050" spc="-25" dirty="0">
                <a:latin typeface="Times New Roman"/>
                <a:cs typeface="Times New Roman"/>
              </a:rPr>
              <a:t>school-related </a:t>
            </a:r>
            <a:r>
              <a:rPr sz="1050" spc="-20" dirty="0">
                <a:latin typeface="Times New Roman"/>
                <a:cs typeface="Times New Roman"/>
              </a:rPr>
              <a:t>documents.  </a:t>
            </a:r>
            <a:r>
              <a:rPr sz="1050" spc="-5" dirty="0">
                <a:latin typeface="Times New Roman"/>
                <a:cs typeface="Times New Roman"/>
              </a:rPr>
              <a:t>Refusal</a:t>
            </a:r>
            <a:r>
              <a:rPr sz="1050" spc="-30" dirty="0">
                <a:latin typeface="Times New Roman"/>
                <a:cs typeface="Times New Roman"/>
              </a:rPr>
              <a:t> </a:t>
            </a:r>
            <a:r>
              <a:rPr sz="1050" spc="-5" dirty="0">
                <a:latin typeface="Times New Roman"/>
                <a:cs typeface="Times New Roman"/>
              </a:rPr>
              <a:t>to</a:t>
            </a:r>
            <a:r>
              <a:rPr sz="1050" spc="-15" dirty="0">
                <a:latin typeface="Times New Roman"/>
                <a:cs typeface="Times New Roman"/>
              </a:rPr>
              <a:t> accept</a:t>
            </a:r>
            <a:r>
              <a:rPr sz="1050" spc="-65" dirty="0">
                <a:latin typeface="Times New Roman"/>
                <a:cs typeface="Times New Roman"/>
              </a:rPr>
              <a:t> </a:t>
            </a:r>
            <a:r>
              <a:rPr sz="1050" spc="-5" dirty="0">
                <a:latin typeface="Times New Roman"/>
                <a:cs typeface="Times New Roman"/>
              </a:rPr>
              <a:t>discipline</a:t>
            </a:r>
            <a:r>
              <a:rPr sz="1050" spc="-40" dirty="0">
                <a:latin typeface="Times New Roman"/>
                <a:cs typeface="Times New Roman"/>
              </a:rPr>
              <a:t> </a:t>
            </a:r>
            <a:r>
              <a:rPr sz="1050" spc="-5" dirty="0">
                <a:latin typeface="Times New Roman"/>
                <a:cs typeface="Times New Roman"/>
              </a:rPr>
              <a:t>assigned</a:t>
            </a:r>
            <a:r>
              <a:rPr sz="1050" spc="-35" dirty="0">
                <a:latin typeface="Times New Roman"/>
                <a:cs typeface="Times New Roman"/>
              </a:rPr>
              <a:t> </a:t>
            </a:r>
            <a:r>
              <a:rPr sz="1050" dirty="0">
                <a:latin typeface="Times New Roman"/>
                <a:cs typeface="Times New Roman"/>
              </a:rPr>
              <a:t>by</a:t>
            </a:r>
            <a:r>
              <a:rPr sz="1050" spc="-85" dirty="0">
                <a:latin typeface="Times New Roman"/>
                <a:cs typeface="Times New Roman"/>
              </a:rPr>
              <a:t> </a:t>
            </a:r>
            <a:r>
              <a:rPr sz="1050" spc="-5" dirty="0">
                <a:latin typeface="Times New Roman"/>
                <a:cs typeface="Times New Roman"/>
              </a:rPr>
              <a:t>the</a:t>
            </a:r>
            <a:r>
              <a:rPr sz="1050" spc="-40" dirty="0">
                <a:latin typeface="Times New Roman"/>
                <a:cs typeface="Times New Roman"/>
              </a:rPr>
              <a:t> </a:t>
            </a:r>
            <a:r>
              <a:rPr sz="1050" spc="-5" dirty="0">
                <a:latin typeface="Times New Roman"/>
                <a:cs typeface="Times New Roman"/>
              </a:rPr>
              <a:t>teacher</a:t>
            </a:r>
            <a:r>
              <a:rPr sz="1050" spc="-40" dirty="0">
                <a:latin typeface="Times New Roman"/>
                <a:cs typeface="Times New Roman"/>
              </a:rPr>
              <a:t> </a:t>
            </a:r>
            <a:r>
              <a:rPr sz="1050" dirty="0">
                <a:latin typeface="Times New Roman"/>
                <a:cs typeface="Times New Roman"/>
              </a:rPr>
              <a:t>or</a:t>
            </a:r>
            <a:r>
              <a:rPr sz="1050" spc="-30" dirty="0">
                <a:latin typeface="Times New Roman"/>
                <a:cs typeface="Times New Roman"/>
              </a:rPr>
              <a:t> </a:t>
            </a:r>
            <a:r>
              <a:rPr sz="1050" spc="-15" dirty="0">
                <a:latin typeface="Times New Roman"/>
                <a:cs typeface="Times New Roman"/>
              </a:rPr>
              <a:t>principal.</a:t>
            </a:r>
            <a:endParaRPr sz="1050">
              <a:latin typeface="Times New Roman"/>
              <a:cs typeface="Times New Roman"/>
            </a:endParaRPr>
          </a:p>
          <a:p>
            <a:pPr marL="192405" marR="5080" indent="-179705" algn="just">
              <a:lnSpc>
                <a:spcPct val="81300"/>
              </a:lnSpc>
              <a:spcBef>
                <a:spcPts val="195"/>
              </a:spcBef>
            </a:pPr>
            <a:r>
              <a:rPr sz="1050" b="1" spc="-5" dirty="0">
                <a:latin typeface="Times New Roman"/>
                <a:cs typeface="Times New Roman"/>
              </a:rPr>
              <a:t>Short-barrel</a:t>
            </a:r>
            <a:r>
              <a:rPr sz="1050" b="1" spc="-30" dirty="0">
                <a:latin typeface="Times New Roman"/>
                <a:cs typeface="Times New Roman"/>
              </a:rPr>
              <a:t> </a:t>
            </a:r>
            <a:r>
              <a:rPr sz="1050" b="1" spc="-5" dirty="0">
                <a:latin typeface="Times New Roman"/>
                <a:cs typeface="Times New Roman"/>
              </a:rPr>
              <a:t>firearm</a:t>
            </a:r>
            <a:r>
              <a:rPr sz="1050" b="1" spc="-30" dirty="0">
                <a:latin typeface="Times New Roman"/>
                <a:cs typeface="Times New Roman"/>
              </a:rPr>
              <a:t> </a:t>
            </a:r>
            <a:r>
              <a:rPr sz="1050" spc="-5" dirty="0">
                <a:latin typeface="Times New Roman"/>
                <a:cs typeface="Times New Roman"/>
              </a:rPr>
              <a:t>is</a:t>
            </a:r>
            <a:r>
              <a:rPr sz="1050" spc="-20" dirty="0">
                <a:latin typeface="Times New Roman"/>
                <a:cs typeface="Times New Roman"/>
              </a:rPr>
              <a:t> </a:t>
            </a:r>
            <a:r>
              <a:rPr sz="1050" spc="-5" dirty="0">
                <a:latin typeface="Times New Roman"/>
                <a:cs typeface="Times New Roman"/>
              </a:rPr>
              <a:t>defined</a:t>
            </a:r>
            <a:r>
              <a:rPr sz="1050" spc="-15" dirty="0">
                <a:latin typeface="Times New Roman"/>
                <a:cs typeface="Times New Roman"/>
              </a:rPr>
              <a:t> </a:t>
            </a:r>
            <a:r>
              <a:rPr sz="1050" dirty="0">
                <a:latin typeface="Times New Roman"/>
                <a:cs typeface="Times New Roman"/>
              </a:rPr>
              <a:t>by</a:t>
            </a:r>
            <a:r>
              <a:rPr sz="1050" spc="-45" dirty="0">
                <a:latin typeface="Times New Roman"/>
                <a:cs typeface="Times New Roman"/>
              </a:rPr>
              <a:t> </a:t>
            </a:r>
            <a:r>
              <a:rPr sz="1050" spc="-5" dirty="0">
                <a:latin typeface="Times New Roman"/>
                <a:cs typeface="Times New Roman"/>
              </a:rPr>
              <a:t>Penal</a:t>
            </a:r>
            <a:r>
              <a:rPr sz="1050" spc="-20" dirty="0">
                <a:latin typeface="Times New Roman"/>
                <a:cs typeface="Times New Roman"/>
              </a:rPr>
              <a:t> </a:t>
            </a:r>
            <a:r>
              <a:rPr sz="1050" spc="-5" dirty="0">
                <a:latin typeface="Times New Roman"/>
                <a:cs typeface="Times New Roman"/>
              </a:rPr>
              <a:t>Code</a:t>
            </a:r>
            <a:r>
              <a:rPr sz="1050" spc="-15" dirty="0">
                <a:latin typeface="Times New Roman"/>
                <a:cs typeface="Times New Roman"/>
              </a:rPr>
              <a:t> </a:t>
            </a:r>
            <a:r>
              <a:rPr sz="1050" spc="-5" dirty="0">
                <a:latin typeface="Times New Roman"/>
                <a:cs typeface="Times New Roman"/>
              </a:rPr>
              <a:t>46.01</a:t>
            </a:r>
            <a:r>
              <a:rPr sz="1050" spc="-15" dirty="0">
                <a:latin typeface="Times New Roman"/>
                <a:cs typeface="Times New Roman"/>
              </a:rPr>
              <a:t> </a:t>
            </a:r>
            <a:r>
              <a:rPr sz="1050" spc="-5" dirty="0">
                <a:latin typeface="Times New Roman"/>
                <a:cs typeface="Times New Roman"/>
              </a:rPr>
              <a:t>as</a:t>
            </a:r>
            <a:r>
              <a:rPr sz="1050" spc="-30" dirty="0">
                <a:latin typeface="Times New Roman"/>
                <a:cs typeface="Times New Roman"/>
              </a:rPr>
              <a:t> </a:t>
            </a:r>
            <a:r>
              <a:rPr sz="1050" dirty="0">
                <a:latin typeface="Times New Roman"/>
                <a:cs typeface="Times New Roman"/>
              </a:rPr>
              <a:t>a</a:t>
            </a:r>
            <a:r>
              <a:rPr sz="1050" spc="-30" dirty="0">
                <a:latin typeface="Times New Roman"/>
                <a:cs typeface="Times New Roman"/>
              </a:rPr>
              <a:t> </a:t>
            </a:r>
            <a:r>
              <a:rPr sz="1050" spc="-5" dirty="0">
                <a:latin typeface="Times New Roman"/>
                <a:cs typeface="Times New Roman"/>
              </a:rPr>
              <a:t>rifle</a:t>
            </a:r>
            <a:r>
              <a:rPr sz="1050" spc="-15" dirty="0">
                <a:latin typeface="Times New Roman"/>
                <a:cs typeface="Times New Roman"/>
              </a:rPr>
              <a:t> </a:t>
            </a:r>
            <a:r>
              <a:rPr sz="1050" spc="-5" dirty="0">
                <a:latin typeface="Times New Roman"/>
                <a:cs typeface="Times New Roman"/>
              </a:rPr>
              <a:t>with</a:t>
            </a:r>
            <a:r>
              <a:rPr sz="1050" spc="-15" dirty="0">
                <a:latin typeface="Times New Roman"/>
                <a:cs typeface="Times New Roman"/>
              </a:rPr>
              <a:t> </a:t>
            </a:r>
            <a:r>
              <a:rPr sz="1050" dirty="0">
                <a:latin typeface="Times New Roman"/>
                <a:cs typeface="Times New Roman"/>
              </a:rPr>
              <a:t>a</a:t>
            </a:r>
            <a:r>
              <a:rPr sz="1050" spc="-15" dirty="0">
                <a:latin typeface="Times New Roman"/>
                <a:cs typeface="Times New Roman"/>
              </a:rPr>
              <a:t> </a:t>
            </a:r>
            <a:r>
              <a:rPr sz="1050" spc="-5" dirty="0">
                <a:latin typeface="Times New Roman"/>
                <a:cs typeface="Times New Roman"/>
              </a:rPr>
              <a:t>barrel</a:t>
            </a:r>
            <a:r>
              <a:rPr sz="1050" spc="-20" dirty="0">
                <a:latin typeface="Times New Roman"/>
                <a:cs typeface="Times New Roman"/>
              </a:rPr>
              <a:t> </a:t>
            </a:r>
            <a:r>
              <a:rPr sz="1050" spc="-5" dirty="0">
                <a:latin typeface="Times New Roman"/>
                <a:cs typeface="Times New Roman"/>
              </a:rPr>
              <a:t>length</a:t>
            </a:r>
            <a:r>
              <a:rPr sz="1050" spc="-15" dirty="0">
                <a:latin typeface="Times New Roman"/>
                <a:cs typeface="Times New Roman"/>
              </a:rPr>
              <a:t> </a:t>
            </a:r>
            <a:r>
              <a:rPr sz="1050" dirty="0">
                <a:latin typeface="Times New Roman"/>
                <a:cs typeface="Times New Roman"/>
              </a:rPr>
              <a:t>of</a:t>
            </a:r>
            <a:r>
              <a:rPr sz="1050" spc="-20" dirty="0">
                <a:latin typeface="Times New Roman"/>
                <a:cs typeface="Times New Roman"/>
              </a:rPr>
              <a:t> </a:t>
            </a:r>
            <a:r>
              <a:rPr sz="1050" spc="-5" dirty="0">
                <a:latin typeface="Times New Roman"/>
                <a:cs typeface="Times New Roman"/>
              </a:rPr>
              <a:t>less</a:t>
            </a:r>
            <a:r>
              <a:rPr sz="1050" spc="-20" dirty="0">
                <a:latin typeface="Times New Roman"/>
                <a:cs typeface="Times New Roman"/>
              </a:rPr>
              <a:t> </a:t>
            </a:r>
            <a:r>
              <a:rPr sz="1050" spc="-5" dirty="0">
                <a:latin typeface="Times New Roman"/>
                <a:cs typeface="Times New Roman"/>
              </a:rPr>
              <a:t>than</a:t>
            </a:r>
            <a:r>
              <a:rPr sz="1050" spc="-15" dirty="0">
                <a:latin typeface="Times New Roman"/>
                <a:cs typeface="Times New Roman"/>
              </a:rPr>
              <a:t> </a:t>
            </a:r>
            <a:r>
              <a:rPr sz="1050" dirty="0">
                <a:latin typeface="Times New Roman"/>
                <a:cs typeface="Times New Roman"/>
              </a:rPr>
              <a:t>16</a:t>
            </a:r>
            <a:r>
              <a:rPr sz="1050" spc="-25" dirty="0">
                <a:latin typeface="Times New Roman"/>
                <a:cs typeface="Times New Roman"/>
              </a:rPr>
              <a:t> </a:t>
            </a:r>
            <a:r>
              <a:rPr sz="1050" spc="-5" dirty="0">
                <a:latin typeface="Times New Roman"/>
                <a:cs typeface="Times New Roman"/>
              </a:rPr>
              <a:t>inches</a:t>
            </a:r>
            <a:r>
              <a:rPr sz="1050" spc="-20" dirty="0">
                <a:latin typeface="Times New Roman"/>
                <a:cs typeface="Times New Roman"/>
              </a:rPr>
              <a:t> </a:t>
            </a:r>
            <a:r>
              <a:rPr sz="1050" dirty="0">
                <a:latin typeface="Times New Roman"/>
                <a:cs typeface="Times New Roman"/>
              </a:rPr>
              <a:t>or</a:t>
            </a:r>
            <a:r>
              <a:rPr sz="1050" spc="-30" dirty="0">
                <a:latin typeface="Times New Roman"/>
                <a:cs typeface="Times New Roman"/>
              </a:rPr>
              <a:t> </a:t>
            </a:r>
            <a:r>
              <a:rPr sz="1050" dirty="0">
                <a:latin typeface="Times New Roman"/>
                <a:cs typeface="Times New Roman"/>
              </a:rPr>
              <a:t>a</a:t>
            </a:r>
            <a:r>
              <a:rPr sz="1050" spc="-15" dirty="0">
                <a:latin typeface="Times New Roman"/>
                <a:cs typeface="Times New Roman"/>
              </a:rPr>
              <a:t> </a:t>
            </a:r>
            <a:r>
              <a:rPr sz="1050" spc="-5" dirty="0">
                <a:latin typeface="Times New Roman"/>
                <a:cs typeface="Times New Roman"/>
              </a:rPr>
              <a:t>shotgun</a:t>
            </a:r>
            <a:r>
              <a:rPr sz="1050" spc="-20" dirty="0">
                <a:latin typeface="Times New Roman"/>
                <a:cs typeface="Times New Roman"/>
              </a:rPr>
              <a:t> </a:t>
            </a:r>
            <a:r>
              <a:rPr sz="1100" spc="-5" dirty="0">
                <a:latin typeface="Times New Roman"/>
                <a:cs typeface="Times New Roman"/>
              </a:rPr>
              <a:t>with</a:t>
            </a:r>
            <a:r>
              <a:rPr sz="1100" spc="-15" dirty="0">
                <a:latin typeface="Times New Roman"/>
                <a:cs typeface="Times New Roman"/>
              </a:rPr>
              <a:t> </a:t>
            </a:r>
            <a:r>
              <a:rPr sz="1100" dirty="0">
                <a:latin typeface="Times New Roman"/>
                <a:cs typeface="Times New Roman"/>
              </a:rPr>
              <a:t>a</a:t>
            </a:r>
            <a:r>
              <a:rPr sz="1100" spc="-25" dirty="0">
                <a:latin typeface="Times New Roman"/>
                <a:cs typeface="Times New Roman"/>
              </a:rPr>
              <a:t> </a:t>
            </a:r>
            <a:r>
              <a:rPr sz="1100" spc="-10" dirty="0">
                <a:latin typeface="Times New Roman"/>
                <a:cs typeface="Times New Roman"/>
              </a:rPr>
              <a:t>barrel  </a:t>
            </a:r>
            <a:r>
              <a:rPr sz="1100" spc="-5" dirty="0">
                <a:latin typeface="Times New Roman"/>
                <a:cs typeface="Times New Roman"/>
              </a:rPr>
              <a:t>length</a:t>
            </a:r>
            <a:r>
              <a:rPr sz="1100" spc="-20" dirty="0">
                <a:latin typeface="Times New Roman"/>
                <a:cs typeface="Times New Roman"/>
              </a:rPr>
              <a:t> </a:t>
            </a:r>
            <a:r>
              <a:rPr sz="1100" dirty="0">
                <a:latin typeface="Times New Roman"/>
                <a:cs typeface="Times New Roman"/>
              </a:rPr>
              <a:t>of</a:t>
            </a:r>
            <a:r>
              <a:rPr sz="1100" spc="-15" dirty="0">
                <a:latin typeface="Times New Roman"/>
                <a:cs typeface="Times New Roman"/>
              </a:rPr>
              <a:t> </a:t>
            </a:r>
            <a:r>
              <a:rPr sz="1100" spc="-5" dirty="0">
                <a:latin typeface="Times New Roman"/>
                <a:cs typeface="Times New Roman"/>
              </a:rPr>
              <a:t>less</a:t>
            </a:r>
            <a:r>
              <a:rPr sz="1100" spc="-20" dirty="0">
                <a:latin typeface="Times New Roman"/>
                <a:cs typeface="Times New Roman"/>
              </a:rPr>
              <a:t> </a:t>
            </a:r>
            <a:r>
              <a:rPr sz="1100" spc="-5" dirty="0">
                <a:latin typeface="Times New Roman"/>
                <a:cs typeface="Times New Roman"/>
              </a:rPr>
              <a:t>than</a:t>
            </a:r>
            <a:r>
              <a:rPr sz="1100" spc="-20" dirty="0">
                <a:latin typeface="Times New Roman"/>
                <a:cs typeface="Times New Roman"/>
              </a:rPr>
              <a:t> </a:t>
            </a:r>
            <a:r>
              <a:rPr sz="1100" dirty="0">
                <a:latin typeface="Times New Roman"/>
                <a:cs typeface="Times New Roman"/>
              </a:rPr>
              <a:t>18</a:t>
            </a:r>
            <a:r>
              <a:rPr sz="1100" spc="-20" dirty="0">
                <a:latin typeface="Times New Roman"/>
                <a:cs typeface="Times New Roman"/>
              </a:rPr>
              <a:t> </a:t>
            </a:r>
            <a:r>
              <a:rPr sz="1100" spc="-5" dirty="0">
                <a:latin typeface="Times New Roman"/>
                <a:cs typeface="Times New Roman"/>
              </a:rPr>
              <a:t>inches,</a:t>
            </a:r>
            <a:r>
              <a:rPr sz="1100" spc="-20" dirty="0">
                <a:latin typeface="Times New Roman"/>
                <a:cs typeface="Times New Roman"/>
              </a:rPr>
              <a:t> </a:t>
            </a:r>
            <a:r>
              <a:rPr sz="1100" dirty="0">
                <a:latin typeface="Times New Roman"/>
                <a:cs typeface="Times New Roman"/>
              </a:rPr>
              <a:t>or</a:t>
            </a:r>
            <a:r>
              <a:rPr sz="1100" spc="-15" dirty="0">
                <a:latin typeface="Times New Roman"/>
                <a:cs typeface="Times New Roman"/>
              </a:rPr>
              <a:t> </a:t>
            </a:r>
            <a:r>
              <a:rPr sz="1100" dirty="0">
                <a:latin typeface="Times New Roman"/>
                <a:cs typeface="Times New Roman"/>
              </a:rPr>
              <a:t>any</a:t>
            </a:r>
            <a:r>
              <a:rPr sz="1100" spc="-35" dirty="0">
                <a:latin typeface="Times New Roman"/>
                <a:cs typeface="Times New Roman"/>
              </a:rPr>
              <a:t> </a:t>
            </a:r>
            <a:r>
              <a:rPr sz="1100" dirty="0">
                <a:latin typeface="Times New Roman"/>
                <a:cs typeface="Times New Roman"/>
              </a:rPr>
              <a:t>weapon</a:t>
            </a:r>
            <a:r>
              <a:rPr sz="1100" spc="-20" dirty="0">
                <a:latin typeface="Times New Roman"/>
                <a:cs typeface="Times New Roman"/>
              </a:rPr>
              <a:t> </a:t>
            </a:r>
            <a:r>
              <a:rPr sz="1100" spc="-5" dirty="0">
                <a:latin typeface="Times New Roman"/>
                <a:cs typeface="Times New Roman"/>
              </a:rPr>
              <a:t>made</a:t>
            </a:r>
            <a:r>
              <a:rPr sz="1100" spc="-20" dirty="0">
                <a:latin typeface="Times New Roman"/>
                <a:cs typeface="Times New Roman"/>
              </a:rPr>
              <a:t> </a:t>
            </a:r>
            <a:r>
              <a:rPr sz="1100" dirty="0">
                <a:latin typeface="Times New Roman"/>
                <a:cs typeface="Times New Roman"/>
              </a:rPr>
              <a:t>from</a:t>
            </a:r>
            <a:r>
              <a:rPr sz="1100" spc="-30" dirty="0">
                <a:latin typeface="Times New Roman"/>
                <a:cs typeface="Times New Roman"/>
              </a:rPr>
              <a:t> </a:t>
            </a:r>
            <a:r>
              <a:rPr sz="1100" dirty="0">
                <a:latin typeface="Times New Roman"/>
                <a:cs typeface="Times New Roman"/>
              </a:rPr>
              <a:t>a</a:t>
            </a:r>
            <a:r>
              <a:rPr sz="1100" spc="-20" dirty="0">
                <a:latin typeface="Times New Roman"/>
                <a:cs typeface="Times New Roman"/>
              </a:rPr>
              <a:t> </a:t>
            </a:r>
            <a:r>
              <a:rPr sz="1100" spc="-5" dirty="0">
                <a:latin typeface="Times New Roman"/>
                <a:cs typeface="Times New Roman"/>
              </a:rPr>
              <a:t>rifle</a:t>
            </a:r>
            <a:r>
              <a:rPr sz="1100" spc="-20" dirty="0">
                <a:latin typeface="Times New Roman"/>
                <a:cs typeface="Times New Roman"/>
              </a:rPr>
              <a:t> </a:t>
            </a:r>
            <a:r>
              <a:rPr sz="1100" dirty="0">
                <a:latin typeface="Times New Roman"/>
                <a:cs typeface="Times New Roman"/>
              </a:rPr>
              <a:t>or</a:t>
            </a:r>
            <a:r>
              <a:rPr sz="1100" spc="-15" dirty="0">
                <a:latin typeface="Times New Roman"/>
                <a:cs typeface="Times New Roman"/>
              </a:rPr>
              <a:t> </a:t>
            </a:r>
            <a:r>
              <a:rPr sz="1100" spc="-5" dirty="0">
                <a:latin typeface="Times New Roman"/>
                <a:cs typeface="Times New Roman"/>
              </a:rPr>
              <a:t>shotgun</a:t>
            </a:r>
            <a:r>
              <a:rPr sz="1100" spc="-20" dirty="0">
                <a:latin typeface="Times New Roman"/>
                <a:cs typeface="Times New Roman"/>
              </a:rPr>
              <a:t> </a:t>
            </a:r>
            <a:r>
              <a:rPr sz="1100" dirty="0">
                <a:latin typeface="Times New Roman"/>
                <a:cs typeface="Times New Roman"/>
              </a:rPr>
              <a:t>that,</a:t>
            </a:r>
            <a:r>
              <a:rPr sz="1100" spc="-20" dirty="0">
                <a:latin typeface="Times New Roman"/>
                <a:cs typeface="Times New Roman"/>
              </a:rPr>
              <a:t> </a:t>
            </a:r>
            <a:r>
              <a:rPr sz="1100" dirty="0">
                <a:latin typeface="Times New Roman"/>
                <a:cs typeface="Times New Roman"/>
              </a:rPr>
              <a:t>as</a:t>
            </a:r>
            <a:r>
              <a:rPr sz="1100" spc="-30" dirty="0">
                <a:latin typeface="Times New Roman"/>
                <a:cs typeface="Times New Roman"/>
              </a:rPr>
              <a:t> </a:t>
            </a:r>
            <a:r>
              <a:rPr sz="1100" spc="-5" dirty="0">
                <a:latin typeface="Times New Roman"/>
                <a:cs typeface="Times New Roman"/>
              </a:rPr>
              <a:t>altered,</a:t>
            </a:r>
            <a:r>
              <a:rPr sz="1100" spc="-20" dirty="0">
                <a:latin typeface="Times New Roman"/>
                <a:cs typeface="Times New Roman"/>
              </a:rPr>
              <a:t> </a:t>
            </a:r>
            <a:r>
              <a:rPr sz="1100" dirty="0">
                <a:latin typeface="Times New Roman"/>
                <a:cs typeface="Times New Roman"/>
              </a:rPr>
              <a:t>has</a:t>
            </a:r>
            <a:r>
              <a:rPr sz="1100" spc="-20" dirty="0">
                <a:latin typeface="Times New Roman"/>
                <a:cs typeface="Times New Roman"/>
              </a:rPr>
              <a:t> </a:t>
            </a:r>
            <a:r>
              <a:rPr sz="1100" dirty="0">
                <a:latin typeface="Times New Roman"/>
                <a:cs typeface="Times New Roman"/>
              </a:rPr>
              <a:t>an</a:t>
            </a:r>
            <a:r>
              <a:rPr sz="1100" spc="-20" dirty="0">
                <a:latin typeface="Times New Roman"/>
                <a:cs typeface="Times New Roman"/>
              </a:rPr>
              <a:t> </a:t>
            </a:r>
            <a:r>
              <a:rPr sz="1100" spc="-5" dirty="0">
                <a:latin typeface="Times New Roman"/>
                <a:cs typeface="Times New Roman"/>
              </a:rPr>
              <a:t>overall</a:t>
            </a:r>
            <a:r>
              <a:rPr sz="1100" spc="-15" dirty="0">
                <a:latin typeface="Times New Roman"/>
                <a:cs typeface="Times New Roman"/>
              </a:rPr>
              <a:t> </a:t>
            </a:r>
            <a:r>
              <a:rPr sz="1100" spc="-5" dirty="0">
                <a:latin typeface="Times New Roman"/>
                <a:cs typeface="Times New Roman"/>
              </a:rPr>
              <a:t>length</a:t>
            </a:r>
            <a:r>
              <a:rPr sz="1100" spc="-20" dirty="0">
                <a:latin typeface="Times New Roman"/>
                <a:cs typeface="Times New Roman"/>
              </a:rPr>
              <a:t> </a:t>
            </a:r>
            <a:r>
              <a:rPr sz="1100" dirty="0">
                <a:latin typeface="Times New Roman"/>
                <a:cs typeface="Times New Roman"/>
              </a:rPr>
              <a:t>of</a:t>
            </a:r>
            <a:r>
              <a:rPr sz="1100" spc="-15" dirty="0">
                <a:latin typeface="Times New Roman"/>
                <a:cs typeface="Times New Roman"/>
              </a:rPr>
              <a:t> </a:t>
            </a:r>
            <a:r>
              <a:rPr sz="1100" dirty="0">
                <a:latin typeface="Times New Roman"/>
                <a:cs typeface="Times New Roman"/>
              </a:rPr>
              <a:t>less</a:t>
            </a:r>
            <a:r>
              <a:rPr sz="1100" spc="-20" dirty="0">
                <a:latin typeface="Times New Roman"/>
                <a:cs typeface="Times New Roman"/>
              </a:rPr>
              <a:t> </a:t>
            </a:r>
            <a:r>
              <a:rPr sz="1100" dirty="0">
                <a:latin typeface="Times New Roman"/>
                <a:cs typeface="Times New Roman"/>
              </a:rPr>
              <a:t>than  26</a:t>
            </a:r>
            <a:r>
              <a:rPr sz="1100" spc="-5" dirty="0">
                <a:latin typeface="Times New Roman"/>
                <a:cs typeface="Times New Roman"/>
              </a:rPr>
              <a:t> inches.</a:t>
            </a:r>
            <a:endParaRPr sz="1100">
              <a:latin typeface="Times New Roman"/>
              <a:cs typeface="Times New Roman"/>
            </a:endParaRPr>
          </a:p>
          <a:p>
            <a:pPr marL="12700">
              <a:lnSpc>
                <a:spcPts val="1155"/>
              </a:lnSpc>
            </a:pPr>
            <a:r>
              <a:rPr sz="1050" b="1" spc="-5" dirty="0">
                <a:latin typeface="Times New Roman"/>
                <a:cs typeface="Times New Roman"/>
              </a:rPr>
              <a:t>Terroristic </a:t>
            </a:r>
            <a:r>
              <a:rPr sz="1050" b="1" dirty="0">
                <a:latin typeface="Times New Roman"/>
                <a:cs typeface="Times New Roman"/>
              </a:rPr>
              <a:t>threat </a:t>
            </a:r>
            <a:r>
              <a:rPr sz="1050" spc="-5" dirty="0">
                <a:latin typeface="Times New Roman"/>
                <a:cs typeface="Times New Roman"/>
              </a:rPr>
              <a:t>is defined </a:t>
            </a:r>
            <a:r>
              <a:rPr sz="1050" dirty="0">
                <a:latin typeface="Times New Roman"/>
                <a:cs typeface="Times New Roman"/>
              </a:rPr>
              <a:t>by Penal </a:t>
            </a:r>
            <a:r>
              <a:rPr sz="1050" spc="-5" dirty="0">
                <a:latin typeface="Times New Roman"/>
                <a:cs typeface="Times New Roman"/>
              </a:rPr>
              <a:t>Code 22.07 as </a:t>
            </a:r>
            <a:r>
              <a:rPr sz="1050" dirty="0">
                <a:latin typeface="Times New Roman"/>
                <a:cs typeface="Times New Roman"/>
              </a:rPr>
              <a:t>a </a:t>
            </a:r>
            <a:r>
              <a:rPr sz="1050" spc="-5" dirty="0">
                <a:latin typeface="Times New Roman"/>
                <a:cs typeface="Times New Roman"/>
              </a:rPr>
              <a:t>threat </a:t>
            </a:r>
            <a:r>
              <a:rPr sz="1050" dirty="0">
                <a:latin typeface="Times New Roman"/>
                <a:cs typeface="Times New Roman"/>
              </a:rPr>
              <a:t>of </a:t>
            </a:r>
            <a:r>
              <a:rPr sz="1050" spc="-5" dirty="0">
                <a:latin typeface="Times New Roman"/>
                <a:cs typeface="Times New Roman"/>
              </a:rPr>
              <a:t>violence to </a:t>
            </a:r>
            <a:r>
              <a:rPr sz="1050" dirty="0">
                <a:latin typeface="Times New Roman"/>
                <a:cs typeface="Times New Roman"/>
              </a:rPr>
              <a:t>any person or </a:t>
            </a:r>
            <a:r>
              <a:rPr sz="1050" spc="-5" dirty="0">
                <a:latin typeface="Times New Roman"/>
                <a:cs typeface="Times New Roman"/>
              </a:rPr>
              <a:t>property with intent</a:t>
            </a:r>
            <a:r>
              <a:rPr sz="1050" spc="-30" dirty="0">
                <a:latin typeface="Times New Roman"/>
                <a:cs typeface="Times New Roman"/>
              </a:rPr>
              <a:t> </a:t>
            </a:r>
            <a:r>
              <a:rPr sz="1050" spc="-5" dirty="0">
                <a:latin typeface="Times New Roman"/>
                <a:cs typeface="Times New Roman"/>
              </a:rPr>
              <a:t>to:</a:t>
            </a:r>
            <a:endParaRPr sz="1050">
              <a:latin typeface="Times New Roman"/>
              <a:cs typeface="Times New Roman"/>
            </a:endParaRPr>
          </a:p>
          <a:p>
            <a:pPr marL="363855" indent="-180975">
              <a:lnSpc>
                <a:spcPts val="1205"/>
              </a:lnSpc>
              <a:buAutoNum type="arabicPeriod"/>
              <a:tabLst>
                <a:tab pos="365125" algn="l"/>
              </a:tabLst>
            </a:pPr>
            <a:r>
              <a:rPr sz="1050" dirty="0">
                <a:latin typeface="Times New Roman"/>
                <a:cs typeface="Times New Roman"/>
              </a:rPr>
              <a:t>Cause</a:t>
            </a:r>
            <a:r>
              <a:rPr sz="1050" spc="-25" dirty="0">
                <a:latin typeface="Times New Roman"/>
                <a:cs typeface="Times New Roman"/>
              </a:rPr>
              <a:t> </a:t>
            </a:r>
            <a:r>
              <a:rPr sz="1050" dirty="0">
                <a:latin typeface="Times New Roman"/>
                <a:cs typeface="Times New Roman"/>
              </a:rPr>
              <a:t>a</a:t>
            </a:r>
            <a:r>
              <a:rPr sz="1050" spc="-25" dirty="0">
                <a:latin typeface="Times New Roman"/>
                <a:cs typeface="Times New Roman"/>
              </a:rPr>
              <a:t> </a:t>
            </a:r>
            <a:r>
              <a:rPr sz="1050" spc="-5" dirty="0">
                <a:latin typeface="Times New Roman"/>
                <a:cs typeface="Times New Roman"/>
              </a:rPr>
              <a:t>reaction</a:t>
            </a:r>
            <a:r>
              <a:rPr sz="1050" spc="-25" dirty="0">
                <a:latin typeface="Times New Roman"/>
                <a:cs typeface="Times New Roman"/>
              </a:rPr>
              <a:t> </a:t>
            </a:r>
            <a:r>
              <a:rPr sz="1050" dirty="0">
                <a:latin typeface="Times New Roman"/>
                <a:cs typeface="Times New Roman"/>
              </a:rPr>
              <a:t>of</a:t>
            </a:r>
            <a:r>
              <a:rPr sz="1050" spc="-30" dirty="0">
                <a:latin typeface="Times New Roman"/>
                <a:cs typeface="Times New Roman"/>
              </a:rPr>
              <a:t> </a:t>
            </a:r>
            <a:r>
              <a:rPr sz="1050" dirty="0">
                <a:latin typeface="Times New Roman"/>
                <a:cs typeface="Times New Roman"/>
              </a:rPr>
              <a:t>any</a:t>
            </a:r>
            <a:r>
              <a:rPr sz="1050" spc="-85" dirty="0">
                <a:latin typeface="Times New Roman"/>
                <a:cs typeface="Times New Roman"/>
              </a:rPr>
              <a:t> </a:t>
            </a:r>
            <a:r>
              <a:rPr sz="1050" spc="-5" dirty="0">
                <a:latin typeface="Times New Roman"/>
                <a:cs typeface="Times New Roman"/>
              </a:rPr>
              <a:t>type</a:t>
            </a:r>
            <a:r>
              <a:rPr sz="1050" spc="5" dirty="0">
                <a:latin typeface="Times New Roman"/>
                <a:cs typeface="Times New Roman"/>
              </a:rPr>
              <a:t> </a:t>
            </a:r>
            <a:r>
              <a:rPr sz="1050" spc="0" dirty="0">
                <a:latin typeface="Times New Roman"/>
                <a:cs typeface="Times New Roman"/>
              </a:rPr>
              <a:t>by</a:t>
            </a:r>
            <a:r>
              <a:rPr sz="1050" spc="-85" dirty="0">
                <a:latin typeface="Times New Roman"/>
                <a:cs typeface="Times New Roman"/>
              </a:rPr>
              <a:t> </a:t>
            </a:r>
            <a:r>
              <a:rPr sz="1050" dirty="0">
                <a:latin typeface="Times New Roman"/>
                <a:cs typeface="Times New Roman"/>
              </a:rPr>
              <a:t>an </a:t>
            </a:r>
            <a:r>
              <a:rPr sz="1050" spc="-15" dirty="0">
                <a:latin typeface="Times New Roman"/>
                <a:cs typeface="Times New Roman"/>
              </a:rPr>
              <a:t>official</a:t>
            </a:r>
            <a:r>
              <a:rPr sz="1050" spc="-40" dirty="0">
                <a:latin typeface="Times New Roman"/>
                <a:cs typeface="Times New Roman"/>
              </a:rPr>
              <a:t> </a:t>
            </a:r>
            <a:r>
              <a:rPr sz="1050" dirty="0">
                <a:latin typeface="Times New Roman"/>
                <a:cs typeface="Times New Roman"/>
              </a:rPr>
              <a:t>or</a:t>
            </a:r>
            <a:r>
              <a:rPr sz="1050" spc="-15" dirty="0">
                <a:latin typeface="Times New Roman"/>
                <a:cs typeface="Times New Roman"/>
              </a:rPr>
              <a:t> </a:t>
            </a:r>
            <a:r>
              <a:rPr sz="1050" spc="-20" dirty="0">
                <a:latin typeface="Times New Roman"/>
                <a:cs typeface="Times New Roman"/>
              </a:rPr>
              <a:t>volunteer</a:t>
            </a:r>
            <a:r>
              <a:rPr sz="1050" spc="-40" dirty="0">
                <a:latin typeface="Times New Roman"/>
                <a:cs typeface="Times New Roman"/>
              </a:rPr>
              <a:t> </a:t>
            </a:r>
            <a:r>
              <a:rPr sz="1050" spc="-5" dirty="0">
                <a:latin typeface="Times New Roman"/>
                <a:cs typeface="Times New Roman"/>
              </a:rPr>
              <a:t>agency</a:t>
            </a:r>
            <a:r>
              <a:rPr sz="1050" spc="-85" dirty="0">
                <a:latin typeface="Times New Roman"/>
                <a:cs typeface="Times New Roman"/>
              </a:rPr>
              <a:t> </a:t>
            </a:r>
            <a:r>
              <a:rPr sz="1050" spc="-5" dirty="0">
                <a:latin typeface="Times New Roman"/>
                <a:cs typeface="Times New Roman"/>
              </a:rPr>
              <a:t>organized</a:t>
            </a:r>
            <a:r>
              <a:rPr sz="1050" spc="-25" dirty="0">
                <a:latin typeface="Times New Roman"/>
                <a:cs typeface="Times New Roman"/>
              </a:rPr>
              <a:t> </a:t>
            </a:r>
            <a:r>
              <a:rPr sz="1050" spc="-5" dirty="0">
                <a:latin typeface="Times New Roman"/>
                <a:cs typeface="Times New Roman"/>
              </a:rPr>
              <a:t>to</a:t>
            </a:r>
            <a:r>
              <a:rPr sz="1050" spc="-15" dirty="0">
                <a:latin typeface="Times New Roman"/>
                <a:cs typeface="Times New Roman"/>
              </a:rPr>
              <a:t> </a:t>
            </a:r>
            <a:r>
              <a:rPr sz="1050" dirty="0">
                <a:latin typeface="Times New Roman"/>
                <a:cs typeface="Times New Roman"/>
              </a:rPr>
              <a:t>deal</a:t>
            </a:r>
            <a:r>
              <a:rPr sz="1050" spc="-30" dirty="0">
                <a:latin typeface="Times New Roman"/>
                <a:cs typeface="Times New Roman"/>
              </a:rPr>
              <a:t> </a:t>
            </a:r>
            <a:r>
              <a:rPr sz="1050" spc="-15" dirty="0">
                <a:latin typeface="Times New Roman"/>
                <a:cs typeface="Times New Roman"/>
              </a:rPr>
              <a:t>with</a:t>
            </a:r>
            <a:r>
              <a:rPr sz="1050" spc="-35" dirty="0">
                <a:latin typeface="Times New Roman"/>
                <a:cs typeface="Times New Roman"/>
              </a:rPr>
              <a:t> </a:t>
            </a:r>
            <a:r>
              <a:rPr sz="1050" spc="-15" dirty="0">
                <a:latin typeface="Times New Roman"/>
                <a:cs typeface="Times New Roman"/>
              </a:rPr>
              <a:t>emergencies;</a:t>
            </a:r>
            <a:endParaRPr sz="1050">
              <a:latin typeface="Times New Roman"/>
              <a:cs typeface="Times New Roman"/>
            </a:endParaRPr>
          </a:p>
          <a:p>
            <a:pPr marL="363855" indent="-180975">
              <a:lnSpc>
                <a:spcPts val="1200"/>
              </a:lnSpc>
              <a:buAutoNum type="arabicPeriod"/>
              <a:tabLst>
                <a:tab pos="364490" algn="l"/>
              </a:tabLst>
            </a:pPr>
            <a:r>
              <a:rPr sz="1050" spc="-5" dirty="0">
                <a:latin typeface="Times New Roman"/>
                <a:cs typeface="Times New Roman"/>
              </a:rPr>
              <a:t>Place</a:t>
            </a:r>
            <a:r>
              <a:rPr sz="1050" spc="-25" dirty="0">
                <a:latin typeface="Times New Roman"/>
                <a:cs typeface="Times New Roman"/>
              </a:rPr>
              <a:t> </a:t>
            </a:r>
            <a:r>
              <a:rPr sz="1050" dirty="0">
                <a:latin typeface="Times New Roman"/>
                <a:cs typeface="Times New Roman"/>
              </a:rPr>
              <a:t>any</a:t>
            </a:r>
            <a:r>
              <a:rPr sz="1050" spc="-85" dirty="0">
                <a:latin typeface="Times New Roman"/>
                <a:cs typeface="Times New Roman"/>
              </a:rPr>
              <a:t> </a:t>
            </a:r>
            <a:r>
              <a:rPr sz="1050" dirty="0">
                <a:latin typeface="Times New Roman"/>
                <a:cs typeface="Times New Roman"/>
              </a:rPr>
              <a:t>person</a:t>
            </a:r>
            <a:r>
              <a:rPr sz="1050" spc="-25" dirty="0">
                <a:latin typeface="Times New Roman"/>
                <a:cs typeface="Times New Roman"/>
              </a:rPr>
              <a:t> </a:t>
            </a:r>
            <a:r>
              <a:rPr sz="1050" spc="-5" dirty="0">
                <a:latin typeface="Times New Roman"/>
                <a:cs typeface="Times New Roman"/>
              </a:rPr>
              <a:t>in</a:t>
            </a:r>
            <a:r>
              <a:rPr sz="1050" spc="-25" dirty="0">
                <a:latin typeface="Times New Roman"/>
                <a:cs typeface="Times New Roman"/>
              </a:rPr>
              <a:t> </a:t>
            </a:r>
            <a:r>
              <a:rPr sz="1050" spc="-5" dirty="0">
                <a:latin typeface="Times New Roman"/>
                <a:cs typeface="Times New Roman"/>
              </a:rPr>
              <a:t>fear</a:t>
            </a:r>
            <a:r>
              <a:rPr sz="1050" spc="-40" dirty="0">
                <a:latin typeface="Times New Roman"/>
                <a:cs typeface="Times New Roman"/>
              </a:rPr>
              <a:t> </a:t>
            </a:r>
            <a:r>
              <a:rPr sz="1050" dirty="0">
                <a:latin typeface="Times New Roman"/>
                <a:cs typeface="Times New Roman"/>
              </a:rPr>
              <a:t>of</a:t>
            </a:r>
            <a:r>
              <a:rPr sz="1050" spc="-30" dirty="0">
                <a:latin typeface="Times New Roman"/>
                <a:cs typeface="Times New Roman"/>
              </a:rPr>
              <a:t> </a:t>
            </a:r>
            <a:r>
              <a:rPr sz="1050" spc="-20" dirty="0">
                <a:latin typeface="Times New Roman"/>
                <a:cs typeface="Times New Roman"/>
              </a:rPr>
              <a:t>imminent</a:t>
            </a:r>
            <a:r>
              <a:rPr sz="1050" spc="-65" dirty="0">
                <a:latin typeface="Times New Roman"/>
                <a:cs typeface="Times New Roman"/>
              </a:rPr>
              <a:t> </a:t>
            </a:r>
            <a:r>
              <a:rPr sz="1050" spc="-5" dirty="0">
                <a:latin typeface="Times New Roman"/>
                <a:cs typeface="Times New Roman"/>
              </a:rPr>
              <a:t>serious</a:t>
            </a:r>
            <a:r>
              <a:rPr sz="1050" spc="-40" dirty="0">
                <a:latin typeface="Times New Roman"/>
                <a:cs typeface="Times New Roman"/>
              </a:rPr>
              <a:t> </a:t>
            </a:r>
            <a:r>
              <a:rPr sz="1050" dirty="0">
                <a:latin typeface="Times New Roman"/>
                <a:cs typeface="Times New Roman"/>
              </a:rPr>
              <a:t>bodily</a:t>
            </a:r>
            <a:r>
              <a:rPr sz="1050" spc="-75" dirty="0">
                <a:latin typeface="Times New Roman"/>
                <a:cs typeface="Times New Roman"/>
              </a:rPr>
              <a:t> </a:t>
            </a:r>
            <a:r>
              <a:rPr sz="1050" spc="-5" dirty="0">
                <a:latin typeface="Times New Roman"/>
                <a:cs typeface="Times New Roman"/>
              </a:rPr>
              <a:t>injury;</a:t>
            </a:r>
            <a:endParaRPr sz="1050">
              <a:latin typeface="Times New Roman"/>
              <a:cs typeface="Times New Roman"/>
            </a:endParaRPr>
          </a:p>
          <a:p>
            <a:pPr marL="363855" marR="302260" indent="-181610">
              <a:lnSpc>
                <a:spcPts val="1210"/>
              </a:lnSpc>
              <a:spcBef>
                <a:spcPts val="50"/>
              </a:spcBef>
              <a:buAutoNum type="arabicPeriod"/>
              <a:tabLst>
                <a:tab pos="364490" algn="l"/>
              </a:tabLst>
            </a:pPr>
            <a:r>
              <a:rPr sz="1050" spc="-5" dirty="0">
                <a:latin typeface="Times New Roman"/>
                <a:cs typeface="Times New Roman"/>
              </a:rPr>
              <a:t>Prevent</a:t>
            </a:r>
            <a:r>
              <a:rPr sz="1050" spc="-25" dirty="0">
                <a:latin typeface="Times New Roman"/>
                <a:cs typeface="Times New Roman"/>
              </a:rPr>
              <a:t> </a:t>
            </a:r>
            <a:r>
              <a:rPr sz="1050" dirty="0">
                <a:latin typeface="Times New Roman"/>
                <a:cs typeface="Times New Roman"/>
              </a:rPr>
              <a:t>or</a:t>
            </a:r>
            <a:r>
              <a:rPr sz="1050" spc="-25" dirty="0">
                <a:latin typeface="Times New Roman"/>
                <a:cs typeface="Times New Roman"/>
              </a:rPr>
              <a:t> </a:t>
            </a:r>
            <a:r>
              <a:rPr sz="1050" spc="-5" dirty="0">
                <a:latin typeface="Times New Roman"/>
                <a:cs typeface="Times New Roman"/>
              </a:rPr>
              <a:t>interrupt</a:t>
            </a:r>
            <a:r>
              <a:rPr sz="1050" spc="-25" dirty="0">
                <a:latin typeface="Times New Roman"/>
                <a:cs typeface="Times New Roman"/>
              </a:rPr>
              <a:t> </a:t>
            </a:r>
            <a:r>
              <a:rPr sz="1050" spc="-5" dirty="0">
                <a:latin typeface="Times New Roman"/>
                <a:cs typeface="Times New Roman"/>
              </a:rPr>
              <a:t>the</a:t>
            </a:r>
            <a:r>
              <a:rPr sz="1050" spc="-20" dirty="0">
                <a:latin typeface="Times New Roman"/>
                <a:cs typeface="Times New Roman"/>
              </a:rPr>
              <a:t> occupation</a:t>
            </a:r>
            <a:r>
              <a:rPr sz="1050" spc="-65" dirty="0">
                <a:latin typeface="Times New Roman"/>
                <a:cs typeface="Times New Roman"/>
              </a:rPr>
              <a:t> </a:t>
            </a:r>
            <a:r>
              <a:rPr sz="1050" dirty="0">
                <a:latin typeface="Times New Roman"/>
                <a:cs typeface="Times New Roman"/>
              </a:rPr>
              <a:t>or</a:t>
            </a:r>
            <a:r>
              <a:rPr sz="1050" spc="-25" dirty="0">
                <a:latin typeface="Times New Roman"/>
                <a:cs typeface="Times New Roman"/>
              </a:rPr>
              <a:t> </a:t>
            </a:r>
            <a:r>
              <a:rPr sz="1050" dirty="0">
                <a:latin typeface="Times New Roman"/>
                <a:cs typeface="Times New Roman"/>
              </a:rPr>
              <a:t>use</a:t>
            </a:r>
            <a:r>
              <a:rPr sz="1050" spc="-20" dirty="0">
                <a:latin typeface="Times New Roman"/>
                <a:cs typeface="Times New Roman"/>
              </a:rPr>
              <a:t> </a:t>
            </a:r>
            <a:r>
              <a:rPr sz="1050" dirty="0">
                <a:latin typeface="Times New Roman"/>
                <a:cs typeface="Times New Roman"/>
              </a:rPr>
              <a:t>of</a:t>
            </a:r>
            <a:r>
              <a:rPr sz="1050" spc="-25" dirty="0">
                <a:latin typeface="Times New Roman"/>
                <a:cs typeface="Times New Roman"/>
              </a:rPr>
              <a:t> </a:t>
            </a:r>
            <a:r>
              <a:rPr sz="1050" dirty="0">
                <a:latin typeface="Times New Roman"/>
                <a:cs typeface="Times New Roman"/>
              </a:rPr>
              <a:t>a</a:t>
            </a:r>
            <a:r>
              <a:rPr sz="1050" spc="-20" dirty="0">
                <a:latin typeface="Times New Roman"/>
                <a:cs typeface="Times New Roman"/>
              </a:rPr>
              <a:t> </a:t>
            </a:r>
            <a:r>
              <a:rPr sz="1050" spc="-5" dirty="0">
                <a:latin typeface="Times New Roman"/>
                <a:cs typeface="Times New Roman"/>
              </a:rPr>
              <a:t>building;</a:t>
            </a:r>
            <a:r>
              <a:rPr sz="1050" spc="-10" dirty="0">
                <a:latin typeface="Times New Roman"/>
                <a:cs typeface="Times New Roman"/>
              </a:rPr>
              <a:t> </a:t>
            </a:r>
            <a:r>
              <a:rPr sz="1050" spc="-20" dirty="0">
                <a:latin typeface="Times New Roman"/>
                <a:cs typeface="Times New Roman"/>
              </a:rPr>
              <a:t>room,</a:t>
            </a:r>
            <a:r>
              <a:rPr sz="1050" spc="-65" dirty="0">
                <a:latin typeface="Times New Roman"/>
                <a:cs typeface="Times New Roman"/>
              </a:rPr>
              <a:t> </a:t>
            </a:r>
            <a:r>
              <a:rPr sz="1050" spc="-5" dirty="0">
                <a:latin typeface="Times New Roman"/>
                <a:cs typeface="Times New Roman"/>
              </a:rPr>
              <a:t>place</a:t>
            </a:r>
            <a:r>
              <a:rPr sz="1050" spc="-20" dirty="0">
                <a:latin typeface="Times New Roman"/>
                <a:cs typeface="Times New Roman"/>
              </a:rPr>
              <a:t> </a:t>
            </a:r>
            <a:r>
              <a:rPr sz="1050" dirty="0">
                <a:latin typeface="Times New Roman"/>
                <a:cs typeface="Times New Roman"/>
              </a:rPr>
              <a:t>of</a:t>
            </a:r>
            <a:r>
              <a:rPr sz="1050" spc="-25" dirty="0">
                <a:latin typeface="Times New Roman"/>
                <a:cs typeface="Times New Roman"/>
              </a:rPr>
              <a:t> assembly,</a:t>
            </a:r>
            <a:r>
              <a:rPr sz="1050" spc="-55" dirty="0">
                <a:latin typeface="Times New Roman"/>
                <a:cs typeface="Times New Roman"/>
              </a:rPr>
              <a:t> </a:t>
            </a:r>
            <a:r>
              <a:rPr sz="1050" dirty="0">
                <a:latin typeface="Times New Roman"/>
                <a:cs typeface="Times New Roman"/>
              </a:rPr>
              <a:t>or</a:t>
            </a:r>
            <a:r>
              <a:rPr sz="1050" spc="-25" dirty="0">
                <a:latin typeface="Times New Roman"/>
                <a:cs typeface="Times New Roman"/>
              </a:rPr>
              <a:t> </a:t>
            </a:r>
            <a:r>
              <a:rPr sz="1050" dirty="0">
                <a:latin typeface="Times New Roman"/>
                <a:cs typeface="Times New Roman"/>
              </a:rPr>
              <a:t>place</a:t>
            </a:r>
            <a:r>
              <a:rPr sz="1050" spc="-20" dirty="0">
                <a:latin typeface="Times New Roman"/>
                <a:cs typeface="Times New Roman"/>
              </a:rPr>
              <a:t> </a:t>
            </a:r>
            <a:r>
              <a:rPr sz="1050" spc="-5" dirty="0">
                <a:latin typeface="Times New Roman"/>
                <a:cs typeface="Times New Roman"/>
              </a:rPr>
              <a:t>to</a:t>
            </a:r>
            <a:r>
              <a:rPr sz="1050" spc="-20" dirty="0">
                <a:latin typeface="Times New Roman"/>
                <a:cs typeface="Times New Roman"/>
              </a:rPr>
              <a:t> </a:t>
            </a:r>
            <a:r>
              <a:rPr sz="1050" spc="-5" dirty="0">
                <a:latin typeface="Times New Roman"/>
                <a:cs typeface="Times New Roman"/>
              </a:rPr>
              <a:t>which</a:t>
            </a:r>
            <a:r>
              <a:rPr sz="1050" spc="-20" dirty="0">
                <a:latin typeface="Times New Roman"/>
                <a:cs typeface="Times New Roman"/>
              </a:rPr>
              <a:t> </a:t>
            </a:r>
            <a:r>
              <a:rPr sz="1050" spc="-5" dirty="0">
                <a:latin typeface="Times New Roman"/>
                <a:cs typeface="Times New Roman"/>
              </a:rPr>
              <a:t>the</a:t>
            </a:r>
            <a:r>
              <a:rPr sz="1050" spc="-20" dirty="0">
                <a:latin typeface="Times New Roman"/>
                <a:cs typeface="Times New Roman"/>
              </a:rPr>
              <a:t> </a:t>
            </a:r>
            <a:r>
              <a:rPr sz="1050" spc="-15" dirty="0">
                <a:latin typeface="Times New Roman"/>
                <a:cs typeface="Times New Roman"/>
              </a:rPr>
              <a:t>public</a:t>
            </a:r>
            <a:r>
              <a:rPr sz="1050" spc="-40" dirty="0">
                <a:latin typeface="Times New Roman"/>
                <a:cs typeface="Times New Roman"/>
              </a:rPr>
              <a:t> </a:t>
            </a:r>
            <a:r>
              <a:rPr sz="1050" dirty="0">
                <a:latin typeface="Times New Roman"/>
                <a:cs typeface="Times New Roman"/>
              </a:rPr>
              <a:t>has</a:t>
            </a:r>
            <a:r>
              <a:rPr sz="1050" spc="-25" dirty="0">
                <a:latin typeface="Times New Roman"/>
                <a:cs typeface="Times New Roman"/>
              </a:rPr>
              <a:t> </a:t>
            </a:r>
            <a:r>
              <a:rPr sz="1050" spc="-5" dirty="0">
                <a:latin typeface="Times New Roman"/>
                <a:cs typeface="Times New Roman"/>
              </a:rPr>
              <a:t>access;  place </a:t>
            </a:r>
            <a:r>
              <a:rPr sz="1050" dirty="0">
                <a:latin typeface="Times New Roman"/>
                <a:cs typeface="Times New Roman"/>
              </a:rPr>
              <a:t>of </a:t>
            </a:r>
            <a:r>
              <a:rPr sz="1050" spc="-25" dirty="0">
                <a:latin typeface="Times New Roman"/>
                <a:cs typeface="Times New Roman"/>
              </a:rPr>
              <a:t>employment </a:t>
            </a:r>
            <a:r>
              <a:rPr sz="1050" dirty="0">
                <a:latin typeface="Times New Roman"/>
                <a:cs typeface="Times New Roman"/>
              </a:rPr>
              <a:t>or </a:t>
            </a:r>
            <a:r>
              <a:rPr sz="1050" spc="-5" dirty="0">
                <a:latin typeface="Times New Roman"/>
                <a:cs typeface="Times New Roman"/>
              </a:rPr>
              <a:t>occupation; </a:t>
            </a:r>
            <a:r>
              <a:rPr sz="1050" spc="-15" dirty="0">
                <a:latin typeface="Times New Roman"/>
                <a:cs typeface="Times New Roman"/>
              </a:rPr>
              <a:t>aircraft, </a:t>
            </a:r>
            <a:r>
              <a:rPr sz="1050" spc="-20" dirty="0">
                <a:latin typeface="Times New Roman"/>
                <a:cs typeface="Times New Roman"/>
              </a:rPr>
              <a:t>automobile, </a:t>
            </a:r>
            <a:r>
              <a:rPr sz="1050" spc="0" dirty="0">
                <a:latin typeface="Times New Roman"/>
                <a:cs typeface="Times New Roman"/>
              </a:rPr>
              <a:t>or </a:t>
            </a:r>
            <a:r>
              <a:rPr sz="1050" spc="-5" dirty="0">
                <a:latin typeface="Times New Roman"/>
                <a:cs typeface="Times New Roman"/>
              </a:rPr>
              <a:t>other </a:t>
            </a:r>
            <a:r>
              <a:rPr sz="1050" dirty="0">
                <a:latin typeface="Times New Roman"/>
                <a:cs typeface="Times New Roman"/>
              </a:rPr>
              <a:t>form of </a:t>
            </a:r>
            <a:r>
              <a:rPr sz="1050" spc="-15" dirty="0">
                <a:latin typeface="Times New Roman"/>
                <a:cs typeface="Times New Roman"/>
              </a:rPr>
              <a:t>conveyance; </a:t>
            </a:r>
            <a:r>
              <a:rPr sz="1050" dirty="0">
                <a:latin typeface="Times New Roman"/>
                <a:cs typeface="Times New Roman"/>
              </a:rPr>
              <a:t>or </a:t>
            </a:r>
            <a:r>
              <a:rPr sz="1050" spc="-5" dirty="0">
                <a:latin typeface="Times New Roman"/>
                <a:cs typeface="Times New Roman"/>
              </a:rPr>
              <a:t>other public</a:t>
            </a:r>
            <a:r>
              <a:rPr sz="1050" spc="-204" dirty="0">
                <a:latin typeface="Times New Roman"/>
                <a:cs typeface="Times New Roman"/>
              </a:rPr>
              <a:t> </a:t>
            </a:r>
            <a:r>
              <a:rPr sz="1050" spc="-5" dirty="0">
                <a:latin typeface="Times New Roman"/>
                <a:cs typeface="Times New Roman"/>
              </a:rPr>
              <a:t>place;</a:t>
            </a:r>
            <a:endParaRPr sz="1050">
              <a:latin typeface="Times New Roman"/>
              <a:cs typeface="Times New Roman"/>
            </a:endParaRPr>
          </a:p>
          <a:p>
            <a:pPr marL="363855" marR="325120" indent="-181610">
              <a:lnSpc>
                <a:spcPts val="1200"/>
              </a:lnSpc>
              <a:spcBef>
                <a:spcPts val="25"/>
              </a:spcBef>
              <a:buAutoNum type="arabicPeriod"/>
              <a:tabLst>
                <a:tab pos="364490" algn="l"/>
              </a:tabLst>
            </a:pPr>
            <a:r>
              <a:rPr sz="1050" dirty="0">
                <a:latin typeface="Times New Roman"/>
                <a:cs typeface="Times New Roman"/>
              </a:rPr>
              <a:t>Cause </a:t>
            </a:r>
            <a:r>
              <a:rPr sz="1050" spc="-20" dirty="0">
                <a:latin typeface="Times New Roman"/>
                <a:cs typeface="Times New Roman"/>
              </a:rPr>
              <a:t>impairment </a:t>
            </a:r>
            <a:r>
              <a:rPr sz="1050" dirty="0">
                <a:latin typeface="Times New Roman"/>
                <a:cs typeface="Times New Roman"/>
              </a:rPr>
              <a:t>or </a:t>
            </a:r>
            <a:r>
              <a:rPr sz="1050" spc="-25" dirty="0">
                <a:latin typeface="Times New Roman"/>
                <a:cs typeface="Times New Roman"/>
              </a:rPr>
              <a:t>interruption </a:t>
            </a:r>
            <a:r>
              <a:rPr sz="1050" dirty="0">
                <a:latin typeface="Times New Roman"/>
                <a:cs typeface="Times New Roman"/>
              </a:rPr>
              <a:t>of </a:t>
            </a:r>
            <a:r>
              <a:rPr sz="1050" spc="-5" dirty="0">
                <a:latin typeface="Times New Roman"/>
                <a:cs typeface="Times New Roman"/>
              </a:rPr>
              <a:t>public </a:t>
            </a:r>
            <a:r>
              <a:rPr sz="1050" spc="-15" dirty="0">
                <a:latin typeface="Times New Roman"/>
                <a:cs typeface="Times New Roman"/>
              </a:rPr>
              <a:t>communications, public </a:t>
            </a:r>
            <a:r>
              <a:rPr sz="1050" spc="-20" dirty="0">
                <a:latin typeface="Times New Roman"/>
                <a:cs typeface="Times New Roman"/>
              </a:rPr>
              <a:t>transportation, </a:t>
            </a:r>
            <a:r>
              <a:rPr sz="1050" spc="-15" dirty="0">
                <a:latin typeface="Times New Roman"/>
                <a:cs typeface="Times New Roman"/>
              </a:rPr>
              <a:t>public water, </a:t>
            </a:r>
            <a:r>
              <a:rPr sz="1050" spc="-5" dirty="0">
                <a:latin typeface="Times New Roman"/>
                <a:cs typeface="Times New Roman"/>
              </a:rPr>
              <a:t>gas, </a:t>
            </a:r>
            <a:r>
              <a:rPr sz="1050" dirty="0">
                <a:latin typeface="Times New Roman"/>
                <a:cs typeface="Times New Roman"/>
              </a:rPr>
              <a:t>or </a:t>
            </a:r>
            <a:r>
              <a:rPr sz="1050" spc="-5" dirty="0">
                <a:latin typeface="Times New Roman"/>
                <a:cs typeface="Times New Roman"/>
              </a:rPr>
              <a:t>power </a:t>
            </a:r>
            <a:r>
              <a:rPr sz="1050" spc="-15" dirty="0">
                <a:latin typeface="Times New Roman"/>
                <a:cs typeface="Times New Roman"/>
              </a:rPr>
              <a:t>supply </a:t>
            </a:r>
            <a:r>
              <a:rPr sz="1050" spc="-5" dirty="0">
                <a:latin typeface="Times New Roman"/>
                <a:cs typeface="Times New Roman"/>
              </a:rPr>
              <a:t>or  other public</a:t>
            </a:r>
            <a:r>
              <a:rPr sz="1050" spc="-55" dirty="0">
                <a:latin typeface="Times New Roman"/>
                <a:cs typeface="Times New Roman"/>
              </a:rPr>
              <a:t> </a:t>
            </a:r>
            <a:r>
              <a:rPr sz="1050" spc="-20" dirty="0">
                <a:latin typeface="Times New Roman"/>
                <a:cs typeface="Times New Roman"/>
              </a:rPr>
              <a:t>service;</a:t>
            </a:r>
            <a:endParaRPr sz="1050">
              <a:latin typeface="Times New Roman"/>
              <a:cs typeface="Times New Roman"/>
            </a:endParaRPr>
          </a:p>
          <a:p>
            <a:pPr marL="363855" indent="-181610">
              <a:lnSpc>
                <a:spcPts val="1170"/>
              </a:lnSpc>
              <a:buAutoNum type="arabicPeriod"/>
              <a:tabLst>
                <a:tab pos="364490" algn="l"/>
              </a:tabLst>
            </a:pPr>
            <a:r>
              <a:rPr sz="1050" spc="-5" dirty="0">
                <a:latin typeface="Times New Roman"/>
                <a:cs typeface="Times New Roman"/>
              </a:rPr>
              <a:t>Place the </a:t>
            </a:r>
            <a:r>
              <a:rPr sz="1050" spc="-15" dirty="0">
                <a:latin typeface="Times New Roman"/>
                <a:cs typeface="Times New Roman"/>
              </a:rPr>
              <a:t>public </a:t>
            </a:r>
            <a:r>
              <a:rPr sz="1050" dirty="0">
                <a:latin typeface="Times New Roman"/>
                <a:cs typeface="Times New Roman"/>
              </a:rPr>
              <a:t>or a </a:t>
            </a:r>
            <a:r>
              <a:rPr sz="1050" spc="-20" dirty="0">
                <a:latin typeface="Times New Roman"/>
                <a:cs typeface="Times New Roman"/>
              </a:rPr>
              <a:t>substantial </a:t>
            </a:r>
            <a:r>
              <a:rPr sz="1050" spc="-5" dirty="0">
                <a:latin typeface="Times New Roman"/>
                <a:cs typeface="Times New Roman"/>
              </a:rPr>
              <a:t>group </a:t>
            </a:r>
            <a:r>
              <a:rPr sz="1050" dirty="0">
                <a:latin typeface="Times New Roman"/>
                <a:cs typeface="Times New Roman"/>
              </a:rPr>
              <a:t>of </a:t>
            </a:r>
            <a:r>
              <a:rPr sz="1050" spc="-5" dirty="0">
                <a:latin typeface="Times New Roman"/>
                <a:cs typeface="Times New Roman"/>
              </a:rPr>
              <a:t>the </a:t>
            </a:r>
            <a:r>
              <a:rPr sz="1050" spc="-20" dirty="0">
                <a:latin typeface="Times New Roman"/>
                <a:cs typeface="Times New Roman"/>
              </a:rPr>
              <a:t>public </a:t>
            </a:r>
            <a:r>
              <a:rPr sz="1050" spc="-5" dirty="0">
                <a:latin typeface="Times New Roman"/>
                <a:cs typeface="Times New Roman"/>
              </a:rPr>
              <a:t>in </a:t>
            </a:r>
            <a:r>
              <a:rPr sz="1050" spc="-15" dirty="0">
                <a:latin typeface="Times New Roman"/>
                <a:cs typeface="Times New Roman"/>
              </a:rPr>
              <a:t>fear </a:t>
            </a:r>
            <a:r>
              <a:rPr sz="1050" dirty="0">
                <a:latin typeface="Times New Roman"/>
                <a:cs typeface="Times New Roman"/>
              </a:rPr>
              <a:t>of </a:t>
            </a:r>
            <a:r>
              <a:rPr sz="1050" spc="-5" dirty="0">
                <a:latin typeface="Times New Roman"/>
                <a:cs typeface="Times New Roman"/>
              </a:rPr>
              <a:t>serious </a:t>
            </a:r>
            <a:r>
              <a:rPr sz="1050" spc="-15" dirty="0">
                <a:latin typeface="Times New Roman"/>
                <a:cs typeface="Times New Roman"/>
              </a:rPr>
              <a:t>bodily </a:t>
            </a:r>
            <a:r>
              <a:rPr sz="1050" spc="-5" dirty="0">
                <a:latin typeface="Times New Roman"/>
                <a:cs typeface="Times New Roman"/>
              </a:rPr>
              <a:t>injury;</a:t>
            </a:r>
            <a:r>
              <a:rPr sz="1050" spc="-229" dirty="0">
                <a:latin typeface="Times New Roman"/>
                <a:cs typeface="Times New Roman"/>
              </a:rPr>
              <a:t> </a:t>
            </a:r>
            <a:r>
              <a:rPr sz="1050" dirty="0">
                <a:latin typeface="Times New Roman"/>
                <a:cs typeface="Times New Roman"/>
              </a:rPr>
              <a:t>or</a:t>
            </a:r>
            <a:endParaRPr sz="1050">
              <a:latin typeface="Times New Roman"/>
              <a:cs typeface="Times New Roman"/>
            </a:endParaRPr>
          </a:p>
          <a:p>
            <a:pPr marL="363855" marR="321945" indent="-181610">
              <a:lnSpc>
                <a:spcPts val="1210"/>
              </a:lnSpc>
              <a:spcBef>
                <a:spcPts val="45"/>
              </a:spcBef>
              <a:buAutoNum type="arabicPeriod"/>
              <a:tabLst>
                <a:tab pos="364490" algn="l"/>
              </a:tabLst>
            </a:pPr>
            <a:r>
              <a:rPr sz="1050" spc="-15" dirty="0">
                <a:latin typeface="Times New Roman"/>
                <a:cs typeface="Times New Roman"/>
              </a:rPr>
              <a:t>Influence </a:t>
            </a:r>
            <a:r>
              <a:rPr sz="1050" spc="-5" dirty="0">
                <a:latin typeface="Times New Roman"/>
                <a:cs typeface="Times New Roman"/>
              </a:rPr>
              <a:t>the </a:t>
            </a:r>
            <a:r>
              <a:rPr sz="1050" spc="-15" dirty="0">
                <a:latin typeface="Times New Roman"/>
                <a:cs typeface="Times New Roman"/>
              </a:rPr>
              <a:t>conduct </a:t>
            </a:r>
            <a:r>
              <a:rPr sz="1050" dirty="0">
                <a:latin typeface="Times New Roman"/>
                <a:cs typeface="Times New Roman"/>
              </a:rPr>
              <a:t>or </a:t>
            </a:r>
            <a:r>
              <a:rPr sz="1050" spc="-15" dirty="0">
                <a:latin typeface="Times New Roman"/>
                <a:cs typeface="Times New Roman"/>
              </a:rPr>
              <a:t>activities </a:t>
            </a:r>
            <a:r>
              <a:rPr sz="1050" dirty="0">
                <a:latin typeface="Times New Roman"/>
                <a:cs typeface="Times New Roman"/>
              </a:rPr>
              <a:t>of a branch or </a:t>
            </a:r>
            <a:r>
              <a:rPr sz="1050" spc="-5" dirty="0">
                <a:latin typeface="Times New Roman"/>
                <a:cs typeface="Times New Roman"/>
              </a:rPr>
              <a:t>agency </a:t>
            </a:r>
            <a:r>
              <a:rPr sz="1050" dirty="0">
                <a:latin typeface="Times New Roman"/>
                <a:cs typeface="Times New Roman"/>
              </a:rPr>
              <a:t>of </a:t>
            </a:r>
            <a:r>
              <a:rPr sz="1050" spc="-5" dirty="0">
                <a:latin typeface="Times New Roman"/>
                <a:cs typeface="Times New Roman"/>
              </a:rPr>
              <a:t>the </a:t>
            </a:r>
            <a:r>
              <a:rPr sz="1050" spc="-15" dirty="0">
                <a:latin typeface="Times New Roman"/>
                <a:cs typeface="Times New Roman"/>
              </a:rPr>
              <a:t>federal government, </a:t>
            </a:r>
            <a:r>
              <a:rPr sz="1050" spc="-5" dirty="0">
                <a:latin typeface="Times New Roman"/>
                <a:cs typeface="Times New Roman"/>
              </a:rPr>
              <a:t>the </a:t>
            </a:r>
            <a:r>
              <a:rPr sz="1050" spc="-15" dirty="0">
                <a:latin typeface="Times New Roman"/>
                <a:cs typeface="Times New Roman"/>
              </a:rPr>
              <a:t>state, </a:t>
            </a:r>
            <a:r>
              <a:rPr sz="1050" dirty="0">
                <a:latin typeface="Times New Roman"/>
                <a:cs typeface="Times New Roman"/>
              </a:rPr>
              <a:t>or a </a:t>
            </a:r>
            <a:r>
              <a:rPr sz="1050" spc="-25" dirty="0">
                <a:latin typeface="Times New Roman"/>
                <a:cs typeface="Times New Roman"/>
              </a:rPr>
              <a:t>political </a:t>
            </a:r>
            <a:r>
              <a:rPr sz="1050" spc="-15" dirty="0">
                <a:latin typeface="Times New Roman"/>
                <a:cs typeface="Times New Roman"/>
              </a:rPr>
              <a:t>subdivision </a:t>
            </a:r>
            <a:r>
              <a:rPr sz="1050" dirty="0">
                <a:latin typeface="Times New Roman"/>
                <a:cs typeface="Times New Roman"/>
              </a:rPr>
              <a:t>of  </a:t>
            </a:r>
            <a:r>
              <a:rPr sz="1050" spc="-10" dirty="0">
                <a:latin typeface="Times New Roman"/>
                <a:cs typeface="Times New Roman"/>
              </a:rPr>
              <a:t>the</a:t>
            </a:r>
            <a:r>
              <a:rPr sz="1050" spc="-30" dirty="0">
                <a:latin typeface="Times New Roman"/>
                <a:cs typeface="Times New Roman"/>
              </a:rPr>
              <a:t> </a:t>
            </a:r>
            <a:r>
              <a:rPr sz="1050" spc="-5" dirty="0">
                <a:latin typeface="Times New Roman"/>
                <a:cs typeface="Times New Roman"/>
              </a:rPr>
              <a:t>state</a:t>
            </a:r>
            <a:r>
              <a:rPr sz="1050" spc="-65" dirty="0">
                <a:latin typeface="Times New Roman"/>
                <a:cs typeface="Times New Roman"/>
              </a:rPr>
              <a:t> </a:t>
            </a:r>
            <a:r>
              <a:rPr sz="1050" spc="-5" dirty="0">
                <a:latin typeface="Times New Roman"/>
                <a:cs typeface="Times New Roman"/>
              </a:rPr>
              <a:t>(including</a:t>
            </a:r>
            <a:r>
              <a:rPr sz="1050" spc="-90" dirty="0">
                <a:latin typeface="Times New Roman"/>
                <a:cs typeface="Times New Roman"/>
              </a:rPr>
              <a:t> </a:t>
            </a:r>
            <a:r>
              <a:rPr sz="1050" spc="-5" dirty="0">
                <a:latin typeface="Times New Roman"/>
                <a:cs typeface="Times New Roman"/>
              </a:rPr>
              <a:t>the</a:t>
            </a:r>
            <a:r>
              <a:rPr sz="1050" spc="-80" dirty="0">
                <a:latin typeface="Times New Roman"/>
                <a:cs typeface="Times New Roman"/>
              </a:rPr>
              <a:t> </a:t>
            </a:r>
            <a:r>
              <a:rPr sz="1050" spc="-5" dirty="0">
                <a:latin typeface="Times New Roman"/>
                <a:cs typeface="Times New Roman"/>
              </a:rPr>
              <a:t>district).</a:t>
            </a:r>
            <a:endParaRPr sz="1050">
              <a:latin typeface="Times New Roman"/>
              <a:cs typeface="Times New Roman"/>
            </a:endParaRPr>
          </a:p>
          <a:p>
            <a:pPr marL="192405" marR="165100" indent="-180340">
              <a:lnSpc>
                <a:spcPts val="1200"/>
              </a:lnSpc>
              <a:spcBef>
                <a:spcPts val="25"/>
              </a:spcBef>
            </a:pPr>
            <a:r>
              <a:rPr sz="1050" b="1" spc="-5" dirty="0">
                <a:latin typeface="Times New Roman"/>
                <a:cs typeface="Times New Roman"/>
              </a:rPr>
              <a:t>Tire deflation device </a:t>
            </a:r>
            <a:r>
              <a:rPr sz="1050" spc="-5" dirty="0">
                <a:latin typeface="Times New Roman"/>
                <a:cs typeface="Times New Roman"/>
              </a:rPr>
              <a:t>is defined in part </a:t>
            </a:r>
            <a:r>
              <a:rPr sz="1050" dirty="0">
                <a:latin typeface="Times New Roman"/>
                <a:cs typeface="Times New Roman"/>
              </a:rPr>
              <a:t>by Penal Code 46.01 </a:t>
            </a:r>
            <a:r>
              <a:rPr sz="1050" spc="-5" dirty="0">
                <a:latin typeface="Times New Roman"/>
                <a:cs typeface="Times New Roman"/>
              </a:rPr>
              <a:t>as </a:t>
            </a:r>
            <a:r>
              <a:rPr sz="1050" dirty="0">
                <a:latin typeface="Times New Roman"/>
                <a:cs typeface="Times New Roman"/>
              </a:rPr>
              <a:t>a </a:t>
            </a:r>
            <a:r>
              <a:rPr sz="1050" spc="-5" dirty="0">
                <a:latin typeface="Times New Roman"/>
                <a:cs typeface="Times New Roman"/>
              </a:rPr>
              <a:t>device, including </a:t>
            </a:r>
            <a:r>
              <a:rPr sz="1050" dirty="0">
                <a:latin typeface="Times New Roman"/>
                <a:cs typeface="Times New Roman"/>
              </a:rPr>
              <a:t>a </a:t>
            </a:r>
            <a:r>
              <a:rPr sz="1050" spc="-5" dirty="0">
                <a:latin typeface="Times New Roman"/>
                <a:cs typeface="Times New Roman"/>
              </a:rPr>
              <a:t>caltrop </a:t>
            </a:r>
            <a:r>
              <a:rPr sz="1050" dirty="0">
                <a:latin typeface="Times New Roman"/>
                <a:cs typeface="Times New Roman"/>
              </a:rPr>
              <a:t>or </a:t>
            </a:r>
            <a:r>
              <a:rPr sz="1050" spc="-5" dirty="0">
                <a:latin typeface="Times New Roman"/>
                <a:cs typeface="Times New Roman"/>
              </a:rPr>
              <a:t>spike strip, that, when driven  over, impedes </a:t>
            </a:r>
            <a:r>
              <a:rPr sz="1050" dirty="0">
                <a:latin typeface="Times New Roman"/>
                <a:cs typeface="Times New Roman"/>
              </a:rPr>
              <a:t>or </a:t>
            </a:r>
            <a:r>
              <a:rPr sz="1050" spc="-5" dirty="0">
                <a:latin typeface="Times New Roman"/>
                <a:cs typeface="Times New Roman"/>
              </a:rPr>
              <a:t>stops the movement </a:t>
            </a:r>
            <a:r>
              <a:rPr sz="1050" dirty="0">
                <a:latin typeface="Times New Roman"/>
                <a:cs typeface="Times New Roman"/>
              </a:rPr>
              <a:t>of a </a:t>
            </a:r>
            <a:r>
              <a:rPr sz="1050" spc="-5" dirty="0">
                <a:latin typeface="Times New Roman"/>
                <a:cs typeface="Times New Roman"/>
              </a:rPr>
              <a:t>wheeled vehicle </a:t>
            </a:r>
            <a:r>
              <a:rPr sz="1050" dirty="0">
                <a:latin typeface="Times New Roman"/>
                <a:cs typeface="Times New Roman"/>
              </a:rPr>
              <a:t>by </a:t>
            </a:r>
            <a:r>
              <a:rPr sz="1050" spc="-5" dirty="0">
                <a:latin typeface="Times New Roman"/>
                <a:cs typeface="Times New Roman"/>
              </a:rPr>
              <a:t>puncturing </a:t>
            </a:r>
            <a:r>
              <a:rPr sz="1050" dirty="0">
                <a:latin typeface="Times New Roman"/>
                <a:cs typeface="Times New Roman"/>
              </a:rPr>
              <a:t>one or </a:t>
            </a:r>
            <a:r>
              <a:rPr sz="1050" spc="-5" dirty="0">
                <a:latin typeface="Times New Roman"/>
                <a:cs typeface="Times New Roman"/>
              </a:rPr>
              <a:t>more </a:t>
            </a:r>
            <a:r>
              <a:rPr sz="1050" dirty="0">
                <a:latin typeface="Times New Roman"/>
                <a:cs typeface="Times New Roman"/>
              </a:rPr>
              <a:t>of </a:t>
            </a:r>
            <a:r>
              <a:rPr sz="1050" spc="-5" dirty="0">
                <a:latin typeface="Times New Roman"/>
                <a:cs typeface="Times New Roman"/>
              </a:rPr>
              <a:t>the vehicle’s</a:t>
            </a:r>
            <a:r>
              <a:rPr sz="1050" spc="30" dirty="0">
                <a:latin typeface="Times New Roman"/>
                <a:cs typeface="Times New Roman"/>
              </a:rPr>
              <a:t> </a:t>
            </a:r>
            <a:r>
              <a:rPr sz="1050" spc="-5" dirty="0">
                <a:latin typeface="Times New Roman"/>
                <a:cs typeface="Times New Roman"/>
              </a:rPr>
              <a:t>tires.</a:t>
            </a:r>
            <a:endParaRPr sz="1050">
              <a:latin typeface="Times New Roman"/>
              <a:cs typeface="Times New Roman"/>
            </a:endParaRPr>
          </a:p>
          <a:p>
            <a:pPr marL="12700">
              <a:lnSpc>
                <a:spcPts val="1195"/>
              </a:lnSpc>
            </a:pPr>
            <a:r>
              <a:rPr sz="1050" b="1" spc="-5" dirty="0">
                <a:latin typeface="Times New Roman"/>
                <a:cs typeface="Times New Roman"/>
              </a:rPr>
              <a:t>Title </a:t>
            </a:r>
            <a:r>
              <a:rPr sz="1050" b="1" dirty="0">
                <a:latin typeface="Times New Roman"/>
                <a:cs typeface="Times New Roman"/>
              </a:rPr>
              <a:t>5 </a:t>
            </a:r>
            <a:r>
              <a:rPr sz="1050" b="1" spc="-5" dirty="0">
                <a:latin typeface="Times New Roman"/>
                <a:cs typeface="Times New Roman"/>
              </a:rPr>
              <a:t>Felonies </a:t>
            </a:r>
            <a:r>
              <a:rPr sz="1050" spc="-5" dirty="0">
                <a:latin typeface="Times New Roman"/>
                <a:cs typeface="Times New Roman"/>
              </a:rPr>
              <a:t>are those </a:t>
            </a:r>
            <a:r>
              <a:rPr sz="1050" spc="-10" dirty="0">
                <a:latin typeface="Times New Roman"/>
                <a:cs typeface="Times New Roman"/>
              </a:rPr>
              <a:t>crimes </a:t>
            </a:r>
            <a:r>
              <a:rPr sz="1050" spc="-5" dirty="0">
                <a:latin typeface="Times New Roman"/>
                <a:cs typeface="Times New Roman"/>
              </a:rPr>
              <a:t>listed in Title </a:t>
            </a:r>
            <a:r>
              <a:rPr sz="1050" dirty="0">
                <a:latin typeface="Times New Roman"/>
                <a:cs typeface="Times New Roman"/>
              </a:rPr>
              <a:t>5 of </a:t>
            </a:r>
            <a:r>
              <a:rPr sz="1050" spc="-5" dirty="0">
                <a:latin typeface="Times New Roman"/>
                <a:cs typeface="Times New Roman"/>
              </a:rPr>
              <a:t>the </a:t>
            </a:r>
            <a:r>
              <a:rPr sz="1050" dirty="0">
                <a:latin typeface="Times New Roman"/>
                <a:cs typeface="Times New Roman"/>
              </a:rPr>
              <a:t>Penal </a:t>
            </a:r>
            <a:r>
              <a:rPr sz="1050" spc="-5" dirty="0">
                <a:latin typeface="Times New Roman"/>
                <a:cs typeface="Times New Roman"/>
              </a:rPr>
              <a:t>Code that typically involve injury to </a:t>
            </a:r>
            <a:r>
              <a:rPr sz="1050" dirty="0">
                <a:latin typeface="Times New Roman"/>
                <a:cs typeface="Times New Roman"/>
              </a:rPr>
              <a:t>a person and</a:t>
            </a:r>
            <a:r>
              <a:rPr sz="1050" spc="90" dirty="0">
                <a:latin typeface="Times New Roman"/>
                <a:cs typeface="Times New Roman"/>
              </a:rPr>
              <a:t> </a:t>
            </a:r>
            <a:r>
              <a:rPr sz="1050" spc="-5" dirty="0">
                <a:latin typeface="Times New Roman"/>
                <a:cs typeface="Times New Roman"/>
              </a:rPr>
              <a:t>include:</a:t>
            </a:r>
            <a:endParaRPr sz="1050">
              <a:latin typeface="Times New Roman"/>
              <a:cs typeface="Times New Roman"/>
            </a:endParaRPr>
          </a:p>
          <a:p>
            <a:pPr marL="364490" indent="-181610">
              <a:lnSpc>
                <a:spcPct val="100000"/>
              </a:lnSpc>
              <a:spcBef>
                <a:spcPts val="25"/>
              </a:spcBef>
              <a:buFont typeface="Symbol"/>
              <a:buChar char=""/>
              <a:tabLst>
                <a:tab pos="365125" algn="l"/>
              </a:tabLst>
            </a:pPr>
            <a:r>
              <a:rPr sz="1050" spc="-5" dirty="0">
                <a:latin typeface="Times New Roman"/>
                <a:cs typeface="Times New Roman"/>
              </a:rPr>
              <a:t>Murder,</a:t>
            </a:r>
            <a:r>
              <a:rPr sz="1050" spc="-50" dirty="0">
                <a:latin typeface="Times New Roman"/>
                <a:cs typeface="Times New Roman"/>
              </a:rPr>
              <a:t> </a:t>
            </a:r>
            <a:r>
              <a:rPr sz="1050" spc="-5" dirty="0">
                <a:latin typeface="Times New Roman"/>
                <a:cs typeface="Times New Roman"/>
              </a:rPr>
              <a:t>manslaughter,</a:t>
            </a:r>
            <a:r>
              <a:rPr sz="1050" spc="-60" dirty="0">
                <a:latin typeface="Times New Roman"/>
                <a:cs typeface="Times New Roman"/>
              </a:rPr>
              <a:t> </a:t>
            </a:r>
            <a:r>
              <a:rPr sz="1050" dirty="0">
                <a:latin typeface="Times New Roman"/>
                <a:cs typeface="Times New Roman"/>
              </a:rPr>
              <a:t>or</a:t>
            </a:r>
            <a:r>
              <a:rPr sz="1050" spc="-65" dirty="0">
                <a:latin typeface="Times New Roman"/>
                <a:cs typeface="Times New Roman"/>
              </a:rPr>
              <a:t> </a:t>
            </a:r>
            <a:r>
              <a:rPr sz="1050" spc="-5" dirty="0">
                <a:latin typeface="Times New Roman"/>
                <a:cs typeface="Times New Roman"/>
              </a:rPr>
              <a:t>homicide</a:t>
            </a:r>
            <a:r>
              <a:rPr sz="1050" spc="-60" dirty="0">
                <a:latin typeface="Times New Roman"/>
                <a:cs typeface="Times New Roman"/>
              </a:rPr>
              <a:t> </a:t>
            </a:r>
            <a:r>
              <a:rPr sz="1050" dirty="0">
                <a:latin typeface="Times New Roman"/>
                <a:cs typeface="Times New Roman"/>
              </a:rPr>
              <a:t>under</a:t>
            </a:r>
            <a:r>
              <a:rPr sz="1050" spc="-75" dirty="0">
                <a:latin typeface="Times New Roman"/>
                <a:cs typeface="Times New Roman"/>
              </a:rPr>
              <a:t> </a:t>
            </a:r>
            <a:r>
              <a:rPr sz="1050" spc="-5" dirty="0">
                <a:latin typeface="Times New Roman"/>
                <a:cs typeface="Times New Roman"/>
              </a:rPr>
              <a:t>Section</a:t>
            </a:r>
            <a:r>
              <a:rPr sz="1050" spc="-75" dirty="0">
                <a:latin typeface="Times New Roman"/>
                <a:cs typeface="Times New Roman"/>
              </a:rPr>
              <a:t> </a:t>
            </a:r>
            <a:r>
              <a:rPr sz="1050" spc="-5" dirty="0">
                <a:latin typeface="Times New Roman"/>
                <a:cs typeface="Times New Roman"/>
              </a:rPr>
              <a:t>19.02,-.05;</a:t>
            </a:r>
            <a:endParaRPr sz="1050">
              <a:latin typeface="Times New Roman"/>
              <a:cs typeface="Times New Roman"/>
            </a:endParaRPr>
          </a:p>
          <a:p>
            <a:pPr marL="364490" indent="-181610">
              <a:lnSpc>
                <a:spcPct val="100000"/>
              </a:lnSpc>
              <a:spcBef>
                <a:spcPts val="35"/>
              </a:spcBef>
              <a:buFont typeface="Symbol"/>
              <a:buChar char=""/>
              <a:tabLst>
                <a:tab pos="365125" algn="l"/>
              </a:tabLst>
            </a:pPr>
            <a:r>
              <a:rPr sz="1050" spc="-15" dirty="0">
                <a:latin typeface="Times New Roman"/>
                <a:cs typeface="Times New Roman"/>
              </a:rPr>
              <a:t>Kidnapping under Section</a:t>
            </a:r>
            <a:r>
              <a:rPr sz="1050" spc="-90" dirty="0">
                <a:latin typeface="Times New Roman"/>
                <a:cs typeface="Times New Roman"/>
              </a:rPr>
              <a:t> </a:t>
            </a:r>
            <a:r>
              <a:rPr sz="1050" dirty="0">
                <a:latin typeface="Times New Roman"/>
                <a:cs typeface="Times New Roman"/>
              </a:rPr>
              <a:t>20.03;</a:t>
            </a:r>
            <a:endParaRPr sz="1050">
              <a:latin typeface="Times New Roman"/>
              <a:cs typeface="Times New Roman"/>
            </a:endParaRPr>
          </a:p>
          <a:p>
            <a:pPr marL="364490" indent="-181610">
              <a:lnSpc>
                <a:spcPct val="100000"/>
              </a:lnSpc>
              <a:spcBef>
                <a:spcPts val="25"/>
              </a:spcBef>
              <a:buFont typeface="Symbol"/>
              <a:buChar char=""/>
              <a:tabLst>
                <a:tab pos="365125" algn="l"/>
              </a:tabLst>
            </a:pPr>
            <a:r>
              <a:rPr sz="1050" spc="-25" dirty="0">
                <a:latin typeface="Times New Roman"/>
                <a:cs typeface="Times New Roman"/>
              </a:rPr>
              <a:t>Trafficking </a:t>
            </a:r>
            <a:r>
              <a:rPr sz="1050" dirty="0">
                <a:latin typeface="Times New Roman"/>
                <a:cs typeface="Times New Roman"/>
              </a:rPr>
              <a:t>of </a:t>
            </a:r>
            <a:r>
              <a:rPr sz="1050" spc="-15" dirty="0">
                <a:latin typeface="Times New Roman"/>
                <a:cs typeface="Times New Roman"/>
              </a:rPr>
              <a:t>persons under Section</a:t>
            </a:r>
            <a:r>
              <a:rPr sz="1050" spc="-114" dirty="0">
                <a:latin typeface="Times New Roman"/>
                <a:cs typeface="Times New Roman"/>
              </a:rPr>
              <a:t> </a:t>
            </a:r>
            <a:r>
              <a:rPr sz="1050" spc="-15" dirty="0">
                <a:latin typeface="Times New Roman"/>
                <a:cs typeface="Times New Roman"/>
              </a:rPr>
              <a:t>20A.02;</a:t>
            </a:r>
            <a:endParaRPr sz="1050">
              <a:latin typeface="Times New Roman"/>
              <a:cs typeface="Times New Roman"/>
            </a:endParaRPr>
          </a:p>
          <a:p>
            <a:pPr marL="364490" indent="-181610">
              <a:lnSpc>
                <a:spcPct val="100000"/>
              </a:lnSpc>
              <a:spcBef>
                <a:spcPts val="25"/>
              </a:spcBef>
              <a:buFont typeface="Symbol"/>
              <a:buChar char=""/>
              <a:tabLst>
                <a:tab pos="365125" algn="l"/>
              </a:tabLst>
            </a:pPr>
            <a:r>
              <a:rPr sz="1050" spc="-15" dirty="0">
                <a:latin typeface="Times New Roman"/>
                <a:cs typeface="Times New Roman"/>
              </a:rPr>
              <a:t>Smuggling </a:t>
            </a:r>
            <a:r>
              <a:rPr sz="1050" dirty="0">
                <a:latin typeface="Times New Roman"/>
                <a:cs typeface="Times New Roman"/>
              </a:rPr>
              <a:t>or </a:t>
            </a:r>
            <a:r>
              <a:rPr sz="1050" spc="-5" dirty="0">
                <a:latin typeface="Times New Roman"/>
                <a:cs typeface="Times New Roman"/>
              </a:rPr>
              <a:t>continuous </a:t>
            </a:r>
            <a:r>
              <a:rPr sz="1050" spc="-25" dirty="0">
                <a:latin typeface="Times New Roman"/>
                <a:cs typeface="Times New Roman"/>
              </a:rPr>
              <a:t>smuggling </a:t>
            </a:r>
            <a:r>
              <a:rPr sz="1050" dirty="0">
                <a:latin typeface="Times New Roman"/>
                <a:cs typeface="Times New Roman"/>
              </a:rPr>
              <a:t>of persons under </a:t>
            </a:r>
            <a:r>
              <a:rPr sz="1050" spc="-5" dirty="0">
                <a:latin typeface="Times New Roman"/>
                <a:cs typeface="Times New Roman"/>
              </a:rPr>
              <a:t>Section</a:t>
            </a:r>
            <a:r>
              <a:rPr sz="1050" spc="-60" dirty="0">
                <a:latin typeface="Times New Roman"/>
                <a:cs typeface="Times New Roman"/>
              </a:rPr>
              <a:t> </a:t>
            </a:r>
            <a:r>
              <a:rPr sz="1050" dirty="0">
                <a:latin typeface="Times New Roman"/>
                <a:cs typeface="Times New Roman"/>
              </a:rPr>
              <a:t>20.05-.06;</a:t>
            </a:r>
            <a:endParaRPr sz="1050">
              <a:latin typeface="Times New Roman"/>
              <a:cs typeface="Times New Roman"/>
            </a:endParaRPr>
          </a:p>
          <a:p>
            <a:pPr marL="364490" indent="-180975">
              <a:lnSpc>
                <a:spcPct val="100000"/>
              </a:lnSpc>
              <a:spcBef>
                <a:spcPts val="25"/>
              </a:spcBef>
              <a:buFont typeface="Symbol"/>
              <a:buChar char=""/>
              <a:tabLst>
                <a:tab pos="365125" algn="l"/>
              </a:tabLst>
            </a:pPr>
            <a:r>
              <a:rPr sz="1050" spc="-5" dirty="0">
                <a:latin typeface="Times New Roman"/>
                <a:cs typeface="Times New Roman"/>
              </a:rPr>
              <a:t>Assault under Section</a:t>
            </a:r>
            <a:r>
              <a:rPr sz="1050" spc="-160" dirty="0">
                <a:latin typeface="Times New Roman"/>
                <a:cs typeface="Times New Roman"/>
              </a:rPr>
              <a:t> </a:t>
            </a:r>
            <a:r>
              <a:rPr sz="1050" dirty="0">
                <a:latin typeface="Times New Roman"/>
                <a:cs typeface="Times New Roman"/>
              </a:rPr>
              <a:t>22.01;</a:t>
            </a:r>
            <a:endParaRPr sz="1050">
              <a:latin typeface="Times New Roman"/>
              <a:cs typeface="Times New Roman"/>
            </a:endParaRPr>
          </a:p>
          <a:p>
            <a:pPr marL="365125" indent="-181610">
              <a:lnSpc>
                <a:spcPct val="100000"/>
              </a:lnSpc>
              <a:spcBef>
                <a:spcPts val="25"/>
              </a:spcBef>
              <a:buFont typeface="Symbol"/>
              <a:buChar char=""/>
              <a:tabLst>
                <a:tab pos="365760" algn="l"/>
              </a:tabLst>
            </a:pPr>
            <a:r>
              <a:rPr sz="1050" spc="-15" dirty="0">
                <a:latin typeface="Times New Roman"/>
                <a:cs typeface="Times New Roman"/>
              </a:rPr>
              <a:t>Aggravated assault under Section</a:t>
            </a:r>
            <a:r>
              <a:rPr sz="1050" spc="-110" dirty="0">
                <a:latin typeface="Times New Roman"/>
                <a:cs typeface="Times New Roman"/>
              </a:rPr>
              <a:t> </a:t>
            </a:r>
            <a:r>
              <a:rPr sz="1050" spc="-15" dirty="0">
                <a:latin typeface="Times New Roman"/>
                <a:cs typeface="Times New Roman"/>
              </a:rPr>
              <a:t>22.02;</a:t>
            </a:r>
            <a:endParaRPr sz="1050">
              <a:latin typeface="Times New Roman"/>
              <a:cs typeface="Times New Roman"/>
            </a:endParaRPr>
          </a:p>
          <a:p>
            <a:pPr marL="365125" indent="-181610">
              <a:lnSpc>
                <a:spcPct val="100000"/>
              </a:lnSpc>
              <a:spcBef>
                <a:spcPts val="35"/>
              </a:spcBef>
              <a:buFont typeface="Symbol"/>
              <a:buChar char=""/>
              <a:tabLst>
                <a:tab pos="365760" algn="l"/>
              </a:tabLst>
            </a:pPr>
            <a:r>
              <a:rPr sz="1050" spc="-15" dirty="0">
                <a:latin typeface="Times New Roman"/>
                <a:cs typeface="Times New Roman"/>
              </a:rPr>
              <a:t>Sexual </a:t>
            </a:r>
            <a:r>
              <a:rPr sz="1050" spc="-5" dirty="0">
                <a:latin typeface="Times New Roman"/>
                <a:cs typeface="Times New Roman"/>
              </a:rPr>
              <a:t>assault </a:t>
            </a:r>
            <a:r>
              <a:rPr sz="1050" dirty="0">
                <a:latin typeface="Times New Roman"/>
                <a:cs typeface="Times New Roman"/>
              </a:rPr>
              <a:t>under </a:t>
            </a:r>
            <a:r>
              <a:rPr sz="1050" spc="-15" dirty="0">
                <a:latin typeface="Times New Roman"/>
                <a:cs typeface="Times New Roman"/>
              </a:rPr>
              <a:t>Section</a:t>
            </a:r>
            <a:r>
              <a:rPr sz="1050" spc="-180" dirty="0">
                <a:latin typeface="Times New Roman"/>
                <a:cs typeface="Times New Roman"/>
              </a:rPr>
              <a:t> </a:t>
            </a:r>
            <a:r>
              <a:rPr sz="1050" dirty="0">
                <a:latin typeface="Times New Roman"/>
                <a:cs typeface="Times New Roman"/>
              </a:rPr>
              <a:t>22.011;</a:t>
            </a:r>
            <a:endParaRPr sz="1050">
              <a:latin typeface="Times New Roman"/>
              <a:cs typeface="Times New Roman"/>
            </a:endParaRPr>
          </a:p>
          <a:p>
            <a:pPr marL="364490" indent="-181610">
              <a:lnSpc>
                <a:spcPct val="100000"/>
              </a:lnSpc>
              <a:spcBef>
                <a:spcPts val="45"/>
              </a:spcBef>
              <a:buFont typeface="Symbol"/>
              <a:buChar char=""/>
              <a:tabLst>
                <a:tab pos="365125" algn="l"/>
              </a:tabLst>
            </a:pPr>
            <a:r>
              <a:rPr sz="1050" spc="-15" dirty="0">
                <a:latin typeface="Times New Roman"/>
                <a:cs typeface="Times New Roman"/>
              </a:rPr>
              <a:t>Aggravated</a:t>
            </a:r>
            <a:r>
              <a:rPr sz="1050" spc="-60" dirty="0">
                <a:latin typeface="Times New Roman"/>
                <a:cs typeface="Times New Roman"/>
              </a:rPr>
              <a:t> </a:t>
            </a:r>
            <a:r>
              <a:rPr sz="1050" spc="-5" dirty="0">
                <a:latin typeface="Times New Roman"/>
                <a:cs typeface="Times New Roman"/>
              </a:rPr>
              <a:t>sexual</a:t>
            </a:r>
            <a:r>
              <a:rPr sz="1050" spc="-60" dirty="0">
                <a:latin typeface="Times New Roman"/>
                <a:cs typeface="Times New Roman"/>
              </a:rPr>
              <a:t> </a:t>
            </a:r>
            <a:r>
              <a:rPr sz="1050" spc="-5" dirty="0">
                <a:latin typeface="Times New Roman"/>
                <a:cs typeface="Times New Roman"/>
              </a:rPr>
              <a:t>assault</a:t>
            </a:r>
            <a:r>
              <a:rPr sz="1050" spc="-55" dirty="0">
                <a:latin typeface="Times New Roman"/>
                <a:cs typeface="Times New Roman"/>
              </a:rPr>
              <a:t> </a:t>
            </a:r>
            <a:r>
              <a:rPr sz="1050" spc="-5" dirty="0">
                <a:latin typeface="Times New Roman"/>
                <a:cs typeface="Times New Roman"/>
              </a:rPr>
              <a:t>under</a:t>
            </a:r>
            <a:r>
              <a:rPr sz="1050" spc="-55" dirty="0">
                <a:latin typeface="Times New Roman"/>
                <a:cs typeface="Times New Roman"/>
              </a:rPr>
              <a:t> </a:t>
            </a:r>
            <a:r>
              <a:rPr sz="1050" spc="-5" dirty="0">
                <a:latin typeface="Times New Roman"/>
                <a:cs typeface="Times New Roman"/>
              </a:rPr>
              <a:t>Section</a:t>
            </a:r>
            <a:r>
              <a:rPr sz="1050" spc="-55" dirty="0">
                <a:latin typeface="Times New Roman"/>
                <a:cs typeface="Times New Roman"/>
              </a:rPr>
              <a:t> </a:t>
            </a:r>
            <a:r>
              <a:rPr sz="1050" dirty="0">
                <a:latin typeface="Times New Roman"/>
                <a:cs typeface="Times New Roman"/>
              </a:rPr>
              <a:t>22.021;</a:t>
            </a:r>
            <a:endParaRPr sz="1050">
              <a:latin typeface="Times New Roman"/>
              <a:cs typeface="Times New Roman"/>
            </a:endParaRPr>
          </a:p>
          <a:p>
            <a:pPr marL="364490" indent="-181610">
              <a:lnSpc>
                <a:spcPct val="100000"/>
              </a:lnSpc>
              <a:spcBef>
                <a:spcPts val="25"/>
              </a:spcBef>
              <a:buFont typeface="Symbol"/>
              <a:buChar char=""/>
              <a:tabLst>
                <a:tab pos="365125" algn="l"/>
              </a:tabLst>
            </a:pPr>
            <a:r>
              <a:rPr sz="1050" spc="-5" dirty="0">
                <a:latin typeface="Times New Roman"/>
                <a:cs typeface="Times New Roman"/>
              </a:rPr>
              <a:t>Unlawful</a:t>
            </a:r>
            <a:r>
              <a:rPr sz="1050" spc="-70" dirty="0">
                <a:latin typeface="Times New Roman"/>
                <a:cs typeface="Times New Roman"/>
              </a:rPr>
              <a:t> </a:t>
            </a:r>
            <a:r>
              <a:rPr sz="1050" spc="-5" dirty="0">
                <a:latin typeface="Times New Roman"/>
                <a:cs typeface="Times New Roman"/>
              </a:rPr>
              <a:t>restraint</a:t>
            </a:r>
            <a:r>
              <a:rPr sz="1050" spc="-70" dirty="0">
                <a:latin typeface="Times New Roman"/>
                <a:cs typeface="Times New Roman"/>
              </a:rPr>
              <a:t> </a:t>
            </a:r>
            <a:r>
              <a:rPr sz="1050" dirty="0">
                <a:latin typeface="Times New Roman"/>
                <a:cs typeface="Times New Roman"/>
              </a:rPr>
              <a:t>under</a:t>
            </a:r>
            <a:r>
              <a:rPr sz="1050" spc="-80" dirty="0">
                <a:latin typeface="Times New Roman"/>
                <a:cs typeface="Times New Roman"/>
              </a:rPr>
              <a:t> </a:t>
            </a:r>
            <a:r>
              <a:rPr sz="1050" spc="-5" dirty="0">
                <a:latin typeface="Times New Roman"/>
                <a:cs typeface="Times New Roman"/>
              </a:rPr>
              <a:t>Section</a:t>
            </a:r>
            <a:r>
              <a:rPr sz="1050" spc="-55" dirty="0">
                <a:latin typeface="Times New Roman"/>
                <a:cs typeface="Times New Roman"/>
              </a:rPr>
              <a:t> </a:t>
            </a:r>
            <a:r>
              <a:rPr sz="1050" dirty="0">
                <a:latin typeface="Times New Roman"/>
                <a:cs typeface="Times New Roman"/>
              </a:rPr>
              <a:t>20.021;</a:t>
            </a:r>
            <a:endParaRPr sz="1050">
              <a:latin typeface="Times New Roman"/>
              <a:cs typeface="Times New Roman"/>
            </a:endParaRPr>
          </a:p>
          <a:p>
            <a:pPr marL="364490" indent="-181610">
              <a:lnSpc>
                <a:spcPct val="100000"/>
              </a:lnSpc>
              <a:spcBef>
                <a:spcPts val="70"/>
              </a:spcBef>
              <a:buFont typeface="Symbol"/>
              <a:buChar char=""/>
              <a:tabLst>
                <a:tab pos="365125" algn="l"/>
              </a:tabLst>
            </a:pPr>
            <a:r>
              <a:rPr sz="1050" dirty="0">
                <a:latin typeface="Times New Roman"/>
                <a:cs typeface="Times New Roman"/>
              </a:rPr>
              <a:t>Continuous</a:t>
            </a:r>
            <a:r>
              <a:rPr sz="1050" spc="-50" dirty="0">
                <a:latin typeface="Times New Roman"/>
                <a:cs typeface="Times New Roman"/>
              </a:rPr>
              <a:t> </a:t>
            </a:r>
            <a:r>
              <a:rPr sz="1050" spc="-5" dirty="0">
                <a:latin typeface="Times New Roman"/>
                <a:cs typeface="Times New Roman"/>
              </a:rPr>
              <a:t>sexual</a:t>
            </a:r>
            <a:r>
              <a:rPr sz="1050" spc="-55" dirty="0">
                <a:latin typeface="Times New Roman"/>
                <a:cs typeface="Times New Roman"/>
              </a:rPr>
              <a:t> </a:t>
            </a:r>
            <a:r>
              <a:rPr sz="1050" spc="-5" dirty="0">
                <a:latin typeface="Times New Roman"/>
                <a:cs typeface="Times New Roman"/>
              </a:rPr>
              <a:t>abuse</a:t>
            </a:r>
            <a:r>
              <a:rPr sz="1050" spc="-50" dirty="0">
                <a:latin typeface="Times New Roman"/>
                <a:cs typeface="Times New Roman"/>
              </a:rPr>
              <a:t> </a:t>
            </a:r>
            <a:r>
              <a:rPr sz="1050" dirty="0">
                <a:latin typeface="Times New Roman"/>
                <a:cs typeface="Times New Roman"/>
              </a:rPr>
              <a:t>of</a:t>
            </a:r>
            <a:r>
              <a:rPr sz="1050" spc="-40" dirty="0">
                <a:latin typeface="Times New Roman"/>
                <a:cs typeface="Times New Roman"/>
              </a:rPr>
              <a:t> </a:t>
            </a:r>
            <a:r>
              <a:rPr sz="1050" dirty="0">
                <a:latin typeface="Times New Roman"/>
                <a:cs typeface="Times New Roman"/>
              </a:rPr>
              <a:t>a</a:t>
            </a:r>
            <a:r>
              <a:rPr sz="1050" spc="-50" dirty="0">
                <a:latin typeface="Times New Roman"/>
                <a:cs typeface="Times New Roman"/>
              </a:rPr>
              <a:t> </a:t>
            </a:r>
            <a:r>
              <a:rPr sz="1050" spc="-5" dirty="0">
                <a:latin typeface="Times New Roman"/>
                <a:cs typeface="Times New Roman"/>
              </a:rPr>
              <a:t>young</a:t>
            </a:r>
            <a:r>
              <a:rPr sz="1050" spc="-50" dirty="0">
                <a:latin typeface="Times New Roman"/>
                <a:cs typeface="Times New Roman"/>
              </a:rPr>
              <a:t> </a:t>
            </a:r>
            <a:r>
              <a:rPr sz="1050" spc="-5" dirty="0">
                <a:latin typeface="Times New Roman"/>
                <a:cs typeface="Times New Roman"/>
              </a:rPr>
              <a:t>child</a:t>
            </a:r>
            <a:r>
              <a:rPr sz="1050" spc="-50" dirty="0">
                <a:latin typeface="Times New Roman"/>
                <a:cs typeface="Times New Roman"/>
              </a:rPr>
              <a:t> </a:t>
            </a:r>
            <a:r>
              <a:rPr sz="1050" dirty="0">
                <a:latin typeface="Times New Roman"/>
                <a:cs typeface="Times New Roman"/>
              </a:rPr>
              <a:t>or</a:t>
            </a:r>
            <a:r>
              <a:rPr sz="1050" spc="-50" dirty="0">
                <a:latin typeface="Times New Roman"/>
                <a:cs typeface="Times New Roman"/>
              </a:rPr>
              <a:t> </a:t>
            </a:r>
            <a:r>
              <a:rPr sz="1050" spc="-5" dirty="0">
                <a:latin typeface="Times New Roman"/>
                <a:cs typeface="Times New Roman"/>
              </a:rPr>
              <a:t>children</a:t>
            </a:r>
            <a:r>
              <a:rPr sz="1050" spc="-40" dirty="0">
                <a:latin typeface="Times New Roman"/>
                <a:cs typeface="Times New Roman"/>
              </a:rPr>
              <a:t> </a:t>
            </a:r>
            <a:r>
              <a:rPr sz="1050" spc="-5" dirty="0">
                <a:latin typeface="Times New Roman"/>
                <a:cs typeface="Times New Roman"/>
              </a:rPr>
              <a:t>under</a:t>
            </a:r>
            <a:r>
              <a:rPr sz="1050" spc="-50" dirty="0">
                <a:latin typeface="Times New Roman"/>
                <a:cs typeface="Times New Roman"/>
              </a:rPr>
              <a:t> </a:t>
            </a:r>
            <a:r>
              <a:rPr sz="1050" spc="-5" dirty="0">
                <a:latin typeface="Times New Roman"/>
                <a:cs typeface="Times New Roman"/>
              </a:rPr>
              <a:t>Section</a:t>
            </a:r>
            <a:r>
              <a:rPr sz="1050" spc="-35" dirty="0">
                <a:latin typeface="Times New Roman"/>
                <a:cs typeface="Times New Roman"/>
              </a:rPr>
              <a:t> </a:t>
            </a:r>
            <a:r>
              <a:rPr sz="1050" dirty="0">
                <a:latin typeface="Times New Roman"/>
                <a:cs typeface="Times New Roman"/>
              </a:rPr>
              <a:t>21.02;</a:t>
            </a:r>
            <a:endParaRPr sz="1050">
              <a:latin typeface="Times New Roman"/>
              <a:cs typeface="Times New Roman"/>
            </a:endParaRPr>
          </a:p>
          <a:p>
            <a:pPr marL="365125" indent="-181610">
              <a:lnSpc>
                <a:spcPct val="100000"/>
              </a:lnSpc>
              <a:spcBef>
                <a:spcPts val="25"/>
              </a:spcBef>
              <a:buFont typeface="Symbol"/>
              <a:buChar char=""/>
              <a:tabLst>
                <a:tab pos="365760" algn="l"/>
              </a:tabLst>
            </a:pPr>
            <a:r>
              <a:rPr sz="1050" spc="-5" dirty="0">
                <a:latin typeface="Times New Roman"/>
                <a:cs typeface="Times New Roman"/>
              </a:rPr>
              <a:t>Bestiality </a:t>
            </a:r>
            <a:r>
              <a:rPr sz="1050" dirty="0">
                <a:latin typeface="Times New Roman"/>
                <a:cs typeface="Times New Roman"/>
              </a:rPr>
              <a:t>under </a:t>
            </a:r>
            <a:r>
              <a:rPr sz="1050" spc="-5" dirty="0">
                <a:latin typeface="Times New Roman"/>
                <a:cs typeface="Times New Roman"/>
              </a:rPr>
              <a:t>Section</a:t>
            </a:r>
            <a:r>
              <a:rPr sz="1050" spc="-200" dirty="0">
                <a:latin typeface="Times New Roman"/>
                <a:cs typeface="Times New Roman"/>
              </a:rPr>
              <a:t> </a:t>
            </a:r>
            <a:r>
              <a:rPr sz="1050" spc="-5" dirty="0">
                <a:latin typeface="Times New Roman"/>
                <a:cs typeface="Times New Roman"/>
              </a:rPr>
              <a:t>221.09;</a:t>
            </a:r>
            <a:endParaRPr sz="1050">
              <a:latin typeface="Times New Roman"/>
              <a:cs typeface="Times New Roman"/>
            </a:endParaRPr>
          </a:p>
          <a:p>
            <a:pPr marL="365125" indent="-180975">
              <a:lnSpc>
                <a:spcPct val="100000"/>
              </a:lnSpc>
              <a:buFont typeface="Symbol"/>
              <a:buChar char=""/>
              <a:tabLst>
                <a:tab pos="365760" algn="l"/>
              </a:tabLst>
            </a:pPr>
            <a:r>
              <a:rPr sz="1050" spc="-5" dirty="0">
                <a:latin typeface="Times New Roman"/>
                <a:cs typeface="Times New Roman"/>
              </a:rPr>
              <a:t>Improper</a:t>
            </a:r>
            <a:r>
              <a:rPr sz="1050" spc="-65" dirty="0">
                <a:latin typeface="Times New Roman"/>
                <a:cs typeface="Times New Roman"/>
              </a:rPr>
              <a:t> </a:t>
            </a:r>
            <a:r>
              <a:rPr sz="1050" spc="-5" dirty="0">
                <a:latin typeface="Times New Roman"/>
                <a:cs typeface="Times New Roman"/>
              </a:rPr>
              <a:t>relationship</a:t>
            </a:r>
            <a:r>
              <a:rPr sz="1050" spc="-60" dirty="0">
                <a:latin typeface="Times New Roman"/>
                <a:cs typeface="Times New Roman"/>
              </a:rPr>
              <a:t> </a:t>
            </a:r>
            <a:r>
              <a:rPr sz="1050" spc="-5" dirty="0">
                <a:latin typeface="Times New Roman"/>
                <a:cs typeface="Times New Roman"/>
              </a:rPr>
              <a:t>between</a:t>
            </a:r>
            <a:r>
              <a:rPr sz="1050" spc="-60" dirty="0">
                <a:latin typeface="Times New Roman"/>
                <a:cs typeface="Times New Roman"/>
              </a:rPr>
              <a:t> </a:t>
            </a:r>
            <a:r>
              <a:rPr sz="1050" spc="-5" dirty="0">
                <a:latin typeface="Times New Roman"/>
                <a:cs typeface="Times New Roman"/>
              </a:rPr>
              <a:t>educator</a:t>
            </a:r>
            <a:r>
              <a:rPr sz="1050" spc="-65" dirty="0">
                <a:latin typeface="Times New Roman"/>
                <a:cs typeface="Times New Roman"/>
              </a:rPr>
              <a:t> </a:t>
            </a:r>
            <a:r>
              <a:rPr sz="1050" dirty="0">
                <a:latin typeface="Times New Roman"/>
                <a:cs typeface="Times New Roman"/>
              </a:rPr>
              <a:t>and</a:t>
            </a:r>
            <a:r>
              <a:rPr sz="1050" spc="-60" dirty="0">
                <a:latin typeface="Times New Roman"/>
                <a:cs typeface="Times New Roman"/>
              </a:rPr>
              <a:t> </a:t>
            </a:r>
            <a:r>
              <a:rPr sz="1050" spc="-5" dirty="0">
                <a:latin typeface="Times New Roman"/>
                <a:cs typeface="Times New Roman"/>
              </a:rPr>
              <a:t>student</a:t>
            </a:r>
            <a:r>
              <a:rPr sz="1050" spc="-80" dirty="0">
                <a:latin typeface="Times New Roman"/>
                <a:cs typeface="Times New Roman"/>
              </a:rPr>
              <a:t> </a:t>
            </a:r>
            <a:r>
              <a:rPr sz="1050" spc="-5" dirty="0">
                <a:latin typeface="Times New Roman"/>
                <a:cs typeface="Times New Roman"/>
              </a:rPr>
              <a:t>under</a:t>
            </a:r>
            <a:r>
              <a:rPr sz="1050" spc="-75" dirty="0">
                <a:latin typeface="Times New Roman"/>
                <a:cs typeface="Times New Roman"/>
              </a:rPr>
              <a:t> </a:t>
            </a:r>
            <a:r>
              <a:rPr sz="1050" spc="-5" dirty="0">
                <a:latin typeface="Times New Roman"/>
                <a:cs typeface="Times New Roman"/>
              </a:rPr>
              <a:t>Section</a:t>
            </a:r>
            <a:r>
              <a:rPr sz="1050" spc="-50" dirty="0">
                <a:latin typeface="Times New Roman"/>
                <a:cs typeface="Times New Roman"/>
              </a:rPr>
              <a:t> </a:t>
            </a:r>
            <a:r>
              <a:rPr sz="1050" dirty="0">
                <a:latin typeface="Times New Roman"/>
                <a:cs typeface="Times New Roman"/>
              </a:rPr>
              <a:t>21.12;</a:t>
            </a:r>
            <a:endParaRPr sz="1050">
              <a:latin typeface="Times New Roman"/>
              <a:cs typeface="Times New Roman"/>
            </a:endParaRPr>
          </a:p>
          <a:p>
            <a:pPr marL="365760" indent="-181610">
              <a:lnSpc>
                <a:spcPct val="100000"/>
              </a:lnSpc>
              <a:spcBef>
                <a:spcPts val="15"/>
              </a:spcBef>
              <a:buFont typeface="Symbol"/>
              <a:buChar char=""/>
              <a:tabLst>
                <a:tab pos="366395" algn="l"/>
              </a:tabLst>
            </a:pPr>
            <a:r>
              <a:rPr sz="1050" spc="-15" dirty="0">
                <a:latin typeface="Times New Roman"/>
                <a:cs typeface="Times New Roman"/>
              </a:rPr>
              <a:t>Voyeurism under Section</a:t>
            </a:r>
            <a:r>
              <a:rPr sz="1050" spc="-95" dirty="0">
                <a:latin typeface="Times New Roman"/>
                <a:cs typeface="Times New Roman"/>
              </a:rPr>
              <a:t> </a:t>
            </a:r>
            <a:r>
              <a:rPr sz="1050" dirty="0">
                <a:latin typeface="Times New Roman"/>
                <a:cs typeface="Times New Roman"/>
              </a:rPr>
              <a:t>21.17;</a:t>
            </a:r>
            <a:endParaRPr sz="1050">
              <a:latin typeface="Times New Roman"/>
              <a:cs typeface="Times New Roman"/>
            </a:endParaRPr>
          </a:p>
          <a:p>
            <a:pPr marL="365760" indent="-181610">
              <a:lnSpc>
                <a:spcPct val="100000"/>
              </a:lnSpc>
              <a:spcBef>
                <a:spcPts val="35"/>
              </a:spcBef>
              <a:buFont typeface="Symbol"/>
              <a:buChar char=""/>
              <a:tabLst>
                <a:tab pos="366395" algn="l"/>
              </a:tabLst>
            </a:pPr>
            <a:r>
              <a:rPr sz="1050" spc="-15" dirty="0">
                <a:latin typeface="Times New Roman"/>
                <a:cs typeface="Times New Roman"/>
              </a:rPr>
              <a:t>Indecency </a:t>
            </a:r>
            <a:r>
              <a:rPr sz="1050" spc="-5" dirty="0">
                <a:latin typeface="Times New Roman"/>
                <a:cs typeface="Times New Roman"/>
              </a:rPr>
              <a:t>with </a:t>
            </a:r>
            <a:r>
              <a:rPr sz="1050" dirty="0">
                <a:latin typeface="Times New Roman"/>
                <a:cs typeface="Times New Roman"/>
              </a:rPr>
              <a:t>a </a:t>
            </a:r>
            <a:r>
              <a:rPr sz="1050" spc="-5" dirty="0">
                <a:latin typeface="Times New Roman"/>
                <a:cs typeface="Times New Roman"/>
              </a:rPr>
              <a:t>child </a:t>
            </a:r>
            <a:r>
              <a:rPr sz="1050" dirty="0">
                <a:latin typeface="Times New Roman"/>
                <a:cs typeface="Times New Roman"/>
              </a:rPr>
              <a:t>under </a:t>
            </a:r>
            <a:r>
              <a:rPr sz="1050" spc="-5" dirty="0">
                <a:latin typeface="Times New Roman"/>
                <a:cs typeface="Times New Roman"/>
              </a:rPr>
              <a:t>Section</a:t>
            </a:r>
            <a:r>
              <a:rPr sz="1050" spc="-165" dirty="0">
                <a:latin typeface="Times New Roman"/>
                <a:cs typeface="Times New Roman"/>
              </a:rPr>
              <a:t> </a:t>
            </a:r>
            <a:r>
              <a:rPr sz="1050" dirty="0">
                <a:latin typeface="Times New Roman"/>
                <a:cs typeface="Times New Roman"/>
              </a:rPr>
              <a:t>21.11;</a:t>
            </a:r>
            <a:endParaRPr sz="1050">
              <a:latin typeface="Times New Roman"/>
              <a:cs typeface="Times New Roman"/>
            </a:endParaRPr>
          </a:p>
          <a:p>
            <a:pPr marL="365760" indent="-181610">
              <a:lnSpc>
                <a:spcPct val="100000"/>
              </a:lnSpc>
              <a:spcBef>
                <a:spcPts val="35"/>
              </a:spcBef>
              <a:buFont typeface="Symbol"/>
              <a:buChar char=""/>
              <a:tabLst>
                <a:tab pos="366395" algn="l"/>
              </a:tabLst>
            </a:pPr>
            <a:r>
              <a:rPr sz="1050" spc="-20" dirty="0">
                <a:latin typeface="Times New Roman"/>
                <a:cs typeface="Times New Roman"/>
              </a:rPr>
              <a:t>Invasive </a:t>
            </a:r>
            <a:r>
              <a:rPr sz="1050" spc="-15" dirty="0">
                <a:latin typeface="Times New Roman"/>
                <a:cs typeface="Times New Roman"/>
              </a:rPr>
              <a:t>visual </a:t>
            </a:r>
            <a:r>
              <a:rPr sz="1050" spc="-5" dirty="0">
                <a:latin typeface="Times New Roman"/>
                <a:cs typeface="Times New Roman"/>
              </a:rPr>
              <a:t>recording under Section</a:t>
            </a:r>
            <a:r>
              <a:rPr sz="1050" spc="-110" dirty="0">
                <a:latin typeface="Times New Roman"/>
                <a:cs typeface="Times New Roman"/>
              </a:rPr>
              <a:t> </a:t>
            </a:r>
            <a:r>
              <a:rPr sz="1050" dirty="0">
                <a:latin typeface="Times New Roman"/>
                <a:cs typeface="Times New Roman"/>
              </a:rPr>
              <a:t>21.15;</a:t>
            </a:r>
            <a:endParaRPr sz="1050">
              <a:latin typeface="Times New Roman"/>
              <a:cs typeface="Times New Roman"/>
            </a:endParaRPr>
          </a:p>
          <a:p>
            <a:pPr marL="365760" indent="-180975">
              <a:lnSpc>
                <a:spcPct val="100000"/>
              </a:lnSpc>
              <a:spcBef>
                <a:spcPts val="25"/>
              </a:spcBef>
              <a:buFont typeface="Symbol"/>
              <a:buChar char=""/>
              <a:tabLst>
                <a:tab pos="366395" algn="l"/>
              </a:tabLst>
            </a:pPr>
            <a:r>
              <a:rPr sz="1050" spc="-5" dirty="0">
                <a:latin typeface="Times New Roman"/>
                <a:cs typeface="Times New Roman"/>
              </a:rPr>
              <a:t>Disclosure </a:t>
            </a:r>
            <a:r>
              <a:rPr sz="1050" dirty="0">
                <a:latin typeface="Times New Roman"/>
                <a:cs typeface="Times New Roman"/>
              </a:rPr>
              <a:t>of </a:t>
            </a:r>
            <a:r>
              <a:rPr sz="1050" spc="-25" dirty="0">
                <a:latin typeface="Times New Roman"/>
                <a:cs typeface="Times New Roman"/>
              </a:rPr>
              <a:t>promotion </a:t>
            </a:r>
            <a:r>
              <a:rPr sz="1050" dirty="0">
                <a:latin typeface="Times New Roman"/>
                <a:cs typeface="Times New Roman"/>
              </a:rPr>
              <a:t>of </a:t>
            </a:r>
            <a:r>
              <a:rPr sz="1050" spc="-20" dirty="0">
                <a:latin typeface="Times New Roman"/>
                <a:cs typeface="Times New Roman"/>
              </a:rPr>
              <a:t>intimate </a:t>
            </a:r>
            <a:r>
              <a:rPr sz="1050" spc="-15" dirty="0">
                <a:latin typeface="Times New Roman"/>
                <a:cs typeface="Times New Roman"/>
              </a:rPr>
              <a:t>visual material </a:t>
            </a:r>
            <a:r>
              <a:rPr sz="1050" spc="-5" dirty="0">
                <a:latin typeface="Times New Roman"/>
                <a:cs typeface="Times New Roman"/>
              </a:rPr>
              <a:t>under </a:t>
            </a:r>
            <a:r>
              <a:rPr sz="1050" spc="-15" dirty="0">
                <a:latin typeface="Times New Roman"/>
                <a:cs typeface="Times New Roman"/>
              </a:rPr>
              <a:t>Section</a:t>
            </a:r>
            <a:r>
              <a:rPr sz="1050" spc="-100" dirty="0">
                <a:latin typeface="Times New Roman"/>
                <a:cs typeface="Times New Roman"/>
              </a:rPr>
              <a:t> </a:t>
            </a:r>
            <a:r>
              <a:rPr sz="1050" spc="-15" dirty="0">
                <a:latin typeface="Times New Roman"/>
                <a:cs typeface="Times New Roman"/>
              </a:rPr>
              <a:t>21.16;</a:t>
            </a:r>
            <a:endParaRPr sz="1050">
              <a:latin typeface="Times New Roman"/>
              <a:cs typeface="Times New Roman"/>
            </a:endParaRPr>
          </a:p>
          <a:p>
            <a:pPr marL="366395" indent="-181610">
              <a:lnSpc>
                <a:spcPct val="100000"/>
              </a:lnSpc>
              <a:spcBef>
                <a:spcPts val="35"/>
              </a:spcBef>
              <a:buFont typeface="Symbol"/>
              <a:buChar char=""/>
              <a:tabLst>
                <a:tab pos="367030" algn="l"/>
              </a:tabLst>
            </a:pPr>
            <a:r>
              <a:rPr sz="1050" spc="-15" dirty="0">
                <a:latin typeface="Times New Roman"/>
                <a:cs typeface="Times New Roman"/>
              </a:rPr>
              <a:t>Sexual coercion under Section</a:t>
            </a:r>
            <a:r>
              <a:rPr sz="1050" spc="-100" dirty="0">
                <a:latin typeface="Times New Roman"/>
                <a:cs typeface="Times New Roman"/>
              </a:rPr>
              <a:t> </a:t>
            </a:r>
            <a:r>
              <a:rPr sz="1050" spc="-15" dirty="0">
                <a:latin typeface="Times New Roman"/>
                <a:cs typeface="Times New Roman"/>
              </a:rPr>
              <a:t>21.18;</a:t>
            </a:r>
            <a:endParaRPr sz="1050">
              <a:latin typeface="Times New Roman"/>
              <a:cs typeface="Times New Roman"/>
            </a:endParaRPr>
          </a:p>
          <a:p>
            <a:pPr marL="366395" indent="-181610">
              <a:lnSpc>
                <a:spcPct val="100000"/>
              </a:lnSpc>
              <a:spcBef>
                <a:spcPts val="10"/>
              </a:spcBef>
              <a:buFont typeface="Symbol"/>
              <a:buChar char=""/>
              <a:tabLst>
                <a:tab pos="367030" algn="l"/>
              </a:tabLst>
            </a:pPr>
            <a:r>
              <a:rPr sz="1050" spc="-5" dirty="0">
                <a:latin typeface="Times New Roman"/>
                <a:cs typeface="Times New Roman"/>
              </a:rPr>
              <a:t>Injury to </a:t>
            </a:r>
            <a:r>
              <a:rPr sz="1050" dirty="0">
                <a:latin typeface="Times New Roman"/>
                <a:cs typeface="Times New Roman"/>
              </a:rPr>
              <a:t>a </a:t>
            </a:r>
            <a:r>
              <a:rPr sz="1050" spc="-15" dirty="0">
                <a:latin typeface="Times New Roman"/>
                <a:cs typeface="Times New Roman"/>
              </a:rPr>
              <a:t>child, </a:t>
            </a:r>
            <a:r>
              <a:rPr sz="1050" dirty="0">
                <a:latin typeface="Times New Roman"/>
                <a:cs typeface="Times New Roman"/>
              </a:rPr>
              <a:t>an </a:t>
            </a:r>
            <a:r>
              <a:rPr sz="1050" spc="-5" dirty="0">
                <a:latin typeface="Times New Roman"/>
                <a:cs typeface="Times New Roman"/>
              </a:rPr>
              <a:t>elderly </a:t>
            </a:r>
            <a:r>
              <a:rPr sz="1050" dirty="0">
                <a:latin typeface="Times New Roman"/>
                <a:cs typeface="Times New Roman"/>
              </a:rPr>
              <a:t>person, or a </a:t>
            </a:r>
            <a:r>
              <a:rPr sz="1050" spc="-5" dirty="0">
                <a:latin typeface="Times New Roman"/>
                <a:cs typeface="Times New Roman"/>
              </a:rPr>
              <a:t>disabled person </a:t>
            </a:r>
            <a:r>
              <a:rPr sz="1050" dirty="0">
                <a:latin typeface="Times New Roman"/>
                <a:cs typeface="Times New Roman"/>
              </a:rPr>
              <a:t>of any age under </a:t>
            </a:r>
            <a:r>
              <a:rPr sz="1050" spc="-5" dirty="0">
                <a:latin typeface="Times New Roman"/>
                <a:cs typeface="Times New Roman"/>
              </a:rPr>
              <a:t>section</a:t>
            </a:r>
            <a:r>
              <a:rPr sz="1050" spc="-85" dirty="0">
                <a:latin typeface="Times New Roman"/>
                <a:cs typeface="Times New Roman"/>
              </a:rPr>
              <a:t> </a:t>
            </a:r>
            <a:r>
              <a:rPr sz="1050" dirty="0">
                <a:latin typeface="Times New Roman"/>
                <a:cs typeface="Times New Roman"/>
              </a:rPr>
              <a:t>22.04;</a:t>
            </a:r>
            <a:endParaRPr sz="1050">
              <a:latin typeface="Times New Roman"/>
              <a:cs typeface="Times New Roman"/>
            </a:endParaRPr>
          </a:p>
          <a:p>
            <a:pPr marL="366395" indent="-181610">
              <a:lnSpc>
                <a:spcPct val="100000"/>
              </a:lnSpc>
              <a:spcBef>
                <a:spcPts val="25"/>
              </a:spcBef>
              <a:buFont typeface="Symbol"/>
              <a:buChar char=""/>
              <a:tabLst>
                <a:tab pos="367030" algn="l"/>
              </a:tabLst>
            </a:pPr>
            <a:r>
              <a:rPr sz="1050" spc="-15" dirty="0">
                <a:latin typeface="Times New Roman"/>
                <a:cs typeface="Times New Roman"/>
              </a:rPr>
              <a:t>Abandoning </a:t>
            </a:r>
            <a:r>
              <a:rPr sz="1050" dirty="0">
                <a:latin typeface="Times New Roman"/>
                <a:cs typeface="Times New Roman"/>
              </a:rPr>
              <a:t>or </a:t>
            </a:r>
            <a:r>
              <a:rPr sz="1050" spc="-20" dirty="0">
                <a:latin typeface="Times New Roman"/>
                <a:cs typeface="Times New Roman"/>
              </a:rPr>
              <a:t>endangering </a:t>
            </a:r>
            <a:r>
              <a:rPr sz="1050" dirty="0">
                <a:latin typeface="Times New Roman"/>
                <a:cs typeface="Times New Roman"/>
              </a:rPr>
              <a:t>a </a:t>
            </a:r>
            <a:r>
              <a:rPr sz="1050" spc="-5" dirty="0">
                <a:latin typeface="Times New Roman"/>
                <a:cs typeface="Times New Roman"/>
              </a:rPr>
              <a:t>child </a:t>
            </a:r>
            <a:r>
              <a:rPr sz="1050" dirty="0">
                <a:latin typeface="Times New Roman"/>
                <a:cs typeface="Times New Roman"/>
              </a:rPr>
              <a:t>under </a:t>
            </a:r>
            <a:r>
              <a:rPr sz="1050" spc="-5" dirty="0">
                <a:latin typeface="Times New Roman"/>
                <a:cs typeface="Times New Roman"/>
              </a:rPr>
              <a:t>Section</a:t>
            </a:r>
            <a:r>
              <a:rPr sz="1050" spc="-50" dirty="0">
                <a:latin typeface="Times New Roman"/>
                <a:cs typeface="Times New Roman"/>
              </a:rPr>
              <a:t> </a:t>
            </a:r>
            <a:r>
              <a:rPr sz="1050" dirty="0">
                <a:latin typeface="Times New Roman"/>
                <a:cs typeface="Times New Roman"/>
              </a:rPr>
              <a:t>22.041;</a:t>
            </a:r>
            <a:endParaRPr sz="1050">
              <a:latin typeface="Times New Roman"/>
              <a:cs typeface="Times New Roman"/>
            </a:endParaRPr>
          </a:p>
          <a:p>
            <a:pPr marL="366395" indent="-181610">
              <a:lnSpc>
                <a:spcPct val="100000"/>
              </a:lnSpc>
              <a:spcBef>
                <a:spcPts val="25"/>
              </a:spcBef>
              <a:buFont typeface="Symbol"/>
              <a:buChar char=""/>
              <a:tabLst>
                <a:tab pos="367030" algn="l"/>
              </a:tabLst>
            </a:pPr>
            <a:r>
              <a:rPr sz="1050" spc="-5" dirty="0">
                <a:latin typeface="Times New Roman"/>
                <a:cs typeface="Times New Roman"/>
              </a:rPr>
              <a:t>Deadly</a:t>
            </a:r>
            <a:r>
              <a:rPr sz="1050" spc="-75" dirty="0">
                <a:latin typeface="Times New Roman"/>
                <a:cs typeface="Times New Roman"/>
              </a:rPr>
              <a:t> </a:t>
            </a:r>
            <a:r>
              <a:rPr sz="1050" dirty="0">
                <a:latin typeface="Times New Roman"/>
                <a:cs typeface="Times New Roman"/>
              </a:rPr>
              <a:t>conduct</a:t>
            </a:r>
            <a:r>
              <a:rPr sz="1050" spc="-70" dirty="0">
                <a:latin typeface="Times New Roman"/>
                <a:cs typeface="Times New Roman"/>
              </a:rPr>
              <a:t> </a:t>
            </a:r>
            <a:r>
              <a:rPr sz="1050" dirty="0">
                <a:latin typeface="Times New Roman"/>
                <a:cs typeface="Times New Roman"/>
              </a:rPr>
              <a:t>under</a:t>
            </a:r>
            <a:r>
              <a:rPr sz="1050" spc="-70" dirty="0">
                <a:latin typeface="Times New Roman"/>
                <a:cs typeface="Times New Roman"/>
              </a:rPr>
              <a:t> </a:t>
            </a:r>
            <a:r>
              <a:rPr sz="1050" spc="-5" dirty="0">
                <a:latin typeface="Times New Roman"/>
                <a:cs typeface="Times New Roman"/>
              </a:rPr>
              <a:t>Section</a:t>
            </a:r>
            <a:r>
              <a:rPr sz="1050" spc="-65" dirty="0">
                <a:latin typeface="Times New Roman"/>
                <a:cs typeface="Times New Roman"/>
              </a:rPr>
              <a:t> </a:t>
            </a:r>
            <a:r>
              <a:rPr sz="1050" dirty="0">
                <a:latin typeface="Times New Roman"/>
                <a:cs typeface="Times New Roman"/>
              </a:rPr>
              <a:t>22.05;</a:t>
            </a:r>
            <a:endParaRPr sz="1050">
              <a:latin typeface="Times New Roman"/>
              <a:cs typeface="Times New Roman"/>
            </a:endParaRPr>
          </a:p>
          <a:p>
            <a:pPr marL="366395" indent="-181610">
              <a:lnSpc>
                <a:spcPct val="100000"/>
              </a:lnSpc>
              <a:spcBef>
                <a:spcPts val="35"/>
              </a:spcBef>
              <a:buFont typeface="Symbol"/>
              <a:buChar char=""/>
              <a:tabLst>
                <a:tab pos="367030" algn="l"/>
              </a:tabLst>
            </a:pPr>
            <a:r>
              <a:rPr sz="1050" spc="-15" dirty="0">
                <a:latin typeface="Times New Roman"/>
                <a:cs typeface="Times New Roman"/>
              </a:rPr>
              <a:t>Terroristic </a:t>
            </a:r>
            <a:r>
              <a:rPr sz="1050" spc="-5" dirty="0">
                <a:latin typeface="Times New Roman"/>
                <a:cs typeface="Times New Roman"/>
              </a:rPr>
              <a:t>threat under Section</a:t>
            </a:r>
            <a:r>
              <a:rPr sz="1050" spc="-145" dirty="0">
                <a:latin typeface="Times New Roman"/>
                <a:cs typeface="Times New Roman"/>
              </a:rPr>
              <a:t> </a:t>
            </a:r>
            <a:r>
              <a:rPr sz="1050" dirty="0">
                <a:latin typeface="Times New Roman"/>
                <a:cs typeface="Times New Roman"/>
              </a:rPr>
              <a:t>22.07;</a:t>
            </a:r>
            <a:endParaRPr sz="1050">
              <a:latin typeface="Times New Roman"/>
              <a:cs typeface="Times New Roman"/>
            </a:endParaRPr>
          </a:p>
          <a:p>
            <a:pPr marL="366395" indent="-180975">
              <a:lnSpc>
                <a:spcPct val="100000"/>
              </a:lnSpc>
              <a:spcBef>
                <a:spcPts val="25"/>
              </a:spcBef>
              <a:buFont typeface="Symbol"/>
              <a:buChar char=""/>
              <a:tabLst>
                <a:tab pos="367030" algn="l"/>
              </a:tabLst>
            </a:pPr>
            <a:r>
              <a:rPr sz="1050" spc="-5" dirty="0">
                <a:latin typeface="Times New Roman"/>
                <a:cs typeface="Times New Roman"/>
              </a:rPr>
              <a:t>Aiding </a:t>
            </a:r>
            <a:r>
              <a:rPr sz="1050" dirty="0">
                <a:latin typeface="Times New Roman"/>
                <a:cs typeface="Times New Roman"/>
              </a:rPr>
              <a:t>a </a:t>
            </a:r>
            <a:r>
              <a:rPr sz="1050" spc="-5" dirty="0">
                <a:latin typeface="Times New Roman"/>
                <a:cs typeface="Times New Roman"/>
              </a:rPr>
              <a:t>person to </a:t>
            </a:r>
            <a:r>
              <a:rPr sz="1050" spc="-20" dirty="0">
                <a:latin typeface="Times New Roman"/>
                <a:cs typeface="Times New Roman"/>
              </a:rPr>
              <a:t>commit </a:t>
            </a:r>
            <a:r>
              <a:rPr sz="1050" spc="-5" dirty="0">
                <a:latin typeface="Times New Roman"/>
                <a:cs typeface="Times New Roman"/>
              </a:rPr>
              <a:t>suicide </a:t>
            </a:r>
            <a:r>
              <a:rPr sz="1050" dirty="0">
                <a:latin typeface="Times New Roman"/>
                <a:cs typeface="Times New Roman"/>
              </a:rPr>
              <a:t>under </a:t>
            </a:r>
            <a:r>
              <a:rPr sz="1050" spc="-5" dirty="0">
                <a:latin typeface="Times New Roman"/>
                <a:cs typeface="Times New Roman"/>
              </a:rPr>
              <a:t>Section </a:t>
            </a:r>
            <a:r>
              <a:rPr sz="1050" dirty="0">
                <a:latin typeface="Times New Roman"/>
                <a:cs typeface="Times New Roman"/>
              </a:rPr>
              <a:t>22.08;</a:t>
            </a:r>
            <a:r>
              <a:rPr sz="1050" spc="-30" dirty="0">
                <a:latin typeface="Times New Roman"/>
                <a:cs typeface="Times New Roman"/>
              </a:rPr>
              <a:t> </a:t>
            </a:r>
            <a:r>
              <a:rPr sz="1050" spc="-5" dirty="0">
                <a:latin typeface="Times New Roman"/>
                <a:cs typeface="Times New Roman"/>
              </a:rPr>
              <a:t>and</a:t>
            </a:r>
            <a:endParaRPr sz="1050">
              <a:latin typeface="Times New Roman"/>
              <a:cs typeface="Times New Roman"/>
            </a:endParaRPr>
          </a:p>
          <a:p>
            <a:pPr marL="367030" indent="-181610">
              <a:lnSpc>
                <a:spcPts val="1230"/>
              </a:lnSpc>
              <a:spcBef>
                <a:spcPts val="25"/>
              </a:spcBef>
              <a:buFont typeface="Symbol"/>
              <a:buChar char=""/>
              <a:tabLst>
                <a:tab pos="367665" algn="l"/>
              </a:tabLst>
            </a:pPr>
            <a:r>
              <a:rPr sz="1050" spc="-15" dirty="0">
                <a:latin typeface="Times New Roman"/>
                <a:cs typeface="Times New Roman"/>
              </a:rPr>
              <a:t>Tampering with </a:t>
            </a:r>
            <a:r>
              <a:rPr sz="1050" dirty="0">
                <a:latin typeface="Times New Roman"/>
                <a:cs typeface="Times New Roman"/>
              </a:rPr>
              <a:t>a </a:t>
            </a:r>
            <a:r>
              <a:rPr sz="1050" spc="-20" dirty="0">
                <a:latin typeface="Times New Roman"/>
                <a:cs typeface="Times New Roman"/>
              </a:rPr>
              <a:t>consumer </a:t>
            </a:r>
            <a:r>
              <a:rPr sz="1050" spc="-5" dirty="0">
                <a:latin typeface="Times New Roman"/>
                <a:cs typeface="Times New Roman"/>
              </a:rPr>
              <a:t>product </a:t>
            </a:r>
            <a:r>
              <a:rPr sz="1050" dirty="0">
                <a:latin typeface="Times New Roman"/>
                <a:cs typeface="Times New Roman"/>
              </a:rPr>
              <a:t>under </a:t>
            </a:r>
            <a:r>
              <a:rPr sz="1050" spc="-5" dirty="0">
                <a:latin typeface="Times New Roman"/>
                <a:cs typeface="Times New Roman"/>
              </a:rPr>
              <a:t>Section </a:t>
            </a:r>
            <a:r>
              <a:rPr sz="1050" dirty="0">
                <a:latin typeface="Times New Roman"/>
                <a:cs typeface="Times New Roman"/>
              </a:rPr>
              <a:t>22.09. </a:t>
            </a:r>
            <a:r>
              <a:rPr sz="1050" spc="-5" dirty="0">
                <a:latin typeface="Times New Roman"/>
                <a:cs typeface="Times New Roman"/>
              </a:rPr>
              <a:t>[See</a:t>
            </a:r>
            <a:r>
              <a:rPr sz="1050" spc="-60" dirty="0">
                <a:latin typeface="Times New Roman"/>
                <a:cs typeface="Times New Roman"/>
              </a:rPr>
              <a:t> </a:t>
            </a:r>
            <a:r>
              <a:rPr sz="1050" spc="-15" dirty="0">
                <a:latin typeface="Times New Roman"/>
                <a:cs typeface="Times New Roman"/>
              </a:rPr>
              <a:t>FOC(EXHIBIT)]</a:t>
            </a:r>
            <a:endParaRPr sz="1050">
              <a:latin typeface="Times New Roman"/>
              <a:cs typeface="Times New Roman"/>
            </a:endParaRPr>
          </a:p>
          <a:p>
            <a:pPr marL="194310" marR="66675" indent="-180340" algn="just">
              <a:lnSpc>
                <a:spcPts val="1210"/>
              </a:lnSpc>
              <a:spcBef>
                <a:spcPts val="50"/>
              </a:spcBef>
            </a:pPr>
            <a:r>
              <a:rPr sz="1050" b="1" spc="-5" dirty="0">
                <a:latin typeface="Times New Roman"/>
                <a:cs typeface="Times New Roman"/>
              </a:rPr>
              <a:t>Under </a:t>
            </a:r>
            <a:r>
              <a:rPr sz="1050" b="1" dirty="0">
                <a:latin typeface="Times New Roman"/>
                <a:cs typeface="Times New Roman"/>
              </a:rPr>
              <a:t>the </a:t>
            </a:r>
            <a:r>
              <a:rPr sz="1050" b="1" spc="-5" dirty="0">
                <a:latin typeface="Times New Roman"/>
                <a:cs typeface="Times New Roman"/>
              </a:rPr>
              <a:t>Influence </a:t>
            </a:r>
            <a:r>
              <a:rPr sz="1050" spc="-5" dirty="0">
                <a:latin typeface="Times New Roman"/>
                <a:cs typeface="Times New Roman"/>
              </a:rPr>
              <a:t>means lacking the normal </a:t>
            </a:r>
            <a:r>
              <a:rPr sz="1050" dirty="0">
                <a:latin typeface="Times New Roman"/>
                <a:cs typeface="Times New Roman"/>
              </a:rPr>
              <a:t>use of </a:t>
            </a:r>
            <a:r>
              <a:rPr sz="1050" spc="-5" dirty="0">
                <a:latin typeface="Times New Roman"/>
                <a:cs typeface="Times New Roman"/>
              </a:rPr>
              <a:t>mental </a:t>
            </a:r>
            <a:r>
              <a:rPr sz="1050" dirty="0">
                <a:latin typeface="Times New Roman"/>
                <a:cs typeface="Times New Roman"/>
              </a:rPr>
              <a:t>or </a:t>
            </a:r>
            <a:r>
              <a:rPr sz="1050" spc="-5" dirty="0">
                <a:latin typeface="Times New Roman"/>
                <a:cs typeface="Times New Roman"/>
              </a:rPr>
              <a:t>physical faculties. Impairment </a:t>
            </a:r>
            <a:r>
              <a:rPr sz="1050" dirty="0">
                <a:latin typeface="Times New Roman"/>
                <a:cs typeface="Times New Roman"/>
              </a:rPr>
              <a:t>of a person’s </a:t>
            </a:r>
            <a:r>
              <a:rPr sz="1050" spc="-5" dirty="0">
                <a:latin typeface="Times New Roman"/>
                <a:cs typeface="Times New Roman"/>
              </a:rPr>
              <a:t>physical </a:t>
            </a:r>
            <a:r>
              <a:rPr sz="1050" dirty="0">
                <a:latin typeface="Times New Roman"/>
                <a:cs typeface="Times New Roman"/>
              </a:rPr>
              <a:t>or </a:t>
            </a:r>
            <a:r>
              <a:rPr sz="1050" spc="-5" dirty="0">
                <a:latin typeface="Times New Roman"/>
                <a:cs typeface="Times New Roman"/>
              </a:rPr>
              <a:t>mental  faculties may </a:t>
            </a:r>
            <a:r>
              <a:rPr sz="1050" dirty="0">
                <a:latin typeface="Times New Roman"/>
                <a:cs typeface="Times New Roman"/>
              </a:rPr>
              <a:t>be </a:t>
            </a:r>
            <a:r>
              <a:rPr sz="1050" spc="-5" dirty="0">
                <a:latin typeface="Times New Roman"/>
                <a:cs typeface="Times New Roman"/>
              </a:rPr>
              <a:t>evidenced </a:t>
            </a:r>
            <a:r>
              <a:rPr sz="1050" dirty="0">
                <a:latin typeface="Times New Roman"/>
                <a:cs typeface="Times New Roman"/>
              </a:rPr>
              <a:t>by a </a:t>
            </a:r>
            <a:r>
              <a:rPr sz="1050" spc="-5" dirty="0">
                <a:latin typeface="Times New Roman"/>
                <a:cs typeface="Times New Roman"/>
              </a:rPr>
              <a:t>pattern </a:t>
            </a:r>
            <a:r>
              <a:rPr sz="1050" dirty="0">
                <a:latin typeface="Times New Roman"/>
                <a:cs typeface="Times New Roman"/>
              </a:rPr>
              <a:t>of </a:t>
            </a:r>
            <a:r>
              <a:rPr sz="1050" spc="-5" dirty="0">
                <a:latin typeface="Times New Roman"/>
                <a:cs typeface="Times New Roman"/>
              </a:rPr>
              <a:t>abnormal </a:t>
            </a:r>
            <a:r>
              <a:rPr sz="1050" dirty="0">
                <a:latin typeface="Times New Roman"/>
                <a:cs typeface="Times New Roman"/>
              </a:rPr>
              <a:t>or </a:t>
            </a:r>
            <a:r>
              <a:rPr sz="1050" spc="-5" dirty="0">
                <a:latin typeface="Times New Roman"/>
                <a:cs typeface="Times New Roman"/>
              </a:rPr>
              <a:t>erratic behavior, the presence </a:t>
            </a:r>
            <a:r>
              <a:rPr sz="1050" dirty="0">
                <a:latin typeface="Times New Roman"/>
                <a:cs typeface="Times New Roman"/>
              </a:rPr>
              <a:t>of </a:t>
            </a:r>
            <a:r>
              <a:rPr sz="1050" spc="-5" dirty="0">
                <a:latin typeface="Times New Roman"/>
                <a:cs typeface="Times New Roman"/>
              </a:rPr>
              <a:t>physical symptoms </a:t>
            </a:r>
            <a:r>
              <a:rPr sz="1050" dirty="0">
                <a:latin typeface="Times New Roman"/>
                <a:cs typeface="Times New Roman"/>
              </a:rPr>
              <a:t>of drug or </a:t>
            </a:r>
            <a:r>
              <a:rPr sz="1050" spc="-5" dirty="0">
                <a:latin typeface="Times New Roman"/>
                <a:cs typeface="Times New Roman"/>
              </a:rPr>
              <a:t>alcohol  use, </a:t>
            </a:r>
            <a:r>
              <a:rPr sz="1050" dirty="0">
                <a:latin typeface="Times New Roman"/>
                <a:cs typeface="Times New Roman"/>
              </a:rPr>
              <a:t>or by </a:t>
            </a:r>
            <a:r>
              <a:rPr sz="1050" spc="-5" dirty="0">
                <a:latin typeface="Times New Roman"/>
                <a:cs typeface="Times New Roman"/>
              </a:rPr>
              <a:t>admission. </a:t>
            </a:r>
            <a:r>
              <a:rPr sz="1050" dirty="0">
                <a:latin typeface="Times New Roman"/>
                <a:cs typeface="Times New Roman"/>
              </a:rPr>
              <a:t>A </a:t>
            </a:r>
            <a:r>
              <a:rPr sz="1050" spc="-5" dirty="0">
                <a:latin typeface="Times New Roman"/>
                <a:cs typeface="Times New Roman"/>
              </a:rPr>
              <a:t>student </a:t>
            </a:r>
            <a:r>
              <a:rPr sz="1050" dirty="0">
                <a:latin typeface="Times New Roman"/>
                <a:cs typeface="Times New Roman"/>
              </a:rPr>
              <a:t>“under </a:t>
            </a:r>
            <a:r>
              <a:rPr sz="1050" spc="-5" dirty="0">
                <a:latin typeface="Times New Roman"/>
                <a:cs typeface="Times New Roman"/>
              </a:rPr>
              <a:t>the influence” </a:t>
            </a:r>
            <a:r>
              <a:rPr sz="1050" spc="-10" dirty="0">
                <a:latin typeface="Times New Roman"/>
                <a:cs typeface="Times New Roman"/>
              </a:rPr>
              <a:t>need </a:t>
            </a:r>
            <a:r>
              <a:rPr sz="1050" dirty="0">
                <a:latin typeface="Times New Roman"/>
                <a:cs typeface="Times New Roman"/>
              </a:rPr>
              <a:t>not be </a:t>
            </a:r>
            <a:r>
              <a:rPr sz="1050" spc="-5" dirty="0">
                <a:latin typeface="Times New Roman"/>
                <a:cs typeface="Times New Roman"/>
              </a:rPr>
              <a:t>legally intoxicated to trigger disciplinary</a:t>
            </a:r>
            <a:r>
              <a:rPr sz="1050" spc="35" dirty="0">
                <a:latin typeface="Times New Roman"/>
                <a:cs typeface="Times New Roman"/>
              </a:rPr>
              <a:t> </a:t>
            </a:r>
            <a:r>
              <a:rPr sz="1050" spc="-5" dirty="0">
                <a:latin typeface="Times New Roman"/>
                <a:cs typeface="Times New Roman"/>
              </a:rPr>
              <a:t>action.</a:t>
            </a:r>
            <a:endParaRPr sz="1050">
              <a:latin typeface="Times New Roman"/>
              <a:cs typeface="Times New Roman"/>
            </a:endParaRPr>
          </a:p>
          <a:p>
            <a:pPr marL="14604">
              <a:lnSpc>
                <a:spcPts val="1155"/>
              </a:lnSpc>
            </a:pPr>
            <a:r>
              <a:rPr sz="1050" b="1" dirty="0">
                <a:latin typeface="Times New Roman"/>
                <a:cs typeface="Times New Roman"/>
              </a:rPr>
              <a:t>Use </a:t>
            </a:r>
            <a:r>
              <a:rPr sz="1050" spc="-5" dirty="0">
                <a:latin typeface="Times New Roman"/>
                <a:cs typeface="Times New Roman"/>
              </a:rPr>
              <a:t>means voluntarily introducing into </a:t>
            </a:r>
            <a:r>
              <a:rPr sz="1050" dirty="0">
                <a:latin typeface="Times New Roman"/>
                <a:cs typeface="Times New Roman"/>
              </a:rPr>
              <a:t>one’s </a:t>
            </a:r>
            <a:r>
              <a:rPr sz="1050" spc="-5" dirty="0">
                <a:latin typeface="Times New Roman"/>
                <a:cs typeface="Times New Roman"/>
              </a:rPr>
              <a:t>body, </a:t>
            </a:r>
            <a:r>
              <a:rPr sz="1050" spc="0" dirty="0">
                <a:latin typeface="Times New Roman"/>
                <a:cs typeface="Times New Roman"/>
              </a:rPr>
              <a:t>by </a:t>
            </a:r>
            <a:r>
              <a:rPr sz="1050" dirty="0">
                <a:latin typeface="Times New Roman"/>
                <a:cs typeface="Times New Roman"/>
              </a:rPr>
              <a:t>any </a:t>
            </a:r>
            <a:r>
              <a:rPr sz="1050" spc="-5" dirty="0">
                <a:latin typeface="Times New Roman"/>
                <a:cs typeface="Times New Roman"/>
              </a:rPr>
              <a:t>means, </a:t>
            </a:r>
            <a:r>
              <a:rPr sz="1050" dirty="0">
                <a:latin typeface="Times New Roman"/>
                <a:cs typeface="Times New Roman"/>
              </a:rPr>
              <a:t>a </a:t>
            </a:r>
            <a:r>
              <a:rPr sz="1050" spc="-5" dirty="0">
                <a:latin typeface="Times New Roman"/>
                <a:cs typeface="Times New Roman"/>
              </a:rPr>
              <a:t>prohibited</a:t>
            </a:r>
            <a:r>
              <a:rPr sz="1050" spc="-20" dirty="0">
                <a:latin typeface="Times New Roman"/>
                <a:cs typeface="Times New Roman"/>
              </a:rPr>
              <a:t> </a:t>
            </a:r>
            <a:r>
              <a:rPr sz="1050" spc="-5" dirty="0">
                <a:latin typeface="Times New Roman"/>
                <a:cs typeface="Times New Roman"/>
              </a:rPr>
              <a:t>substance.</a:t>
            </a:r>
            <a:endParaRPr sz="1050">
              <a:latin typeface="Times New Roman"/>
              <a:cs typeface="Times New Roman"/>
            </a:endParaRPr>
          </a:p>
          <a:p>
            <a:pPr marL="194310" marR="208279" indent="-180340">
              <a:lnSpc>
                <a:spcPts val="1210"/>
              </a:lnSpc>
              <a:spcBef>
                <a:spcPts val="55"/>
              </a:spcBef>
            </a:pPr>
            <a:r>
              <a:rPr sz="1050" b="1" spc="-10" dirty="0">
                <a:latin typeface="Times New Roman"/>
                <a:cs typeface="Times New Roman"/>
              </a:rPr>
              <a:t>Zip </a:t>
            </a:r>
            <a:r>
              <a:rPr sz="1050" b="1" dirty="0">
                <a:latin typeface="Times New Roman"/>
                <a:cs typeface="Times New Roman"/>
              </a:rPr>
              <a:t>gun </a:t>
            </a:r>
            <a:r>
              <a:rPr sz="1050" spc="-5" dirty="0">
                <a:latin typeface="Times New Roman"/>
                <a:cs typeface="Times New Roman"/>
              </a:rPr>
              <a:t>is defined </a:t>
            </a:r>
            <a:r>
              <a:rPr sz="1050" spc="0" dirty="0">
                <a:latin typeface="Times New Roman"/>
                <a:cs typeface="Times New Roman"/>
              </a:rPr>
              <a:t>by </a:t>
            </a:r>
            <a:r>
              <a:rPr sz="1050" dirty="0">
                <a:latin typeface="Times New Roman"/>
                <a:cs typeface="Times New Roman"/>
              </a:rPr>
              <a:t>Penal Code </a:t>
            </a:r>
            <a:r>
              <a:rPr sz="1050" spc="-5" dirty="0">
                <a:latin typeface="Times New Roman"/>
                <a:cs typeface="Times New Roman"/>
              </a:rPr>
              <a:t>46.01 as </a:t>
            </a:r>
            <a:r>
              <a:rPr sz="1050" dirty="0">
                <a:latin typeface="Times New Roman"/>
                <a:cs typeface="Times New Roman"/>
              </a:rPr>
              <a:t>a </a:t>
            </a:r>
            <a:r>
              <a:rPr sz="1050" spc="-5" dirty="0">
                <a:latin typeface="Times New Roman"/>
                <a:cs typeface="Times New Roman"/>
              </a:rPr>
              <a:t>device </a:t>
            </a:r>
            <a:r>
              <a:rPr sz="1050" dirty="0">
                <a:latin typeface="Times New Roman"/>
                <a:cs typeface="Times New Roman"/>
              </a:rPr>
              <a:t>or </a:t>
            </a:r>
            <a:r>
              <a:rPr sz="1050" spc="-5" dirty="0">
                <a:latin typeface="Times New Roman"/>
                <a:cs typeface="Times New Roman"/>
              </a:rPr>
              <a:t>combination </a:t>
            </a:r>
            <a:r>
              <a:rPr sz="1050" dirty="0">
                <a:latin typeface="Times New Roman"/>
                <a:cs typeface="Times New Roman"/>
              </a:rPr>
              <a:t>of </a:t>
            </a:r>
            <a:r>
              <a:rPr sz="1050" spc="-5" dirty="0">
                <a:latin typeface="Times New Roman"/>
                <a:cs typeface="Times New Roman"/>
              </a:rPr>
              <a:t>devices, </a:t>
            </a:r>
            <a:r>
              <a:rPr sz="1050" dirty="0">
                <a:latin typeface="Times New Roman"/>
                <a:cs typeface="Times New Roman"/>
              </a:rPr>
              <a:t>not </a:t>
            </a:r>
            <a:r>
              <a:rPr sz="1050" spc="-5" dirty="0">
                <a:latin typeface="Times New Roman"/>
                <a:cs typeface="Times New Roman"/>
              </a:rPr>
              <a:t>originally </a:t>
            </a:r>
            <a:r>
              <a:rPr sz="1050" dirty="0">
                <a:latin typeface="Times New Roman"/>
                <a:cs typeface="Times New Roman"/>
              </a:rPr>
              <a:t>a </a:t>
            </a:r>
            <a:r>
              <a:rPr sz="1050" spc="-5" dirty="0">
                <a:latin typeface="Times New Roman"/>
                <a:cs typeface="Times New Roman"/>
              </a:rPr>
              <a:t>firearm, </a:t>
            </a:r>
            <a:r>
              <a:rPr sz="1050" dirty="0">
                <a:latin typeface="Times New Roman"/>
                <a:cs typeface="Times New Roman"/>
              </a:rPr>
              <a:t>but adapted </a:t>
            </a:r>
            <a:r>
              <a:rPr sz="1050" spc="-5" dirty="0">
                <a:latin typeface="Times New Roman"/>
                <a:cs typeface="Times New Roman"/>
              </a:rPr>
              <a:t>to </a:t>
            </a:r>
            <a:r>
              <a:rPr sz="1050" dirty="0">
                <a:latin typeface="Times New Roman"/>
                <a:cs typeface="Times New Roman"/>
              </a:rPr>
              <a:t>expel a  </a:t>
            </a:r>
            <a:r>
              <a:rPr sz="1050" spc="-5" dirty="0">
                <a:latin typeface="Times New Roman"/>
                <a:cs typeface="Times New Roman"/>
              </a:rPr>
              <a:t>projectile </a:t>
            </a:r>
            <a:r>
              <a:rPr sz="1050" dirty="0">
                <a:latin typeface="Times New Roman"/>
                <a:cs typeface="Times New Roman"/>
              </a:rPr>
              <a:t>through a </a:t>
            </a:r>
            <a:r>
              <a:rPr sz="1050" spc="-5" dirty="0">
                <a:latin typeface="Times New Roman"/>
                <a:cs typeface="Times New Roman"/>
              </a:rPr>
              <a:t>smooth- </a:t>
            </a:r>
            <a:r>
              <a:rPr sz="1050" dirty="0">
                <a:latin typeface="Times New Roman"/>
                <a:cs typeface="Times New Roman"/>
              </a:rPr>
              <a:t>bore or </a:t>
            </a:r>
            <a:r>
              <a:rPr sz="1050" spc="-5" dirty="0">
                <a:latin typeface="Times New Roman"/>
                <a:cs typeface="Times New Roman"/>
              </a:rPr>
              <a:t>rifled-bore barrel </a:t>
            </a:r>
            <a:r>
              <a:rPr sz="1050" spc="0" dirty="0">
                <a:latin typeface="Times New Roman"/>
                <a:cs typeface="Times New Roman"/>
              </a:rPr>
              <a:t>by </a:t>
            </a:r>
            <a:r>
              <a:rPr sz="1050" spc="-5" dirty="0">
                <a:latin typeface="Times New Roman"/>
                <a:cs typeface="Times New Roman"/>
              </a:rPr>
              <a:t>using the </a:t>
            </a:r>
            <a:r>
              <a:rPr sz="1050" dirty="0">
                <a:latin typeface="Times New Roman"/>
                <a:cs typeface="Times New Roman"/>
              </a:rPr>
              <a:t>energy </a:t>
            </a:r>
            <a:r>
              <a:rPr sz="1050" spc="-5" dirty="0">
                <a:latin typeface="Times New Roman"/>
                <a:cs typeface="Times New Roman"/>
              </a:rPr>
              <a:t>generated by </a:t>
            </a:r>
            <a:r>
              <a:rPr sz="1050" dirty="0">
                <a:latin typeface="Times New Roman"/>
                <a:cs typeface="Times New Roman"/>
              </a:rPr>
              <a:t>an </a:t>
            </a:r>
            <a:r>
              <a:rPr sz="1050" spc="-5" dirty="0">
                <a:latin typeface="Times New Roman"/>
                <a:cs typeface="Times New Roman"/>
              </a:rPr>
              <a:t>explosion </a:t>
            </a:r>
            <a:r>
              <a:rPr sz="1050" dirty="0">
                <a:latin typeface="Times New Roman"/>
                <a:cs typeface="Times New Roman"/>
              </a:rPr>
              <a:t>or </a:t>
            </a:r>
            <a:r>
              <a:rPr sz="1050" spc="-5" dirty="0">
                <a:latin typeface="Times New Roman"/>
                <a:cs typeface="Times New Roman"/>
              </a:rPr>
              <a:t>burning</a:t>
            </a:r>
            <a:r>
              <a:rPr sz="1050" spc="100" dirty="0">
                <a:latin typeface="Times New Roman"/>
                <a:cs typeface="Times New Roman"/>
              </a:rPr>
              <a:t> </a:t>
            </a:r>
            <a:r>
              <a:rPr sz="1050" spc="-5" dirty="0">
                <a:latin typeface="Times New Roman"/>
                <a:cs typeface="Times New Roman"/>
              </a:rPr>
              <a:t>substance.</a:t>
            </a:r>
            <a:endParaRPr sz="1050">
              <a:latin typeface="Times New Roman"/>
              <a:cs typeface="Times New Roman"/>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1305"/>
              </a:lnSpc>
            </a:pPr>
            <a:r>
              <a:rPr dirty="0"/>
              <a:t>21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1" y="9185592"/>
            <a:ext cx="6601459" cy="310278"/>
          </a:xfrm>
          <a:prstGeom prst="rect">
            <a:avLst/>
          </a:prstGeom>
        </p:spPr>
        <p:txBody>
          <a:bodyPr vert="horz" wrap="square" lIns="0" tIns="0" rIns="0" bIns="0" rtlCol="0">
            <a:spAutoFit/>
          </a:bodyPr>
          <a:lstStyle/>
          <a:p>
            <a:pPr marL="12700" marR="5080">
              <a:lnSpc>
                <a:spcPct val="96400"/>
              </a:lnSpc>
            </a:pPr>
            <a:r>
              <a:rPr sz="700" spc="-5" dirty="0">
                <a:latin typeface="Gill Sans MT"/>
                <a:cs typeface="Gill Sans MT"/>
              </a:rPr>
              <a:t>* Retaliation against </a:t>
            </a:r>
            <a:r>
              <a:rPr sz="700" dirty="0">
                <a:latin typeface="Gill Sans MT"/>
                <a:cs typeface="Gill Sans MT"/>
              </a:rPr>
              <a:t>school </a:t>
            </a:r>
            <a:r>
              <a:rPr sz="700" spc="-5" dirty="0">
                <a:latin typeface="Gill Sans MT"/>
                <a:cs typeface="Gill Sans MT"/>
              </a:rPr>
              <a:t>employee </a:t>
            </a:r>
            <a:r>
              <a:rPr sz="700" dirty="0">
                <a:latin typeface="Gill Sans MT"/>
                <a:cs typeface="Gill Sans MT"/>
              </a:rPr>
              <a:t>or </a:t>
            </a:r>
            <a:r>
              <a:rPr sz="700" spc="-5" dirty="0">
                <a:latin typeface="Gill Sans MT"/>
                <a:cs typeface="Gill Sans MT"/>
              </a:rPr>
              <a:t>volunteer coupled with an offense in TEC 37.007(a) or (d). While a </a:t>
            </a:r>
            <a:r>
              <a:rPr sz="700" dirty="0">
                <a:latin typeface="Gill Sans MT"/>
                <a:cs typeface="Gill Sans MT"/>
              </a:rPr>
              <a:t>school </a:t>
            </a:r>
            <a:r>
              <a:rPr sz="700" spc="-5" dirty="0">
                <a:latin typeface="Gill Sans MT"/>
                <a:cs typeface="Gill Sans MT"/>
              </a:rPr>
              <a:t>may find it necessary to temporarily remove a student </a:t>
            </a:r>
            <a:r>
              <a:rPr sz="700" dirty="0">
                <a:latin typeface="Gill Sans MT"/>
                <a:cs typeface="Gill Sans MT"/>
              </a:rPr>
              <a:t>for </a:t>
            </a:r>
            <a:r>
              <a:rPr sz="700" spc="-5" dirty="0">
                <a:latin typeface="Gill Sans MT"/>
                <a:cs typeface="Gill Sans MT"/>
              </a:rPr>
              <a:t>safety  reasons using in-school or out-of-school suspension, the mandatory </a:t>
            </a:r>
            <a:r>
              <a:rPr sz="700" dirty="0">
                <a:latin typeface="Gill Sans MT"/>
                <a:cs typeface="Gill Sans MT"/>
              </a:rPr>
              <a:t>actions </a:t>
            </a:r>
            <a:r>
              <a:rPr sz="700" spc="-5" dirty="0">
                <a:latin typeface="Gill Sans MT"/>
                <a:cs typeface="Gill Sans MT"/>
              </a:rPr>
              <a:t>taken against a student </a:t>
            </a:r>
            <a:r>
              <a:rPr sz="700" dirty="0">
                <a:latin typeface="Gill Sans MT"/>
                <a:cs typeface="Gill Sans MT"/>
              </a:rPr>
              <a:t>for </a:t>
            </a:r>
            <a:r>
              <a:rPr sz="700" spc="-5" dirty="0">
                <a:latin typeface="Gill Sans MT"/>
                <a:cs typeface="Gill Sans MT"/>
              </a:rPr>
              <a:t>particular offense should include at least one (1) </a:t>
            </a:r>
            <a:r>
              <a:rPr sz="700" dirty="0">
                <a:latin typeface="Gill Sans MT"/>
                <a:cs typeface="Gill Sans MT"/>
              </a:rPr>
              <a:t>425 </a:t>
            </a:r>
            <a:r>
              <a:rPr sz="700" spc="-5" dirty="0">
                <a:latin typeface="Gill Sans MT"/>
                <a:cs typeface="Gill Sans MT"/>
              </a:rPr>
              <a:t>record </a:t>
            </a:r>
            <a:r>
              <a:rPr sz="700" dirty="0">
                <a:latin typeface="Gill Sans MT"/>
                <a:cs typeface="Gill Sans MT"/>
              </a:rPr>
              <a:t>that </a:t>
            </a:r>
            <a:r>
              <a:rPr sz="700" spc="-5" dirty="0">
                <a:latin typeface="Gill Sans MT"/>
                <a:cs typeface="Gill Sans MT"/>
              </a:rPr>
              <a:t>matches this  chart.</a:t>
            </a:r>
            <a:endParaRPr sz="700">
              <a:latin typeface="Gill Sans MT"/>
              <a:cs typeface="Gill Sans MT"/>
            </a:endParaRPr>
          </a:p>
        </p:txBody>
      </p:sp>
      <p:sp>
        <p:nvSpPr>
          <p:cNvPr id="3" name="object 3"/>
          <p:cNvSpPr txBox="1"/>
          <p:nvPr/>
        </p:nvSpPr>
        <p:spPr>
          <a:xfrm>
            <a:off x="6831645" y="9491036"/>
            <a:ext cx="663575" cy="107722"/>
          </a:xfrm>
          <a:prstGeom prst="rect">
            <a:avLst/>
          </a:prstGeom>
        </p:spPr>
        <p:txBody>
          <a:bodyPr vert="horz" wrap="square" lIns="0" tIns="0" rIns="0" bIns="0" rtlCol="0">
            <a:spAutoFit/>
          </a:bodyPr>
          <a:lstStyle/>
          <a:p>
            <a:pPr marL="12700"/>
            <a:r>
              <a:rPr sz="700" spc="-5" dirty="0">
                <a:latin typeface="Gill Sans MT"/>
                <a:cs typeface="Gill Sans MT"/>
              </a:rPr>
              <a:t>(updated10/2019)</a:t>
            </a:r>
            <a:endParaRPr sz="700">
              <a:latin typeface="Gill Sans MT"/>
              <a:cs typeface="Gill Sans MT"/>
            </a:endParaRPr>
          </a:p>
        </p:txBody>
      </p:sp>
      <p:sp>
        <p:nvSpPr>
          <p:cNvPr id="4" name="object 4"/>
          <p:cNvSpPr txBox="1"/>
          <p:nvPr/>
        </p:nvSpPr>
        <p:spPr>
          <a:xfrm>
            <a:off x="444411" y="9491036"/>
            <a:ext cx="5932170" cy="306070"/>
          </a:xfrm>
          <a:prstGeom prst="rect">
            <a:avLst/>
          </a:prstGeom>
        </p:spPr>
        <p:txBody>
          <a:bodyPr vert="horz" wrap="square" lIns="0" tIns="0" rIns="0" bIns="0" rtlCol="0">
            <a:spAutoFit/>
          </a:bodyPr>
          <a:lstStyle/>
          <a:p>
            <a:pPr marL="12700">
              <a:lnSpc>
                <a:spcPts val="819"/>
              </a:lnSpc>
            </a:pPr>
            <a:r>
              <a:rPr sz="700" spc="-5" dirty="0">
                <a:latin typeface="Gill Sans MT"/>
                <a:cs typeface="Gill Sans MT"/>
              </a:rPr>
              <a:t>** Discretionary Placement </a:t>
            </a:r>
            <a:r>
              <a:rPr sz="700" dirty="0">
                <a:latin typeface="Gill Sans MT"/>
                <a:cs typeface="Gill Sans MT"/>
              </a:rPr>
              <a:t>for </a:t>
            </a:r>
            <a:r>
              <a:rPr sz="700" spc="-5" dirty="0">
                <a:latin typeface="Gill Sans MT"/>
                <a:cs typeface="Gill Sans MT"/>
              </a:rPr>
              <a:t>90 day @ </a:t>
            </a:r>
            <a:r>
              <a:rPr sz="700" dirty="0">
                <a:latin typeface="Gill Sans MT"/>
                <a:cs typeface="Gill Sans MT"/>
              </a:rPr>
              <a:t>JJAEP</a:t>
            </a:r>
            <a:r>
              <a:rPr sz="700" spc="15" dirty="0">
                <a:latin typeface="Gill Sans MT"/>
                <a:cs typeface="Gill Sans MT"/>
              </a:rPr>
              <a:t> </a:t>
            </a:r>
            <a:r>
              <a:rPr sz="700" spc="-5" dirty="0">
                <a:latin typeface="Gill Sans MT"/>
                <a:cs typeface="Gill Sans MT"/>
              </a:rPr>
              <a:t>(MOU)</a:t>
            </a:r>
            <a:endParaRPr sz="700">
              <a:latin typeface="Gill Sans MT"/>
              <a:cs typeface="Gill Sans MT"/>
            </a:endParaRPr>
          </a:p>
          <a:p>
            <a:pPr marL="12700">
              <a:lnSpc>
                <a:spcPts val="819"/>
              </a:lnSpc>
            </a:pPr>
            <a:r>
              <a:rPr sz="700" spc="-5" dirty="0">
                <a:latin typeface="Gill Sans MT"/>
                <a:cs typeface="Gill Sans MT"/>
              </a:rPr>
              <a:t>*** Discretionary Placement </a:t>
            </a:r>
            <a:r>
              <a:rPr sz="700" dirty="0">
                <a:latin typeface="Gill Sans MT"/>
                <a:cs typeface="Gill Sans MT"/>
              </a:rPr>
              <a:t>for </a:t>
            </a:r>
            <a:r>
              <a:rPr sz="700" spc="-5" dirty="0">
                <a:latin typeface="Gill Sans MT"/>
                <a:cs typeface="Gill Sans MT"/>
              </a:rPr>
              <a:t>90 </a:t>
            </a:r>
            <a:r>
              <a:rPr sz="700" dirty="0">
                <a:latin typeface="Gill Sans MT"/>
                <a:cs typeface="Gill Sans MT"/>
              </a:rPr>
              <a:t>day </a:t>
            </a:r>
            <a:r>
              <a:rPr sz="700" spc="-5" dirty="0">
                <a:latin typeface="Gill Sans MT"/>
                <a:cs typeface="Gill Sans MT"/>
              </a:rPr>
              <a:t>@ </a:t>
            </a:r>
            <a:r>
              <a:rPr sz="700" dirty="0">
                <a:latin typeface="Gill Sans MT"/>
                <a:cs typeface="Gill Sans MT"/>
              </a:rPr>
              <a:t>JJAEP</a:t>
            </a:r>
            <a:r>
              <a:rPr sz="700" spc="5" dirty="0">
                <a:latin typeface="Gill Sans MT"/>
                <a:cs typeface="Gill Sans MT"/>
              </a:rPr>
              <a:t> </a:t>
            </a:r>
            <a:r>
              <a:rPr sz="700" spc="-5" dirty="0">
                <a:latin typeface="Gill Sans MT"/>
                <a:cs typeface="Gill Sans MT"/>
              </a:rPr>
              <a:t>(MOU)</a:t>
            </a:r>
            <a:endParaRPr sz="700">
              <a:latin typeface="Gill Sans MT"/>
              <a:cs typeface="Gill Sans MT"/>
            </a:endParaRPr>
          </a:p>
          <a:p>
            <a:pPr marL="800100">
              <a:spcBef>
                <a:spcPts val="55"/>
              </a:spcBef>
            </a:pPr>
            <a:r>
              <a:rPr sz="500" spc="-5" dirty="0">
                <a:solidFill>
                  <a:srgbClr val="000081"/>
                </a:solidFill>
                <a:latin typeface="Arial"/>
                <a:cs typeface="Arial"/>
              </a:rPr>
              <a:t>BISD</a:t>
            </a:r>
            <a:r>
              <a:rPr sz="500" spc="15" dirty="0">
                <a:solidFill>
                  <a:srgbClr val="000081"/>
                </a:solidFill>
                <a:latin typeface="Arial"/>
                <a:cs typeface="Arial"/>
              </a:rPr>
              <a:t> </a:t>
            </a:r>
            <a:r>
              <a:rPr sz="500" spc="-5" dirty="0">
                <a:solidFill>
                  <a:srgbClr val="000081"/>
                </a:solidFill>
                <a:latin typeface="Arial"/>
                <a:cs typeface="Arial"/>
              </a:rPr>
              <a:t>does</a:t>
            </a:r>
            <a:r>
              <a:rPr sz="500" dirty="0">
                <a:solidFill>
                  <a:srgbClr val="000081"/>
                </a:solidFill>
                <a:latin typeface="Arial"/>
                <a:cs typeface="Arial"/>
              </a:rPr>
              <a:t> </a:t>
            </a:r>
            <a:r>
              <a:rPr sz="500" spc="-5" dirty="0">
                <a:solidFill>
                  <a:srgbClr val="000081"/>
                </a:solidFill>
                <a:latin typeface="Arial"/>
                <a:cs typeface="Arial"/>
              </a:rPr>
              <a:t>not</a:t>
            </a:r>
            <a:r>
              <a:rPr sz="500" spc="20" dirty="0">
                <a:solidFill>
                  <a:srgbClr val="000081"/>
                </a:solidFill>
                <a:latin typeface="Arial"/>
                <a:cs typeface="Arial"/>
              </a:rPr>
              <a:t> </a:t>
            </a:r>
            <a:r>
              <a:rPr sz="500" spc="-5" dirty="0">
                <a:solidFill>
                  <a:srgbClr val="000081"/>
                </a:solidFill>
                <a:latin typeface="Arial"/>
                <a:cs typeface="Arial"/>
              </a:rPr>
              <a:t>discriminate</a:t>
            </a:r>
            <a:r>
              <a:rPr sz="500" spc="15" dirty="0">
                <a:solidFill>
                  <a:srgbClr val="000081"/>
                </a:solidFill>
                <a:latin typeface="Arial"/>
                <a:cs typeface="Arial"/>
              </a:rPr>
              <a:t> </a:t>
            </a:r>
            <a:r>
              <a:rPr sz="500" spc="-5" dirty="0">
                <a:solidFill>
                  <a:srgbClr val="000081"/>
                </a:solidFill>
                <a:latin typeface="Arial"/>
                <a:cs typeface="Arial"/>
              </a:rPr>
              <a:t>on</a:t>
            </a:r>
            <a:r>
              <a:rPr sz="500" spc="15" dirty="0">
                <a:solidFill>
                  <a:srgbClr val="000081"/>
                </a:solidFill>
                <a:latin typeface="Arial"/>
                <a:cs typeface="Arial"/>
              </a:rPr>
              <a:t> </a:t>
            </a:r>
            <a:r>
              <a:rPr sz="500" dirty="0">
                <a:solidFill>
                  <a:srgbClr val="000081"/>
                </a:solidFill>
                <a:latin typeface="Arial"/>
                <a:cs typeface="Arial"/>
              </a:rPr>
              <a:t>the</a:t>
            </a:r>
            <a:r>
              <a:rPr sz="500" spc="15" dirty="0">
                <a:solidFill>
                  <a:srgbClr val="000081"/>
                </a:solidFill>
                <a:latin typeface="Arial"/>
                <a:cs typeface="Arial"/>
              </a:rPr>
              <a:t> </a:t>
            </a:r>
            <a:r>
              <a:rPr sz="500" spc="-5" dirty="0">
                <a:solidFill>
                  <a:srgbClr val="000081"/>
                </a:solidFill>
                <a:latin typeface="Arial"/>
                <a:cs typeface="Arial"/>
              </a:rPr>
              <a:t>basis</a:t>
            </a:r>
            <a:r>
              <a:rPr sz="500" dirty="0">
                <a:solidFill>
                  <a:srgbClr val="000081"/>
                </a:solidFill>
                <a:latin typeface="Arial"/>
                <a:cs typeface="Arial"/>
              </a:rPr>
              <a:t> </a:t>
            </a:r>
            <a:r>
              <a:rPr sz="500" spc="-10" dirty="0">
                <a:solidFill>
                  <a:srgbClr val="000081"/>
                </a:solidFill>
                <a:latin typeface="Arial"/>
                <a:cs typeface="Arial"/>
              </a:rPr>
              <a:t>of</a:t>
            </a:r>
            <a:r>
              <a:rPr sz="500" spc="35" dirty="0">
                <a:solidFill>
                  <a:srgbClr val="000081"/>
                </a:solidFill>
                <a:latin typeface="Arial"/>
                <a:cs typeface="Arial"/>
              </a:rPr>
              <a:t> </a:t>
            </a:r>
            <a:r>
              <a:rPr sz="500" spc="-5" dirty="0">
                <a:solidFill>
                  <a:srgbClr val="000081"/>
                </a:solidFill>
                <a:latin typeface="Arial"/>
                <a:cs typeface="Arial"/>
              </a:rPr>
              <a:t>race,</a:t>
            </a:r>
            <a:r>
              <a:rPr sz="500" spc="20" dirty="0">
                <a:solidFill>
                  <a:srgbClr val="000081"/>
                </a:solidFill>
                <a:latin typeface="Arial"/>
                <a:cs typeface="Arial"/>
              </a:rPr>
              <a:t> </a:t>
            </a:r>
            <a:r>
              <a:rPr sz="500" spc="-5" dirty="0">
                <a:solidFill>
                  <a:srgbClr val="000081"/>
                </a:solidFill>
                <a:latin typeface="Arial"/>
                <a:cs typeface="Arial"/>
              </a:rPr>
              <a:t>color, national</a:t>
            </a:r>
            <a:r>
              <a:rPr sz="500" spc="25" dirty="0">
                <a:solidFill>
                  <a:srgbClr val="000081"/>
                </a:solidFill>
                <a:latin typeface="Arial"/>
                <a:cs typeface="Arial"/>
              </a:rPr>
              <a:t> </a:t>
            </a:r>
            <a:r>
              <a:rPr sz="500" spc="-5" dirty="0">
                <a:solidFill>
                  <a:srgbClr val="000081"/>
                </a:solidFill>
                <a:latin typeface="Arial"/>
                <a:cs typeface="Arial"/>
              </a:rPr>
              <a:t>origin,</a:t>
            </a:r>
            <a:r>
              <a:rPr sz="500" spc="20" dirty="0">
                <a:solidFill>
                  <a:srgbClr val="000081"/>
                </a:solidFill>
                <a:latin typeface="Arial"/>
                <a:cs typeface="Arial"/>
              </a:rPr>
              <a:t> </a:t>
            </a:r>
            <a:r>
              <a:rPr sz="500" spc="-5" dirty="0">
                <a:solidFill>
                  <a:srgbClr val="000081"/>
                </a:solidFill>
                <a:latin typeface="Arial"/>
                <a:cs typeface="Arial"/>
              </a:rPr>
              <a:t>sex,</a:t>
            </a:r>
            <a:r>
              <a:rPr sz="500" spc="5" dirty="0">
                <a:solidFill>
                  <a:srgbClr val="000081"/>
                </a:solidFill>
                <a:latin typeface="Arial"/>
                <a:cs typeface="Arial"/>
              </a:rPr>
              <a:t> </a:t>
            </a:r>
            <a:r>
              <a:rPr sz="500" spc="-5" dirty="0">
                <a:solidFill>
                  <a:srgbClr val="000081"/>
                </a:solidFill>
                <a:latin typeface="Arial"/>
                <a:cs typeface="Arial"/>
              </a:rPr>
              <a:t>religion,</a:t>
            </a:r>
            <a:r>
              <a:rPr sz="500" spc="5" dirty="0">
                <a:solidFill>
                  <a:srgbClr val="000081"/>
                </a:solidFill>
                <a:latin typeface="Arial"/>
                <a:cs typeface="Arial"/>
              </a:rPr>
              <a:t> </a:t>
            </a:r>
            <a:r>
              <a:rPr sz="500" spc="-5" dirty="0">
                <a:solidFill>
                  <a:srgbClr val="000081"/>
                </a:solidFill>
                <a:latin typeface="Arial"/>
                <a:cs typeface="Arial"/>
              </a:rPr>
              <a:t>age,</a:t>
            </a:r>
            <a:r>
              <a:rPr sz="500" spc="20" dirty="0">
                <a:solidFill>
                  <a:srgbClr val="000081"/>
                </a:solidFill>
                <a:latin typeface="Arial"/>
                <a:cs typeface="Arial"/>
              </a:rPr>
              <a:t> </a:t>
            </a:r>
            <a:r>
              <a:rPr sz="500" spc="-5" dirty="0">
                <a:solidFill>
                  <a:srgbClr val="000081"/>
                </a:solidFill>
                <a:latin typeface="Arial"/>
                <a:cs typeface="Arial"/>
              </a:rPr>
              <a:t>disability</a:t>
            </a:r>
            <a:r>
              <a:rPr sz="500" dirty="0">
                <a:solidFill>
                  <a:srgbClr val="000081"/>
                </a:solidFill>
                <a:latin typeface="Arial"/>
                <a:cs typeface="Arial"/>
              </a:rPr>
              <a:t> </a:t>
            </a:r>
            <a:r>
              <a:rPr sz="500" spc="-5" dirty="0">
                <a:solidFill>
                  <a:srgbClr val="000081"/>
                </a:solidFill>
                <a:latin typeface="Arial"/>
                <a:cs typeface="Arial"/>
              </a:rPr>
              <a:t>or</a:t>
            </a:r>
            <a:r>
              <a:rPr sz="500" spc="20" dirty="0">
                <a:solidFill>
                  <a:srgbClr val="000081"/>
                </a:solidFill>
                <a:latin typeface="Arial"/>
                <a:cs typeface="Arial"/>
              </a:rPr>
              <a:t> </a:t>
            </a:r>
            <a:r>
              <a:rPr sz="500" spc="-5" dirty="0">
                <a:solidFill>
                  <a:srgbClr val="000081"/>
                </a:solidFill>
                <a:latin typeface="Arial"/>
                <a:cs typeface="Arial"/>
              </a:rPr>
              <a:t>genetic</a:t>
            </a:r>
            <a:r>
              <a:rPr sz="500" dirty="0">
                <a:solidFill>
                  <a:srgbClr val="000081"/>
                </a:solidFill>
                <a:latin typeface="Arial"/>
                <a:cs typeface="Arial"/>
              </a:rPr>
              <a:t> </a:t>
            </a:r>
            <a:r>
              <a:rPr sz="500" spc="-5" dirty="0">
                <a:solidFill>
                  <a:srgbClr val="000081"/>
                </a:solidFill>
                <a:latin typeface="Arial"/>
                <a:cs typeface="Arial"/>
              </a:rPr>
              <a:t>information</a:t>
            </a:r>
            <a:r>
              <a:rPr sz="500" spc="15" dirty="0">
                <a:solidFill>
                  <a:srgbClr val="000081"/>
                </a:solidFill>
                <a:latin typeface="Arial"/>
                <a:cs typeface="Arial"/>
              </a:rPr>
              <a:t> </a:t>
            </a:r>
            <a:r>
              <a:rPr sz="500" dirty="0">
                <a:solidFill>
                  <a:srgbClr val="000081"/>
                </a:solidFill>
                <a:latin typeface="Arial"/>
                <a:cs typeface="Arial"/>
              </a:rPr>
              <a:t>in</a:t>
            </a:r>
            <a:r>
              <a:rPr sz="500" spc="-5" dirty="0">
                <a:solidFill>
                  <a:srgbClr val="000081"/>
                </a:solidFill>
                <a:latin typeface="Arial"/>
                <a:cs typeface="Arial"/>
              </a:rPr>
              <a:t> employment</a:t>
            </a:r>
            <a:r>
              <a:rPr sz="500" spc="20" dirty="0">
                <a:solidFill>
                  <a:srgbClr val="000081"/>
                </a:solidFill>
                <a:latin typeface="Arial"/>
                <a:cs typeface="Arial"/>
              </a:rPr>
              <a:t> </a:t>
            </a:r>
            <a:r>
              <a:rPr sz="500" spc="-5" dirty="0">
                <a:solidFill>
                  <a:srgbClr val="000081"/>
                </a:solidFill>
                <a:latin typeface="Arial"/>
                <a:cs typeface="Arial"/>
              </a:rPr>
              <a:t>or</a:t>
            </a:r>
            <a:r>
              <a:rPr sz="500" dirty="0">
                <a:solidFill>
                  <a:srgbClr val="000081"/>
                </a:solidFill>
                <a:latin typeface="Arial"/>
                <a:cs typeface="Arial"/>
              </a:rPr>
              <a:t> </a:t>
            </a:r>
            <a:r>
              <a:rPr sz="500" spc="-5" dirty="0">
                <a:solidFill>
                  <a:srgbClr val="000081"/>
                </a:solidFill>
                <a:latin typeface="Arial"/>
                <a:cs typeface="Arial"/>
              </a:rPr>
              <a:t>provision</a:t>
            </a:r>
            <a:r>
              <a:rPr sz="500" spc="15" dirty="0">
                <a:solidFill>
                  <a:srgbClr val="000081"/>
                </a:solidFill>
                <a:latin typeface="Arial"/>
                <a:cs typeface="Arial"/>
              </a:rPr>
              <a:t> </a:t>
            </a:r>
            <a:r>
              <a:rPr sz="500" spc="-10" dirty="0">
                <a:solidFill>
                  <a:srgbClr val="000081"/>
                </a:solidFill>
                <a:latin typeface="Arial"/>
                <a:cs typeface="Arial"/>
              </a:rPr>
              <a:t>of</a:t>
            </a:r>
            <a:r>
              <a:rPr sz="500" spc="20" dirty="0">
                <a:solidFill>
                  <a:srgbClr val="000081"/>
                </a:solidFill>
                <a:latin typeface="Arial"/>
                <a:cs typeface="Arial"/>
              </a:rPr>
              <a:t> </a:t>
            </a:r>
            <a:r>
              <a:rPr sz="500" spc="-5" dirty="0">
                <a:solidFill>
                  <a:srgbClr val="000081"/>
                </a:solidFill>
                <a:latin typeface="Arial"/>
                <a:cs typeface="Arial"/>
              </a:rPr>
              <a:t>services,</a:t>
            </a:r>
            <a:r>
              <a:rPr sz="500" spc="20" dirty="0">
                <a:solidFill>
                  <a:srgbClr val="000081"/>
                </a:solidFill>
                <a:latin typeface="Arial"/>
                <a:cs typeface="Arial"/>
              </a:rPr>
              <a:t> </a:t>
            </a:r>
            <a:r>
              <a:rPr sz="500" spc="-5" dirty="0">
                <a:solidFill>
                  <a:srgbClr val="000081"/>
                </a:solidFill>
                <a:latin typeface="Arial"/>
                <a:cs typeface="Arial"/>
              </a:rPr>
              <a:t>programs</a:t>
            </a:r>
            <a:r>
              <a:rPr sz="500" dirty="0">
                <a:solidFill>
                  <a:srgbClr val="000081"/>
                </a:solidFill>
                <a:latin typeface="Arial"/>
                <a:cs typeface="Arial"/>
              </a:rPr>
              <a:t> </a:t>
            </a:r>
            <a:r>
              <a:rPr sz="500" spc="-5" dirty="0">
                <a:solidFill>
                  <a:srgbClr val="000081"/>
                </a:solidFill>
                <a:latin typeface="Arial"/>
                <a:cs typeface="Arial"/>
              </a:rPr>
              <a:t>or</a:t>
            </a:r>
            <a:r>
              <a:rPr sz="500" spc="20" dirty="0">
                <a:solidFill>
                  <a:srgbClr val="000081"/>
                </a:solidFill>
                <a:latin typeface="Arial"/>
                <a:cs typeface="Arial"/>
              </a:rPr>
              <a:t> </a:t>
            </a:r>
            <a:r>
              <a:rPr sz="500" spc="-5" dirty="0">
                <a:solidFill>
                  <a:srgbClr val="000081"/>
                </a:solidFill>
                <a:latin typeface="Arial"/>
                <a:cs typeface="Arial"/>
              </a:rPr>
              <a:t>activities.</a:t>
            </a:r>
            <a:endParaRPr sz="500">
              <a:latin typeface="Arial"/>
              <a:cs typeface="Arial"/>
            </a:endParaRPr>
          </a:p>
        </p:txBody>
      </p:sp>
      <p:graphicFrame>
        <p:nvGraphicFramePr>
          <p:cNvPr id="5" name="object 5"/>
          <p:cNvGraphicFramePr>
            <a:graphicFrameLocks noGrp="1"/>
          </p:cNvGraphicFramePr>
          <p:nvPr/>
        </p:nvGraphicFramePr>
        <p:xfrm>
          <a:off x="164592" y="307976"/>
          <a:ext cx="7443214" cy="8883371"/>
        </p:xfrm>
        <a:graphic>
          <a:graphicData uri="http://schemas.openxmlformats.org/drawingml/2006/table">
            <a:tbl>
              <a:tblPr firstRow="1" bandRow="1">
                <a:tableStyleId>{2D5ABB26-0587-4C30-8999-92F81FD0307C}</a:tableStyleId>
              </a:tblPr>
              <a:tblGrid>
                <a:gridCol w="454158">
                  <a:extLst>
                    <a:ext uri="{9D8B030D-6E8A-4147-A177-3AD203B41FA5}">
                      <a16:colId xmlns:a16="http://schemas.microsoft.com/office/drawing/2014/main" val="20000"/>
                    </a:ext>
                  </a:extLst>
                </a:gridCol>
                <a:gridCol w="4411980">
                  <a:extLst>
                    <a:ext uri="{9D8B030D-6E8A-4147-A177-3AD203B41FA5}">
                      <a16:colId xmlns:a16="http://schemas.microsoft.com/office/drawing/2014/main" val="20001"/>
                    </a:ext>
                  </a:extLst>
                </a:gridCol>
                <a:gridCol w="573017">
                  <a:extLst>
                    <a:ext uri="{9D8B030D-6E8A-4147-A177-3AD203B41FA5}">
                      <a16:colId xmlns:a16="http://schemas.microsoft.com/office/drawing/2014/main" val="20002"/>
                    </a:ext>
                  </a:extLst>
                </a:gridCol>
                <a:gridCol w="687324">
                  <a:extLst>
                    <a:ext uri="{9D8B030D-6E8A-4147-A177-3AD203B41FA5}">
                      <a16:colId xmlns:a16="http://schemas.microsoft.com/office/drawing/2014/main" val="20003"/>
                    </a:ext>
                  </a:extLst>
                </a:gridCol>
                <a:gridCol w="629411">
                  <a:extLst>
                    <a:ext uri="{9D8B030D-6E8A-4147-A177-3AD203B41FA5}">
                      <a16:colId xmlns:a16="http://schemas.microsoft.com/office/drawing/2014/main" val="20004"/>
                    </a:ext>
                  </a:extLst>
                </a:gridCol>
                <a:gridCol w="687324">
                  <a:extLst>
                    <a:ext uri="{9D8B030D-6E8A-4147-A177-3AD203B41FA5}">
                      <a16:colId xmlns:a16="http://schemas.microsoft.com/office/drawing/2014/main" val="20005"/>
                    </a:ext>
                  </a:extLst>
                </a:gridCol>
              </a:tblGrid>
              <a:tr h="563879">
                <a:tc>
                  <a:txBody>
                    <a:bodyPr/>
                    <a:lstStyle/>
                    <a:p>
                      <a:pPr>
                        <a:lnSpc>
                          <a:spcPct val="100000"/>
                        </a:lnSpc>
                      </a:pPr>
                      <a:endParaRPr sz="900">
                        <a:latin typeface="Times New Roman"/>
                        <a:cs typeface="Times New Roman"/>
                      </a:endParaRPr>
                    </a:p>
                    <a:p>
                      <a:pPr marL="89535" marR="10795" indent="-27940">
                        <a:lnSpc>
                          <a:spcPts val="919"/>
                        </a:lnSpc>
                        <a:spcBef>
                          <a:spcPts val="785"/>
                        </a:spcBef>
                      </a:pPr>
                      <a:r>
                        <a:rPr sz="800" b="1" spc="-5" dirty="0">
                          <a:latin typeface="Arial"/>
                          <a:cs typeface="Arial"/>
                        </a:rPr>
                        <a:t>Reas</a:t>
                      </a:r>
                      <a:r>
                        <a:rPr sz="800" b="1" dirty="0">
                          <a:latin typeface="Arial"/>
                          <a:cs typeface="Arial"/>
                        </a:rPr>
                        <a:t>on  Code</a:t>
                      </a:r>
                      <a:endParaRPr sz="800">
                        <a:latin typeface="Arial"/>
                        <a:cs typeface="Arial"/>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a:lnSpc>
                          <a:spcPct val="100000"/>
                        </a:lnSpc>
                        <a:spcBef>
                          <a:spcPts val="25"/>
                        </a:spcBef>
                      </a:pPr>
                      <a:endParaRPr sz="900">
                        <a:latin typeface="Times New Roman"/>
                        <a:cs typeface="Times New Roman"/>
                      </a:endParaRPr>
                    </a:p>
                    <a:p>
                      <a:pPr marR="40005" algn="ctr">
                        <a:lnSpc>
                          <a:spcPts val="1180"/>
                        </a:lnSpc>
                        <a:spcBef>
                          <a:spcPts val="5"/>
                        </a:spcBef>
                      </a:pPr>
                      <a:r>
                        <a:rPr sz="1000" b="1" spc="-5" dirty="0">
                          <a:latin typeface="Arial"/>
                          <a:cs typeface="Arial"/>
                        </a:rPr>
                        <a:t>Discipline 425 Record</a:t>
                      </a:r>
                      <a:r>
                        <a:rPr sz="1000" b="1" spc="-45" dirty="0">
                          <a:latin typeface="Arial"/>
                          <a:cs typeface="Arial"/>
                        </a:rPr>
                        <a:t> </a:t>
                      </a:r>
                      <a:r>
                        <a:rPr sz="1000" b="1" spc="-5" dirty="0">
                          <a:latin typeface="Arial"/>
                          <a:cs typeface="Arial"/>
                        </a:rPr>
                        <a:t>Chart</a:t>
                      </a:r>
                      <a:endParaRPr sz="1000">
                        <a:latin typeface="Arial"/>
                        <a:cs typeface="Arial"/>
                      </a:endParaRPr>
                    </a:p>
                    <a:p>
                      <a:pPr marR="39370" algn="ctr">
                        <a:lnSpc>
                          <a:spcPts val="940"/>
                        </a:lnSpc>
                      </a:pPr>
                      <a:r>
                        <a:rPr sz="800" b="1" spc="-5" dirty="0">
                          <a:latin typeface="Arial"/>
                          <a:cs typeface="Arial"/>
                        </a:rPr>
                        <a:t>(Removal and Placement Codes </a:t>
                      </a:r>
                      <a:r>
                        <a:rPr sz="800" b="1" dirty="0">
                          <a:latin typeface="Arial"/>
                          <a:cs typeface="Arial"/>
                        </a:rPr>
                        <a:t>for </a:t>
                      </a:r>
                      <a:r>
                        <a:rPr sz="800" b="1" spc="-5" dirty="0">
                          <a:latin typeface="Arial"/>
                          <a:cs typeface="Arial"/>
                        </a:rPr>
                        <a:t>“On-Campus”</a:t>
                      </a:r>
                      <a:r>
                        <a:rPr sz="800" b="1" spc="80" dirty="0">
                          <a:latin typeface="Arial"/>
                          <a:cs typeface="Arial"/>
                        </a:rPr>
                        <a:t> </a:t>
                      </a:r>
                      <a:r>
                        <a:rPr sz="800" b="1" spc="-5" dirty="0">
                          <a:latin typeface="Arial"/>
                          <a:cs typeface="Arial"/>
                        </a:rPr>
                        <a:t>Behaviors)</a:t>
                      </a:r>
                      <a:endParaRPr sz="800">
                        <a:latin typeface="Arial"/>
                        <a:cs typeface="Arial"/>
                      </a:endParaRPr>
                    </a:p>
                  </a:txBody>
                  <a:tcPr marL="0" marR="0" marT="3175"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27305" marR="14604" algn="ctr">
                        <a:lnSpc>
                          <a:spcPct val="95800"/>
                        </a:lnSpc>
                        <a:spcBef>
                          <a:spcPts val="665"/>
                        </a:spcBef>
                      </a:pPr>
                      <a:r>
                        <a:rPr sz="800" b="1" spc="10" dirty="0">
                          <a:latin typeface="Arial"/>
                          <a:cs typeface="Arial"/>
                        </a:rPr>
                        <a:t>M</a:t>
                      </a:r>
                      <a:r>
                        <a:rPr sz="800" b="1" spc="-15" dirty="0">
                          <a:latin typeface="Arial"/>
                          <a:cs typeface="Arial"/>
                        </a:rPr>
                        <a:t>a</a:t>
                      </a:r>
                      <a:r>
                        <a:rPr sz="800" b="1" dirty="0">
                          <a:latin typeface="Arial"/>
                          <a:cs typeface="Arial"/>
                        </a:rPr>
                        <a:t>nd</a:t>
                      </a:r>
                      <a:r>
                        <a:rPr sz="800" b="1" spc="-5" dirty="0">
                          <a:latin typeface="Arial"/>
                          <a:cs typeface="Arial"/>
                        </a:rPr>
                        <a:t>at</a:t>
                      </a:r>
                      <a:r>
                        <a:rPr sz="800" b="1" dirty="0">
                          <a:latin typeface="Arial"/>
                          <a:cs typeface="Arial"/>
                        </a:rPr>
                        <a:t>o</a:t>
                      </a:r>
                      <a:r>
                        <a:rPr sz="800" b="1" spc="10" dirty="0">
                          <a:latin typeface="Arial"/>
                          <a:cs typeface="Arial"/>
                        </a:rPr>
                        <a:t>r</a:t>
                      </a:r>
                      <a:r>
                        <a:rPr sz="800" b="1" dirty="0">
                          <a:latin typeface="Arial"/>
                          <a:cs typeface="Arial"/>
                        </a:rPr>
                        <a:t>y  </a:t>
                      </a:r>
                      <a:r>
                        <a:rPr sz="800" b="1" spc="-5" dirty="0">
                          <a:latin typeface="Arial"/>
                          <a:cs typeface="Arial"/>
                        </a:rPr>
                        <a:t>Removal  BAC-45  </a:t>
                      </a:r>
                      <a:r>
                        <a:rPr sz="800" b="1" spc="-10" dirty="0">
                          <a:latin typeface="Arial"/>
                          <a:cs typeface="Arial"/>
                        </a:rPr>
                        <a:t>A07</a:t>
                      </a:r>
                      <a:endParaRPr sz="800">
                        <a:latin typeface="Arial"/>
                        <a:cs typeface="Arial"/>
                      </a:endParaRPr>
                    </a:p>
                  </a:txBody>
                  <a:tcPr marL="0" marR="0" marT="84455"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16510" marR="3810" algn="ctr">
                        <a:lnSpc>
                          <a:spcPts val="919"/>
                        </a:lnSpc>
                        <a:spcBef>
                          <a:spcPts val="690"/>
                        </a:spcBef>
                      </a:pPr>
                      <a:r>
                        <a:rPr sz="800" b="1" spc="-5" dirty="0">
                          <a:latin typeface="Arial"/>
                          <a:cs typeface="Arial"/>
                        </a:rPr>
                        <a:t>D</a:t>
                      </a:r>
                      <a:r>
                        <a:rPr sz="800" b="1" dirty="0">
                          <a:latin typeface="Arial"/>
                          <a:cs typeface="Arial"/>
                        </a:rPr>
                        <a:t>i</a:t>
                      </a:r>
                      <a:r>
                        <a:rPr sz="800" b="1" spc="-5" dirty="0">
                          <a:latin typeface="Arial"/>
                          <a:cs typeface="Arial"/>
                        </a:rPr>
                        <a:t>scret</a:t>
                      </a:r>
                      <a:r>
                        <a:rPr sz="800" b="1" dirty="0">
                          <a:latin typeface="Arial"/>
                          <a:cs typeface="Arial"/>
                        </a:rPr>
                        <a:t>ion</a:t>
                      </a:r>
                      <a:r>
                        <a:rPr sz="800" b="1" spc="-5" dirty="0">
                          <a:latin typeface="Arial"/>
                          <a:cs typeface="Arial"/>
                        </a:rPr>
                        <a:t>a</a:t>
                      </a:r>
                      <a:r>
                        <a:rPr sz="800" b="1" spc="10" dirty="0">
                          <a:latin typeface="Arial"/>
                          <a:cs typeface="Arial"/>
                        </a:rPr>
                        <a:t>r</a:t>
                      </a:r>
                      <a:r>
                        <a:rPr sz="800" b="1" dirty="0">
                          <a:latin typeface="Arial"/>
                          <a:cs typeface="Arial"/>
                        </a:rPr>
                        <a:t>y  </a:t>
                      </a:r>
                      <a:r>
                        <a:rPr sz="800" b="1" spc="-5" dirty="0">
                          <a:latin typeface="Arial"/>
                          <a:cs typeface="Arial"/>
                        </a:rPr>
                        <a:t>Removal  BAC-30</a:t>
                      </a:r>
                      <a:endParaRPr sz="800">
                        <a:latin typeface="Arial"/>
                        <a:cs typeface="Arial"/>
                      </a:endParaRPr>
                    </a:p>
                    <a:p>
                      <a:pPr algn="ctr">
                        <a:lnSpc>
                          <a:spcPts val="890"/>
                        </a:lnSpc>
                      </a:pPr>
                      <a:r>
                        <a:rPr sz="800" b="1" spc="-10" dirty="0">
                          <a:latin typeface="Arial"/>
                          <a:cs typeface="Arial"/>
                        </a:rPr>
                        <a:t>A07</a:t>
                      </a:r>
                      <a:endParaRPr sz="800">
                        <a:latin typeface="Arial"/>
                        <a:cs typeface="Arial"/>
                      </a:endParaRPr>
                    </a:p>
                  </a:txBody>
                  <a:tcPr marL="0" marR="0" marT="8763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48260" marR="42545" indent="5080" algn="ctr">
                        <a:lnSpc>
                          <a:spcPts val="1060"/>
                        </a:lnSpc>
                        <a:spcBef>
                          <a:spcPts val="25"/>
                        </a:spcBef>
                      </a:pPr>
                      <a:r>
                        <a:rPr sz="800" b="1" spc="10" dirty="0">
                          <a:latin typeface="Arial"/>
                          <a:cs typeface="Arial"/>
                        </a:rPr>
                        <a:t>M</a:t>
                      </a:r>
                      <a:r>
                        <a:rPr sz="800" b="1" spc="-15" dirty="0">
                          <a:latin typeface="Arial"/>
                          <a:cs typeface="Arial"/>
                        </a:rPr>
                        <a:t>a</a:t>
                      </a:r>
                      <a:r>
                        <a:rPr sz="800" b="1" dirty="0">
                          <a:latin typeface="Arial"/>
                          <a:cs typeface="Arial"/>
                        </a:rPr>
                        <a:t>nd</a:t>
                      </a:r>
                      <a:r>
                        <a:rPr sz="800" b="1" spc="-5" dirty="0">
                          <a:latin typeface="Arial"/>
                          <a:cs typeface="Arial"/>
                        </a:rPr>
                        <a:t>at</a:t>
                      </a:r>
                      <a:r>
                        <a:rPr sz="800" b="1" dirty="0">
                          <a:latin typeface="Arial"/>
                          <a:cs typeface="Arial"/>
                        </a:rPr>
                        <a:t>o</a:t>
                      </a:r>
                      <a:r>
                        <a:rPr sz="800" b="1" spc="10" dirty="0">
                          <a:latin typeface="Arial"/>
                          <a:cs typeface="Arial"/>
                        </a:rPr>
                        <a:t>r</a:t>
                      </a:r>
                      <a:r>
                        <a:rPr sz="800" b="1" dirty="0">
                          <a:latin typeface="Arial"/>
                          <a:cs typeface="Arial"/>
                        </a:rPr>
                        <a:t>y  Pl</a:t>
                      </a:r>
                      <a:r>
                        <a:rPr sz="800" b="1" spc="-5" dirty="0">
                          <a:latin typeface="Arial"/>
                          <a:cs typeface="Arial"/>
                        </a:rPr>
                        <a:t>ace</a:t>
                      </a:r>
                      <a:r>
                        <a:rPr sz="800" b="1" spc="5" dirty="0">
                          <a:latin typeface="Arial"/>
                          <a:cs typeface="Arial"/>
                        </a:rPr>
                        <a:t>m</a:t>
                      </a:r>
                      <a:r>
                        <a:rPr sz="800" b="1" spc="-15" dirty="0">
                          <a:latin typeface="Arial"/>
                          <a:cs typeface="Arial"/>
                        </a:rPr>
                        <a:t>e</a:t>
                      </a:r>
                      <a:r>
                        <a:rPr sz="800" b="1" dirty="0">
                          <a:latin typeface="Arial"/>
                          <a:cs typeface="Arial"/>
                        </a:rPr>
                        <a:t>nt  </a:t>
                      </a:r>
                      <a:r>
                        <a:rPr sz="800" b="1" spc="-5" dirty="0">
                          <a:latin typeface="Arial"/>
                          <a:cs typeface="Arial"/>
                        </a:rPr>
                        <a:t>J</a:t>
                      </a:r>
                      <a:r>
                        <a:rPr sz="800" b="1" spc="5" dirty="0">
                          <a:latin typeface="Arial"/>
                          <a:cs typeface="Arial"/>
                        </a:rPr>
                        <a:t>J</a:t>
                      </a:r>
                      <a:r>
                        <a:rPr sz="800" b="1" spc="-30" dirty="0">
                          <a:latin typeface="Arial"/>
                          <a:cs typeface="Arial"/>
                        </a:rPr>
                        <a:t>A</a:t>
                      </a:r>
                      <a:r>
                        <a:rPr sz="800" b="1" dirty="0">
                          <a:latin typeface="Arial"/>
                          <a:cs typeface="Arial"/>
                        </a:rPr>
                        <a:t>EP</a:t>
                      </a:r>
                      <a:r>
                        <a:rPr sz="800" b="1" spc="-5" dirty="0">
                          <a:latin typeface="Arial"/>
                          <a:cs typeface="Arial"/>
                        </a:rPr>
                        <a:t>-180</a:t>
                      </a:r>
                      <a:endParaRPr sz="800">
                        <a:latin typeface="Arial"/>
                        <a:cs typeface="Arial"/>
                      </a:endParaRPr>
                    </a:p>
                    <a:p>
                      <a:pPr algn="ctr">
                        <a:lnSpc>
                          <a:spcPct val="100000"/>
                        </a:lnSpc>
                        <a:spcBef>
                          <a:spcPts val="50"/>
                        </a:spcBef>
                      </a:pPr>
                      <a:r>
                        <a:rPr sz="800" b="1" spc="-10" dirty="0">
                          <a:latin typeface="Arial"/>
                          <a:cs typeface="Arial"/>
                        </a:rPr>
                        <a:t>A02</a:t>
                      </a:r>
                      <a:endParaRPr sz="800">
                        <a:latin typeface="Arial"/>
                        <a:cs typeface="Arial"/>
                      </a:endParaRPr>
                    </a:p>
                  </a:txBody>
                  <a:tcPr marL="0" marR="0" marT="3175"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algn="ctr">
                        <a:lnSpc>
                          <a:spcPct val="100000"/>
                        </a:lnSpc>
                        <a:spcBef>
                          <a:spcPts val="25"/>
                        </a:spcBef>
                      </a:pPr>
                      <a:r>
                        <a:rPr sz="800" b="1" spc="-5" dirty="0">
                          <a:latin typeface="Arial"/>
                          <a:cs typeface="Arial"/>
                        </a:rPr>
                        <a:t>D</a:t>
                      </a:r>
                      <a:r>
                        <a:rPr sz="800" b="1" dirty="0">
                          <a:latin typeface="Arial"/>
                          <a:cs typeface="Arial"/>
                        </a:rPr>
                        <a:t>i</a:t>
                      </a:r>
                      <a:r>
                        <a:rPr sz="800" b="1" spc="-5" dirty="0">
                          <a:latin typeface="Arial"/>
                          <a:cs typeface="Arial"/>
                        </a:rPr>
                        <a:t>scret</a:t>
                      </a:r>
                      <a:r>
                        <a:rPr sz="800" b="1" dirty="0">
                          <a:latin typeface="Arial"/>
                          <a:cs typeface="Arial"/>
                        </a:rPr>
                        <a:t>ion</a:t>
                      </a:r>
                      <a:r>
                        <a:rPr sz="800" b="1" spc="-5" dirty="0">
                          <a:latin typeface="Arial"/>
                          <a:cs typeface="Arial"/>
                        </a:rPr>
                        <a:t>a</a:t>
                      </a:r>
                      <a:r>
                        <a:rPr sz="800" b="1" spc="10" dirty="0">
                          <a:latin typeface="Arial"/>
                          <a:cs typeface="Arial"/>
                        </a:rPr>
                        <a:t>r</a:t>
                      </a:r>
                      <a:r>
                        <a:rPr sz="800" b="1" dirty="0">
                          <a:latin typeface="Arial"/>
                          <a:cs typeface="Arial"/>
                        </a:rPr>
                        <a:t>y</a:t>
                      </a:r>
                      <a:endParaRPr sz="800">
                        <a:latin typeface="Arial"/>
                        <a:cs typeface="Arial"/>
                      </a:endParaRPr>
                    </a:p>
                    <a:p>
                      <a:pPr marL="80645" marR="83185" algn="ctr">
                        <a:lnSpc>
                          <a:spcPct val="111200"/>
                        </a:lnSpc>
                        <a:spcBef>
                          <a:spcPts val="10"/>
                        </a:spcBef>
                      </a:pPr>
                      <a:r>
                        <a:rPr sz="800" b="1" dirty="0">
                          <a:latin typeface="Arial"/>
                          <a:cs typeface="Arial"/>
                        </a:rPr>
                        <a:t>Pl</a:t>
                      </a:r>
                      <a:r>
                        <a:rPr sz="800" b="1" spc="-5" dirty="0">
                          <a:latin typeface="Arial"/>
                          <a:cs typeface="Arial"/>
                        </a:rPr>
                        <a:t>ace</a:t>
                      </a:r>
                      <a:r>
                        <a:rPr sz="800" b="1" spc="5" dirty="0">
                          <a:latin typeface="Arial"/>
                          <a:cs typeface="Arial"/>
                        </a:rPr>
                        <a:t>m</a:t>
                      </a:r>
                      <a:r>
                        <a:rPr sz="800" b="1" spc="-15" dirty="0">
                          <a:latin typeface="Arial"/>
                          <a:cs typeface="Arial"/>
                        </a:rPr>
                        <a:t>e</a:t>
                      </a:r>
                      <a:r>
                        <a:rPr sz="800" b="1" dirty="0">
                          <a:latin typeface="Arial"/>
                          <a:cs typeface="Arial"/>
                        </a:rPr>
                        <a:t>nt  </a:t>
                      </a:r>
                      <a:r>
                        <a:rPr sz="800" b="1" spc="-5" dirty="0">
                          <a:latin typeface="Arial"/>
                          <a:cs typeface="Arial"/>
                        </a:rPr>
                        <a:t>JJAEP-90  </a:t>
                      </a:r>
                      <a:r>
                        <a:rPr sz="800" b="1" spc="-10" dirty="0">
                          <a:latin typeface="Arial"/>
                          <a:cs typeface="Arial"/>
                        </a:rPr>
                        <a:t>A04</a:t>
                      </a:r>
                      <a:endParaRPr sz="800">
                        <a:latin typeface="Arial"/>
                        <a:cs typeface="Arial"/>
                      </a:endParaRPr>
                    </a:p>
                  </a:txBody>
                  <a:tcPr marL="0" marR="0" marT="3175"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00"/>
                  </a:ext>
                </a:extLst>
              </a:tr>
              <a:tr h="141731">
                <a:tc>
                  <a:txBody>
                    <a:bodyPr/>
                    <a:lstStyle/>
                    <a:p>
                      <a:pPr marR="173355" algn="r">
                        <a:lnSpc>
                          <a:spcPts val="715"/>
                        </a:lnSpc>
                      </a:pPr>
                      <a:r>
                        <a:rPr sz="700" dirty="0">
                          <a:latin typeface="Gill Sans MT"/>
                          <a:cs typeface="Gill Sans MT"/>
                        </a:rPr>
                        <a:t>01</a:t>
                      </a:r>
                      <a:endParaRPr sz="700">
                        <a:latin typeface="Gill Sans MT"/>
                        <a:cs typeface="Gill Sans MT"/>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73025">
                        <a:lnSpc>
                          <a:spcPts val="715"/>
                        </a:lnSpc>
                      </a:pPr>
                      <a:r>
                        <a:rPr sz="700" spc="-5" dirty="0">
                          <a:latin typeface="Gill Sans MT"/>
                          <a:cs typeface="Gill Sans MT"/>
                        </a:rPr>
                        <a:t>Permanent Removal </a:t>
                      </a:r>
                      <a:r>
                        <a:rPr sz="700" dirty="0">
                          <a:latin typeface="Gill Sans MT"/>
                          <a:cs typeface="Gill Sans MT"/>
                        </a:rPr>
                        <a:t>by </a:t>
                      </a:r>
                      <a:r>
                        <a:rPr sz="700" spc="-5" dirty="0">
                          <a:latin typeface="Gill Sans MT"/>
                          <a:cs typeface="Gill Sans MT"/>
                        </a:rPr>
                        <a:t>a Teacher from Class - </a:t>
                      </a:r>
                      <a:r>
                        <a:rPr sz="700" dirty="0">
                          <a:latin typeface="Gill Sans MT"/>
                          <a:cs typeface="Gill Sans MT"/>
                        </a:rPr>
                        <a:t>TEC</a:t>
                      </a:r>
                      <a:r>
                        <a:rPr sz="700" spc="65" dirty="0">
                          <a:latin typeface="Gill Sans MT"/>
                          <a:cs typeface="Gill Sans MT"/>
                        </a:rPr>
                        <a:t> </a:t>
                      </a:r>
                      <a:r>
                        <a:rPr sz="700" spc="-5" dirty="0">
                          <a:latin typeface="Gill Sans MT"/>
                          <a:cs typeface="Gill Sans MT"/>
                        </a:rPr>
                        <a:t>§37.002(b)</a:t>
                      </a:r>
                      <a:endParaRPr sz="700">
                        <a:latin typeface="Gill Sans MT"/>
                        <a:cs typeface="Gill Sans MT"/>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algn="ctr">
                        <a:lnSpc>
                          <a:spcPts val="715"/>
                        </a:lnSpc>
                      </a:pPr>
                      <a:r>
                        <a:rPr sz="700" dirty="0">
                          <a:latin typeface="Gill Sans MT"/>
                          <a:cs typeface="Gill Sans MT"/>
                        </a:rPr>
                        <a:t>X</a:t>
                      </a:r>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01"/>
                  </a:ext>
                </a:extLst>
              </a:tr>
              <a:tr h="126492">
                <a:tc>
                  <a:txBody>
                    <a:bodyPr/>
                    <a:lstStyle/>
                    <a:p>
                      <a:pPr marR="173355" algn="r">
                        <a:lnSpc>
                          <a:spcPts val="715"/>
                        </a:lnSpc>
                      </a:pPr>
                      <a:r>
                        <a:rPr sz="700" dirty="0">
                          <a:latin typeface="Gill Sans MT"/>
                          <a:cs typeface="Gill Sans MT"/>
                        </a:rPr>
                        <a:t>02</a:t>
                      </a:r>
                      <a:endParaRPr sz="700">
                        <a:latin typeface="Gill Sans MT"/>
                        <a:cs typeface="Gill Sans MT"/>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7945">
                        <a:lnSpc>
                          <a:spcPts val="715"/>
                        </a:lnSpc>
                      </a:pPr>
                      <a:r>
                        <a:rPr sz="700" spc="-5" dirty="0">
                          <a:latin typeface="Gill Sans MT"/>
                          <a:cs typeface="Gill Sans MT"/>
                        </a:rPr>
                        <a:t>Conduct punishable as a </a:t>
                      </a:r>
                      <a:r>
                        <a:rPr sz="700" dirty="0">
                          <a:latin typeface="Gill Sans MT"/>
                          <a:cs typeface="Gill Sans MT"/>
                        </a:rPr>
                        <a:t>felony </a:t>
                      </a:r>
                      <a:r>
                        <a:rPr sz="700" spc="-5" dirty="0">
                          <a:latin typeface="Gill Sans MT"/>
                          <a:cs typeface="Gill Sans MT"/>
                        </a:rPr>
                        <a:t>- TEC</a:t>
                      </a:r>
                      <a:r>
                        <a:rPr sz="700" spc="55" dirty="0">
                          <a:latin typeface="Gill Sans MT"/>
                          <a:cs typeface="Gill Sans MT"/>
                        </a:rPr>
                        <a:t> </a:t>
                      </a:r>
                      <a:r>
                        <a:rPr sz="700" spc="-5" dirty="0">
                          <a:latin typeface="Gill Sans MT"/>
                          <a:cs typeface="Gill Sans MT"/>
                        </a:rPr>
                        <a:t>§37.006(a)(2)A.</a:t>
                      </a:r>
                      <a:endParaRPr sz="700">
                        <a:latin typeface="Gill Sans MT"/>
                        <a:cs typeface="Gill Sans MT"/>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algn="ctr">
                        <a:lnSpc>
                          <a:spcPts val="715"/>
                        </a:lnSpc>
                      </a:pPr>
                      <a:r>
                        <a:rPr sz="700" dirty="0">
                          <a:latin typeface="Gill Sans MT"/>
                          <a:cs typeface="Gill Sans MT"/>
                        </a:rPr>
                        <a:t>X</a:t>
                      </a:r>
                      <a:endParaRPr sz="700">
                        <a:latin typeface="Gill Sans MT"/>
                        <a:cs typeface="Gill Sans MT"/>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02"/>
                  </a:ext>
                </a:extLst>
              </a:tr>
              <a:tr h="242316">
                <a:tc>
                  <a:txBody>
                    <a:bodyPr/>
                    <a:lstStyle/>
                    <a:p>
                      <a:pPr marR="173355" algn="r">
                        <a:lnSpc>
                          <a:spcPts val="715"/>
                        </a:lnSpc>
                      </a:pPr>
                      <a:r>
                        <a:rPr sz="700" dirty="0">
                          <a:latin typeface="Gill Sans MT"/>
                          <a:cs typeface="Gill Sans MT"/>
                        </a:rPr>
                        <a:t>04</a:t>
                      </a:r>
                      <a:endParaRPr sz="700">
                        <a:latin typeface="Gill Sans MT"/>
                        <a:cs typeface="Gill Sans MT"/>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7945">
                        <a:lnSpc>
                          <a:spcPts val="705"/>
                        </a:lnSpc>
                      </a:pPr>
                      <a:r>
                        <a:rPr sz="700" spc="-5" dirty="0">
                          <a:latin typeface="Gill Sans MT"/>
                          <a:cs typeface="Gill Sans MT"/>
                        </a:rPr>
                        <a:t>Possessed, sold, or used marijuana or </a:t>
                      </a:r>
                      <a:r>
                        <a:rPr sz="700" dirty="0">
                          <a:latin typeface="Gill Sans MT"/>
                          <a:cs typeface="Gill Sans MT"/>
                        </a:rPr>
                        <a:t>other </a:t>
                      </a:r>
                      <a:r>
                        <a:rPr sz="700" spc="-5" dirty="0">
                          <a:latin typeface="Gill Sans MT"/>
                          <a:cs typeface="Gill Sans MT"/>
                        </a:rPr>
                        <a:t>controlled substance - TEC §37.006(a)(2)(C) and 37.007(b) </a:t>
                      </a:r>
                      <a:r>
                        <a:rPr sz="700" dirty="0">
                          <a:latin typeface="Gill Sans MT"/>
                          <a:cs typeface="Gill Sans MT"/>
                        </a:rPr>
                        <a:t>for </a:t>
                      </a:r>
                      <a:r>
                        <a:rPr sz="700" spc="-5" dirty="0">
                          <a:latin typeface="Gill Sans MT"/>
                          <a:cs typeface="Gill Sans MT"/>
                        </a:rPr>
                        <a:t>under </a:t>
                      </a:r>
                      <a:r>
                        <a:rPr sz="700" spc="75" dirty="0">
                          <a:latin typeface="Gill Sans MT"/>
                          <a:cs typeface="Gill Sans MT"/>
                        </a:rPr>
                        <a:t> </a:t>
                      </a:r>
                      <a:r>
                        <a:rPr sz="700" spc="-5" dirty="0">
                          <a:latin typeface="Gill Sans MT"/>
                          <a:cs typeface="Gill Sans MT"/>
                        </a:rPr>
                        <a:t>the</a:t>
                      </a:r>
                      <a:endParaRPr sz="700">
                        <a:latin typeface="Gill Sans MT"/>
                        <a:cs typeface="Gill Sans MT"/>
                      </a:endParaRPr>
                    </a:p>
                    <a:p>
                      <a:pPr marL="67945">
                        <a:lnSpc>
                          <a:spcPts val="830"/>
                        </a:lnSpc>
                      </a:pPr>
                      <a:r>
                        <a:rPr sz="700" spc="-5" dirty="0">
                          <a:latin typeface="Gill Sans MT"/>
                          <a:cs typeface="Gill Sans MT"/>
                        </a:rPr>
                        <a:t>influence.</a:t>
                      </a:r>
                      <a:endParaRPr sz="700">
                        <a:latin typeface="Gill Sans MT"/>
                        <a:cs typeface="Gill Sans MT"/>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a:lnSpc>
                          <a:spcPct val="100000"/>
                        </a:lnSpc>
                      </a:pPr>
                      <a:endParaRPr sz="800">
                        <a:latin typeface="Times New Roman"/>
                        <a:cs typeface="Times New Roman"/>
                      </a:endParaRPr>
                    </a:p>
                    <a:p>
                      <a:pPr algn="ctr">
                        <a:lnSpc>
                          <a:spcPct val="100000"/>
                        </a:lnSpc>
                      </a:pPr>
                      <a:r>
                        <a:rPr sz="700" dirty="0">
                          <a:latin typeface="Gill Sans MT"/>
                          <a:cs typeface="Gill Sans MT"/>
                        </a:rPr>
                        <a:t>X</a:t>
                      </a:r>
                      <a:endParaRPr sz="700">
                        <a:latin typeface="Gill Sans MT"/>
                        <a:cs typeface="Gill Sans MT"/>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03"/>
                  </a:ext>
                </a:extLst>
              </a:tr>
              <a:tr h="140201">
                <a:tc>
                  <a:txBody>
                    <a:bodyPr/>
                    <a:lstStyle/>
                    <a:p>
                      <a:pPr marR="173355" algn="r">
                        <a:lnSpc>
                          <a:spcPts val="715"/>
                        </a:lnSpc>
                      </a:pPr>
                      <a:r>
                        <a:rPr sz="700" dirty="0">
                          <a:latin typeface="Gill Sans MT"/>
                          <a:cs typeface="Gill Sans MT"/>
                        </a:rPr>
                        <a:t>05</a:t>
                      </a:r>
                      <a:endParaRPr sz="700">
                        <a:latin typeface="Gill Sans MT"/>
                        <a:cs typeface="Gill Sans MT"/>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marL="67945">
                        <a:lnSpc>
                          <a:spcPts val="715"/>
                        </a:lnSpc>
                      </a:pPr>
                      <a:r>
                        <a:rPr sz="700" spc="-5" dirty="0">
                          <a:latin typeface="Gill Sans MT"/>
                          <a:cs typeface="Gill Sans MT"/>
                        </a:rPr>
                        <a:t>Possessed, sold, used, or </a:t>
                      </a:r>
                      <a:r>
                        <a:rPr sz="700" dirty="0">
                          <a:latin typeface="Gill Sans MT"/>
                          <a:cs typeface="Gill Sans MT"/>
                        </a:rPr>
                        <a:t>was </a:t>
                      </a:r>
                      <a:r>
                        <a:rPr sz="700" spc="-5" dirty="0">
                          <a:latin typeface="Gill Sans MT"/>
                          <a:cs typeface="Gill Sans MT"/>
                        </a:rPr>
                        <a:t>under the influence of an alcoholic beverage - TEC §37.006(a)(2)(D) and </a:t>
                      </a:r>
                      <a:r>
                        <a:rPr sz="700" spc="95" dirty="0">
                          <a:latin typeface="Gill Sans MT"/>
                          <a:cs typeface="Gill Sans MT"/>
                        </a:rPr>
                        <a:t> </a:t>
                      </a:r>
                      <a:r>
                        <a:rPr sz="700" spc="-5" dirty="0">
                          <a:latin typeface="Gill Sans MT"/>
                          <a:cs typeface="Gill Sans MT"/>
                        </a:rPr>
                        <a:t>37.007(b).</a:t>
                      </a:r>
                      <a:endParaRPr sz="700">
                        <a:latin typeface="Gill Sans MT"/>
                        <a:cs typeface="Gill Sans MT"/>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algn="ctr">
                        <a:lnSpc>
                          <a:spcPts val="715"/>
                        </a:lnSpc>
                      </a:pPr>
                      <a:r>
                        <a:rPr sz="700" dirty="0">
                          <a:latin typeface="Gill Sans MT"/>
                          <a:cs typeface="Gill Sans MT"/>
                        </a:rPr>
                        <a:t>X</a:t>
                      </a:r>
                      <a:endParaRPr sz="700">
                        <a:latin typeface="Gill Sans MT"/>
                        <a:cs typeface="Gill Sans MT"/>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extLst>
                  <a:ext uri="{0D108BD9-81ED-4DB2-BD59-A6C34878D82A}">
                    <a16:rowId xmlns:a16="http://schemas.microsoft.com/office/drawing/2014/main" val="10004"/>
                  </a:ext>
                </a:extLst>
              </a:tr>
              <a:tr h="109727">
                <a:tc>
                  <a:txBody>
                    <a:bodyPr/>
                    <a:lstStyle/>
                    <a:p>
                      <a:pPr marR="173355" algn="r">
                        <a:lnSpc>
                          <a:spcPts val="715"/>
                        </a:lnSpc>
                      </a:pPr>
                      <a:r>
                        <a:rPr sz="700" dirty="0">
                          <a:latin typeface="Gill Sans MT"/>
                          <a:cs typeface="Gill Sans MT"/>
                        </a:rPr>
                        <a:t>06</a:t>
                      </a:r>
                      <a:endParaRPr sz="700">
                        <a:latin typeface="Gill Sans MT"/>
                        <a:cs typeface="Gill Sans MT"/>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108">
                      <a:solidFill>
                        <a:srgbClr val="000000"/>
                      </a:solidFill>
                      <a:prstDash val="solid"/>
                    </a:lnB>
                  </a:tcPr>
                </a:tc>
                <a:tc>
                  <a:txBody>
                    <a:bodyPr/>
                    <a:lstStyle/>
                    <a:p>
                      <a:pPr marL="67945">
                        <a:lnSpc>
                          <a:spcPts val="715"/>
                        </a:lnSpc>
                      </a:pPr>
                      <a:r>
                        <a:rPr sz="700" spc="-5" dirty="0">
                          <a:latin typeface="Gill Sans MT"/>
                          <a:cs typeface="Gill Sans MT"/>
                        </a:rPr>
                        <a:t>Abuse of volatile chemical - TEC</a:t>
                      </a:r>
                      <a:r>
                        <a:rPr sz="700" spc="65" dirty="0">
                          <a:latin typeface="Gill Sans MT"/>
                          <a:cs typeface="Gill Sans MT"/>
                        </a:rPr>
                        <a:t> </a:t>
                      </a:r>
                      <a:r>
                        <a:rPr sz="700" spc="-5" dirty="0">
                          <a:latin typeface="Gill Sans MT"/>
                          <a:cs typeface="Gill Sans MT"/>
                        </a:rPr>
                        <a:t>§37.006(a)(2)(E)</a:t>
                      </a:r>
                      <a:endParaRPr sz="700">
                        <a:latin typeface="Gill Sans MT"/>
                        <a:cs typeface="Gill Sans MT"/>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108">
                      <a:solidFill>
                        <a:srgbClr val="000000"/>
                      </a:solidFill>
                      <a:prstDash val="solid"/>
                    </a:lnB>
                  </a:tcPr>
                </a:tc>
                <a:tc>
                  <a:txBody>
                    <a:bodyPr/>
                    <a:lstStyle/>
                    <a:p>
                      <a:pPr algn="ctr">
                        <a:lnSpc>
                          <a:spcPts val="715"/>
                        </a:lnSpc>
                      </a:pPr>
                      <a:r>
                        <a:rPr sz="700" dirty="0">
                          <a:latin typeface="Gill Sans MT"/>
                          <a:cs typeface="Gill Sans MT"/>
                        </a:rPr>
                        <a:t>X</a:t>
                      </a:r>
                      <a:endParaRPr sz="700">
                        <a:latin typeface="Gill Sans MT"/>
                        <a:cs typeface="Gill Sans MT"/>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extLst>
                  <a:ext uri="{0D108BD9-81ED-4DB2-BD59-A6C34878D82A}">
                    <a16:rowId xmlns:a16="http://schemas.microsoft.com/office/drawing/2014/main" val="10005"/>
                  </a:ext>
                </a:extLst>
              </a:tr>
              <a:tr h="126498">
                <a:tc>
                  <a:txBody>
                    <a:bodyPr/>
                    <a:lstStyle/>
                    <a:p>
                      <a:pPr marR="173355" algn="r">
                        <a:lnSpc>
                          <a:spcPts val="715"/>
                        </a:lnSpc>
                      </a:pPr>
                      <a:r>
                        <a:rPr sz="700" dirty="0">
                          <a:latin typeface="Gill Sans MT"/>
                          <a:cs typeface="Gill Sans MT"/>
                        </a:rPr>
                        <a:t>07</a:t>
                      </a:r>
                      <a:endParaRPr sz="700">
                        <a:latin typeface="Gill Sans MT"/>
                        <a:cs typeface="Gill Sans MT"/>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7945">
                        <a:lnSpc>
                          <a:spcPts val="715"/>
                        </a:lnSpc>
                      </a:pPr>
                      <a:r>
                        <a:rPr sz="700" spc="-5" dirty="0">
                          <a:latin typeface="Gill Sans MT"/>
                          <a:cs typeface="Gill Sans MT"/>
                        </a:rPr>
                        <a:t>Public lewdness or indecent exposure - TEC</a:t>
                      </a:r>
                      <a:r>
                        <a:rPr sz="700" spc="95" dirty="0">
                          <a:latin typeface="Gill Sans MT"/>
                          <a:cs typeface="Gill Sans MT"/>
                        </a:rPr>
                        <a:t> </a:t>
                      </a:r>
                      <a:r>
                        <a:rPr sz="700" spc="-5" dirty="0">
                          <a:latin typeface="Gill Sans MT"/>
                          <a:cs typeface="Gill Sans MT"/>
                        </a:rPr>
                        <a:t>§37.006(a)(2)(F)</a:t>
                      </a:r>
                      <a:endParaRPr sz="700">
                        <a:latin typeface="Gill Sans MT"/>
                        <a:cs typeface="Gill Sans MT"/>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algn="ctr">
                        <a:lnSpc>
                          <a:spcPts val="715"/>
                        </a:lnSpc>
                      </a:pPr>
                      <a:r>
                        <a:rPr sz="700" dirty="0">
                          <a:latin typeface="Gill Sans MT"/>
                          <a:cs typeface="Gill Sans MT"/>
                        </a:rPr>
                        <a:t>X</a:t>
                      </a:r>
                      <a:endParaRPr sz="700">
                        <a:latin typeface="Gill Sans MT"/>
                        <a:cs typeface="Gill Sans MT"/>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extLst>
                  <a:ext uri="{0D108BD9-81ED-4DB2-BD59-A6C34878D82A}">
                    <a16:rowId xmlns:a16="http://schemas.microsoft.com/office/drawing/2014/main" val="10006"/>
                  </a:ext>
                </a:extLst>
              </a:tr>
              <a:tr h="141731">
                <a:tc>
                  <a:txBody>
                    <a:bodyPr/>
                    <a:lstStyle/>
                    <a:p>
                      <a:pPr marR="173355" algn="r">
                        <a:lnSpc>
                          <a:spcPts val="715"/>
                        </a:lnSpc>
                      </a:pPr>
                      <a:r>
                        <a:rPr sz="700" dirty="0">
                          <a:latin typeface="Gill Sans MT"/>
                          <a:cs typeface="Gill Sans MT"/>
                        </a:rPr>
                        <a:t>08</a:t>
                      </a:r>
                      <a:endParaRPr sz="700">
                        <a:latin typeface="Gill Sans MT"/>
                        <a:cs typeface="Gill Sans MT"/>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73025">
                        <a:lnSpc>
                          <a:spcPts val="715"/>
                        </a:lnSpc>
                      </a:pPr>
                      <a:r>
                        <a:rPr sz="700" spc="-5" dirty="0">
                          <a:latin typeface="Gill Sans MT"/>
                          <a:cs typeface="Gill Sans MT"/>
                        </a:rPr>
                        <a:t>Retaliation/school employee - TEC §37.006(b) and</a:t>
                      </a:r>
                      <a:r>
                        <a:rPr sz="700" spc="110" dirty="0">
                          <a:latin typeface="Gill Sans MT"/>
                          <a:cs typeface="Gill Sans MT"/>
                        </a:rPr>
                        <a:t> </a:t>
                      </a:r>
                      <a:r>
                        <a:rPr sz="700" spc="-5" dirty="0">
                          <a:latin typeface="Gill Sans MT"/>
                          <a:cs typeface="Gill Sans MT"/>
                        </a:rPr>
                        <a:t>§37.007(d)</a:t>
                      </a:r>
                      <a:endParaRPr sz="700">
                        <a:latin typeface="Gill Sans MT"/>
                        <a:cs typeface="Gill Sans MT"/>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algn="ctr">
                        <a:lnSpc>
                          <a:spcPts val="715"/>
                        </a:lnSpc>
                      </a:pPr>
                      <a:r>
                        <a:rPr sz="700" spc="-5" dirty="0">
                          <a:latin typeface="Gill Sans MT"/>
                          <a:cs typeface="Gill Sans MT"/>
                        </a:rPr>
                        <a:t>*X</a:t>
                      </a:r>
                      <a:endParaRPr sz="700">
                        <a:latin typeface="Gill Sans MT"/>
                        <a:cs typeface="Gill Sans MT"/>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07"/>
                  </a:ext>
                </a:extLst>
              </a:tr>
              <a:tr h="231648">
                <a:tc>
                  <a:txBody>
                    <a:bodyPr/>
                    <a:lstStyle/>
                    <a:p>
                      <a:pPr marR="173355" algn="r">
                        <a:lnSpc>
                          <a:spcPts val="715"/>
                        </a:lnSpc>
                      </a:pPr>
                      <a:r>
                        <a:rPr sz="700" dirty="0">
                          <a:latin typeface="Gill Sans MT"/>
                          <a:cs typeface="Gill Sans MT"/>
                        </a:rPr>
                        <a:t>09</a:t>
                      </a:r>
                      <a:endParaRPr sz="700">
                        <a:latin typeface="Gill Sans MT"/>
                        <a:cs typeface="Gill Sans MT"/>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7945">
                        <a:lnSpc>
                          <a:spcPts val="705"/>
                        </a:lnSpc>
                      </a:pPr>
                      <a:r>
                        <a:rPr sz="700" spc="-5" dirty="0">
                          <a:latin typeface="Gill Sans MT"/>
                          <a:cs typeface="Gill Sans MT"/>
                        </a:rPr>
                        <a:t>Based</a:t>
                      </a:r>
                      <a:r>
                        <a:rPr sz="700" spc="45" dirty="0">
                          <a:latin typeface="Gill Sans MT"/>
                          <a:cs typeface="Gill Sans MT"/>
                        </a:rPr>
                        <a:t> </a:t>
                      </a:r>
                      <a:r>
                        <a:rPr sz="700" spc="-5" dirty="0">
                          <a:latin typeface="Gill Sans MT"/>
                          <a:cs typeface="Gill Sans MT"/>
                        </a:rPr>
                        <a:t>on</a:t>
                      </a:r>
                      <a:r>
                        <a:rPr sz="700" spc="55" dirty="0">
                          <a:latin typeface="Gill Sans MT"/>
                          <a:cs typeface="Gill Sans MT"/>
                        </a:rPr>
                        <a:t> </a:t>
                      </a:r>
                      <a:r>
                        <a:rPr sz="700" spc="-5" dirty="0">
                          <a:latin typeface="Gill Sans MT"/>
                          <a:cs typeface="Gill Sans MT"/>
                        </a:rPr>
                        <a:t>conduct</a:t>
                      </a:r>
                      <a:r>
                        <a:rPr sz="700" spc="40" dirty="0">
                          <a:latin typeface="Gill Sans MT"/>
                          <a:cs typeface="Gill Sans MT"/>
                        </a:rPr>
                        <a:t> </a:t>
                      </a:r>
                      <a:r>
                        <a:rPr sz="700" spc="-5" dirty="0">
                          <a:latin typeface="Gill Sans MT"/>
                          <a:cs typeface="Gill Sans MT"/>
                        </a:rPr>
                        <a:t>occurring</a:t>
                      </a:r>
                      <a:r>
                        <a:rPr sz="700" spc="45" dirty="0">
                          <a:latin typeface="Gill Sans MT"/>
                          <a:cs typeface="Gill Sans MT"/>
                        </a:rPr>
                        <a:t> </a:t>
                      </a:r>
                      <a:r>
                        <a:rPr sz="700" dirty="0">
                          <a:latin typeface="Gill Sans MT"/>
                          <a:cs typeface="Gill Sans MT"/>
                        </a:rPr>
                        <a:t>off</a:t>
                      </a:r>
                      <a:r>
                        <a:rPr sz="700" spc="45" dirty="0">
                          <a:latin typeface="Gill Sans MT"/>
                          <a:cs typeface="Gill Sans MT"/>
                        </a:rPr>
                        <a:t> </a:t>
                      </a:r>
                      <a:r>
                        <a:rPr sz="700" spc="-5" dirty="0">
                          <a:latin typeface="Gill Sans MT"/>
                          <a:cs typeface="Gill Sans MT"/>
                        </a:rPr>
                        <a:t>campus</a:t>
                      </a:r>
                      <a:r>
                        <a:rPr sz="700" spc="35" dirty="0">
                          <a:latin typeface="Gill Sans MT"/>
                          <a:cs typeface="Gill Sans MT"/>
                        </a:rPr>
                        <a:t> </a:t>
                      </a:r>
                      <a:r>
                        <a:rPr sz="700" dirty="0">
                          <a:latin typeface="Gill Sans MT"/>
                          <a:cs typeface="Gill Sans MT"/>
                        </a:rPr>
                        <a:t>and</a:t>
                      </a:r>
                      <a:r>
                        <a:rPr sz="700" spc="45" dirty="0">
                          <a:latin typeface="Gill Sans MT"/>
                          <a:cs typeface="Gill Sans MT"/>
                        </a:rPr>
                        <a:t> </a:t>
                      </a:r>
                      <a:r>
                        <a:rPr sz="700" spc="-5" dirty="0">
                          <a:latin typeface="Gill Sans MT"/>
                          <a:cs typeface="Gill Sans MT"/>
                        </a:rPr>
                        <a:t>while</a:t>
                      </a:r>
                      <a:r>
                        <a:rPr sz="700" spc="45" dirty="0">
                          <a:latin typeface="Gill Sans MT"/>
                          <a:cs typeface="Gill Sans MT"/>
                        </a:rPr>
                        <a:t> </a:t>
                      </a:r>
                      <a:r>
                        <a:rPr sz="700" spc="-5" dirty="0">
                          <a:latin typeface="Gill Sans MT"/>
                          <a:cs typeface="Gill Sans MT"/>
                        </a:rPr>
                        <a:t>the</a:t>
                      </a:r>
                      <a:r>
                        <a:rPr sz="700" spc="55" dirty="0">
                          <a:latin typeface="Gill Sans MT"/>
                          <a:cs typeface="Gill Sans MT"/>
                        </a:rPr>
                        <a:t> </a:t>
                      </a:r>
                      <a:r>
                        <a:rPr sz="700" spc="-5" dirty="0">
                          <a:latin typeface="Gill Sans MT"/>
                          <a:cs typeface="Gill Sans MT"/>
                        </a:rPr>
                        <a:t>student</a:t>
                      </a:r>
                      <a:r>
                        <a:rPr sz="700" spc="50" dirty="0">
                          <a:latin typeface="Gill Sans MT"/>
                          <a:cs typeface="Gill Sans MT"/>
                        </a:rPr>
                        <a:t> </a:t>
                      </a:r>
                      <a:r>
                        <a:rPr sz="700" spc="-5" dirty="0">
                          <a:latin typeface="Gill Sans MT"/>
                          <a:cs typeface="Gill Sans MT"/>
                        </a:rPr>
                        <a:t>is</a:t>
                      </a:r>
                      <a:r>
                        <a:rPr sz="700" spc="50" dirty="0">
                          <a:latin typeface="Gill Sans MT"/>
                          <a:cs typeface="Gill Sans MT"/>
                        </a:rPr>
                        <a:t> </a:t>
                      </a:r>
                      <a:r>
                        <a:rPr sz="700" spc="-5" dirty="0">
                          <a:latin typeface="Gill Sans MT"/>
                          <a:cs typeface="Gill Sans MT"/>
                        </a:rPr>
                        <a:t>not</a:t>
                      </a:r>
                      <a:r>
                        <a:rPr sz="700" spc="50" dirty="0">
                          <a:latin typeface="Gill Sans MT"/>
                          <a:cs typeface="Gill Sans MT"/>
                        </a:rPr>
                        <a:t> </a:t>
                      </a:r>
                      <a:r>
                        <a:rPr sz="700" spc="-5" dirty="0">
                          <a:latin typeface="Gill Sans MT"/>
                          <a:cs typeface="Gill Sans MT"/>
                        </a:rPr>
                        <a:t>in</a:t>
                      </a:r>
                      <a:r>
                        <a:rPr sz="700" spc="40" dirty="0">
                          <a:latin typeface="Gill Sans MT"/>
                          <a:cs typeface="Gill Sans MT"/>
                        </a:rPr>
                        <a:t> </a:t>
                      </a:r>
                      <a:r>
                        <a:rPr sz="700" spc="-5" dirty="0">
                          <a:latin typeface="Gill Sans MT"/>
                          <a:cs typeface="Gill Sans MT"/>
                        </a:rPr>
                        <a:t>attendance</a:t>
                      </a:r>
                      <a:r>
                        <a:rPr sz="700" spc="45" dirty="0">
                          <a:latin typeface="Gill Sans MT"/>
                          <a:cs typeface="Gill Sans MT"/>
                        </a:rPr>
                        <a:t> </a:t>
                      </a:r>
                      <a:r>
                        <a:rPr sz="700" spc="5" dirty="0">
                          <a:latin typeface="Gill Sans MT"/>
                          <a:cs typeface="Gill Sans MT"/>
                        </a:rPr>
                        <a:t>at</a:t>
                      </a:r>
                      <a:r>
                        <a:rPr sz="700" spc="40" dirty="0">
                          <a:latin typeface="Gill Sans MT"/>
                          <a:cs typeface="Gill Sans MT"/>
                        </a:rPr>
                        <a:t> </a:t>
                      </a:r>
                      <a:r>
                        <a:rPr sz="700" spc="-5" dirty="0">
                          <a:latin typeface="Gill Sans MT"/>
                          <a:cs typeface="Gill Sans MT"/>
                        </a:rPr>
                        <a:t>a</a:t>
                      </a:r>
                      <a:r>
                        <a:rPr sz="700" spc="55" dirty="0">
                          <a:latin typeface="Gill Sans MT"/>
                          <a:cs typeface="Gill Sans MT"/>
                        </a:rPr>
                        <a:t> </a:t>
                      </a:r>
                      <a:r>
                        <a:rPr sz="700" spc="-5" dirty="0">
                          <a:latin typeface="Gill Sans MT"/>
                          <a:cs typeface="Gill Sans MT"/>
                        </a:rPr>
                        <a:t>school-sponsored</a:t>
                      </a:r>
                      <a:r>
                        <a:rPr sz="700" spc="45" dirty="0">
                          <a:latin typeface="Gill Sans MT"/>
                          <a:cs typeface="Gill Sans MT"/>
                        </a:rPr>
                        <a:t> </a:t>
                      </a:r>
                      <a:r>
                        <a:rPr sz="700" spc="-5" dirty="0">
                          <a:latin typeface="Gill Sans MT"/>
                          <a:cs typeface="Gill Sans MT"/>
                        </a:rPr>
                        <a:t>or</a:t>
                      </a:r>
                      <a:r>
                        <a:rPr sz="700" spc="55" dirty="0">
                          <a:latin typeface="Gill Sans MT"/>
                          <a:cs typeface="Gill Sans MT"/>
                        </a:rPr>
                        <a:t> </a:t>
                      </a:r>
                      <a:r>
                        <a:rPr sz="700" spc="-5" dirty="0">
                          <a:latin typeface="Gill Sans MT"/>
                          <a:cs typeface="Gill Sans MT"/>
                        </a:rPr>
                        <a:t>school-</a:t>
                      </a:r>
                      <a:endParaRPr sz="700">
                        <a:latin typeface="Gill Sans MT"/>
                        <a:cs typeface="Gill Sans MT"/>
                      </a:endParaRPr>
                    </a:p>
                    <a:p>
                      <a:pPr marL="67945">
                        <a:lnSpc>
                          <a:spcPts val="830"/>
                        </a:lnSpc>
                      </a:pPr>
                      <a:r>
                        <a:rPr sz="700" spc="-5" dirty="0">
                          <a:latin typeface="Gill Sans MT"/>
                          <a:cs typeface="Gill Sans MT"/>
                        </a:rPr>
                        <a:t>related activity </a:t>
                      </a:r>
                      <a:r>
                        <a:rPr sz="700" dirty="0">
                          <a:latin typeface="Gill Sans MT"/>
                          <a:cs typeface="Gill Sans MT"/>
                        </a:rPr>
                        <a:t>for felony </a:t>
                      </a:r>
                      <a:r>
                        <a:rPr sz="700" spc="-5" dirty="0">
                          <a:latin typeface="Gill Sans MT"/>
                          <a:cs typeface="Gill Sans MT"/>
                        </a:rPr>
                        <a:t>offenses in Title 5, Penal Code - TEC </a:t>
                      </a:r>
                      <a:r>
                        <a:rPr sz="700" dirty="0">
                          <a:latin typeface="Gill Sans MT"/>
                          <a:cs typeface="Gill Sans MT"/>
                        </a:rPr>
                        <a:t>§37.006 </a:t>
                      </a:r>
                      <a:r>
                        <a:rPr sz="700" spc="-5" dirty="0">
                          <a:latin typeface="Gill Sans MT"/>
                          <a:cs typeface="Gill Sans MT"/>
                        </a:rPr>
                        <a:t>(c) TEC § </a:t>
                      </a:r>
                      <a:r>
                        <a:rPr sz="700" dirty="0">
                          <a:latin typeface="Gill Sans MT"/>
                          <a:cs typeface="Gill Sans MT"/>
                        </a:rPr>
                        <a:t>37.007 </a:t>
                      </a:r>
                      <a:r>
                        <a:rPr sz="700" spc="-5" dirty="0">
                          <a:latin typeface="Gill Sans MT"/>
                          <a:cs typeface="Gill Sans MT"/>
                        </a:rPr>
                        <a:t>(b)(4), and TEC</a:t>
                      </a:r>
                      <a:r>
                        <a:rPr sz="700" spc="125" dirty="0">
                          <a:latin typeface="Gill Sans MT"/>
                          <a:cs typeface="Gill Sans MT"/>
                        </a:rPr>
                        <a:t> </a:t>
                      </a:r>
                      <a:r>
                        <a:rPr sz="700" dirty="0">
                          <a:latin typeface="Gill Sans MT"/>
                          <a:cs typeface="Gill Sans MT"/>
                        </a:rPr>
                        <a:t>§37.0081.</a:t>
                      </a:r>
                      <a:endParaRPr sz="700">
                        <a:latin typeface="Gill Sans MT"/>
                        <a:cs typeface="Gill Sans MT"/>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a:lnSpc>
                          <a:spcPct val="100000"/>
                        </a:lnSpc>
                        <a:spcBef>
                          <a:spcPts val="40"/>
                        </a:spcBef>
                      </a:pPr>
                      <a:endParaRPr sz="700">
                        <a:latin typeface="Times New Roman"/>
                        <a:cs typeface="Times New Roman"/>
                      </a:endParaRPr>
                    </a:p>
                    <a:p>
                      <a:pPr algn="ctr">
                        <a:lnSpc>
                          <a:spcPct val="100000"/>
                        </a:lnSpc>
                      </a:pPr>
                      <a:r>
                        <a:rPr sz="700" dirty="0">
                          <a:latin typeface="Gill Sans MT"/>
                          <a:cs typeface="Gill Sans MT"/>
                        </a:rPr>
                        <a:t>X</a:t>
                      </a:r>
                      <a:endParaRPr sz="700">
                        <a:latin typeface="Gill Sans MT"/>
                        <a:cs typeface="Gill Sans MT"/>
                      </a:endParaRPr>
                    </a:p>
                  </a:txBody>
                  <a:tcPr marL="0" marR="0" marT="508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08"/>
                  </a:ext>
                </a:extLst>
              </a:tr>
              <a:tr h="228600">
                <a:tc>
                  <a:txBody>
                    <a:bodyPr/>
                    <a:lstStyle/>
                    <a:p>
                      <a:pPr marR="173355" algn="r">
                        <a:lnSpc>
                          <a:spcPts val="715"/>
                        </a:lnSpc>
                      </a:pPr>
                      <a:r>
                        <a:rPr sz="700" dirty="0">
                          <a:latin typeface="Gill Sans MT"/>
                          <a:cs typeface="Gill Sans MT"/>
                        </a:rPr>
                        <a:t>10</a:t>
                      </a:r>
                      <a:endParaRPr sz="700">
                        <a:latin typeface="Gill Sans MT"/>
                        <a:cs typeface="Gill Sans MT"/>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7945">
                        <a:lnSpc>
                          <a:spcPts val="705"/>
                        </a:lnSpc>
                      </a:pPr>
                      <a:r>
                        <a:rPr sz="700" spc="-5" dirty="0">
                          <a:latin typeface="Gill Sans MT"/>
                          <a:cs typeface="Gill Sans MT"/>
                        </a:rPr>
                        <a:t>Based on conduct occurring </a:t>
                      </a:r>
                      <a:r>
                        <a:rPr sz="700" dirty="0">
                          <a:latin typeface="Gill Sans MT"/>
                          <a:cs typeface="Gill Sans MT"/>
                        </a:rPr>
                        <a:t>off </a:t>
                      </a:r>
                      <a:r>
                        <a:rPr sz="700" spc="-5" dirty="0">
                          <a:latin typeface="Gill Sans MT"/>
                          <a:cs typeface="Gill Sans MT"/>
                        </a:rPr>
                        <a:t>campus </a:t>
                      </a:r>
                      <a:r>
                        <a:rPr sz="700" dirty="0">
                          <a:latin typeface="Gill Sans MT"/>
                          <a:cs typeface="Gill Sans MT"/>
                        </a:rPr>
                        <a:t>and </a:t>
                      </a:r>
                      <a:r>
                        <a:rPr sz="700" spc="-5" dirty="0">
                          <a:latin typeface="Gill Sans MT"/>
                          <a:cs typeface="Gill Sans MT"/>
                        </a:rPr>
                        <a:t>while the student is not in attendance at a school sponsored </a:t>
                      </a:r>
                      <a:r>
                        <a:rPr sz="700" dirty="0">
                          <a:latin typeface="Gill Sans MT"/>
                          <a:cs typeface="Gill Sans MT"/>
                        </a:rPr>
                        <a:t>or </a:t>
                      </a:r>
                      <a:r>
                        <a:rPr sz="700" spc="70" dirty="0">
                          <a:latin typeface="Gill Sans MT"/>
                          <a:cs typeface="Gill Sans MT"/>
                        </a:rPr>
                        <a:t> </a:t>
                      </a:r>
                      <a:r>
                        <a:rPr sz="700" spc="-5" dirty="0">
                          <a:latin typeface="Gill Sans MT"/>
                          <a:cs typeface="Gill Sans MT"/>
                        </a:rPr>
                        <a:t>school-</a:t>
                      </a:r>
                      <a:endParaRPr sz="700">
                        <a:latin typeface="Gill Sans MT"/>
                        <a:cs typeface="Gill Sans MT"/>
                      </a:endParaRPr>
                    </a:p>
                    <a:p>
                      <a:pPr marL="67945">
                        <a:lnSpc>
                          <a:spcPts val="830"/>
                        </a:lnSpc>
                      </a:pPr>
                      <a:r>
                        <a:rPr sz="700" spc="-5" dirty="0">
                          <a:latin typeface="Gill Sans MT"/>
                          <a:cs typeface="Gill Sans MT"/>
                        </a:rPr>
                        <a:t>related activity </a:t>
                      </a:r>
                      <a:r>
                        <a:rPr sz="700" dirty="0">
                          <a:latin typeface="Gill Sans MT"/>
                          <a:cs typeface="Gill Sans MT"/>
                        </a:rPr>
                        <a:t>for felony </a:t>
                      </a:r>
                      <a:r>
                        <a:rPr sz="700" spc="-5" dirty="0">
                          <a:latin typeface="Gill Sans MT"/>
                          <a:cs typeface="Gill Sans MT"/>
                        </a:rPr>
                        <a:t>offenses </a:t>
                      </a:r>
                      <a:r>
                        <a:rPr sz="700" dirty="0">
                          <a:latin typeface="Gill Sans MT"/>
                          <a:cs typeface="Gill Sans MT"/>
                        </a:rPr>
                        <a:t>not </a:t>
                      </a:r>
                      <a:r>
                        <a:rPr sz="700" spc="-5" dirty="0">
                          <a:latin typeface="Gill Sans MT"/>
                          <a:cs typeface="Gill Sans MT"/>
                        </a:rPr>
                        <a:t>in Title 5, Penal, Code-TEC §37.006(d) and TEC § 37.007</a:t>
                      </a:r>
                      <a:r>
                        <a:rPr sz="700" spc="160" dirty="0">
                          <a:latin typeface="Gill Sans MT"/>
                          <a:cs typeface="Gill Sans MT"/>
                        </a:rPr>
                        <a:t> </a:t>
                      </a:r>
                      <a:r>
                        <a:rPr sz="700" spc="-5" dirty="0">
                          <a:latin typeface="Gill Sans MT"/>
                          <a:cs typeface="Gill Sans MT"/>
                        </a:rPr>
                        <a:t>(b)(4).</a:t>
                      </a:r>
                      <a:endParaRPr sz="700">
                        <a:latin typeface="Gill Sans MT"/>
                        <a:cs typeface="Gill Sans MT"/>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algn="ctr">
                        <a:lnSpc>
                          <a:spcPct val="100000"/>
                        </a:lnSpc>
                        <a:spcBef>
                          <a:spcPts val="340"/>
                        </a:spcBef>
                      </a:pPr>
                      <a:r>
                        <a:rPr sz="700" dirty="0">
                          <a:latin typeface="Gill Sans MT"/>
                          <a:cs typeface="Gill Sans MT"/>
                        </a:rPr>
                        <a:t>X</a:t>
                      </a:r>
                      <a:endParaRPr sz="700">
                        <a:latin typeface="Gill Sans MT"/>
                        <a:cs typeface="Gill Sans MT"/>
                      </a:endParaRPr>
                    </a:p>
                  </a:txBody>
                  <a:tcPr marL="0" marR="0" marT="4318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09"/>
                  </a:ext>
                </a:extLst>
              </a:tr>
              <a:tr h="242316">
                <a:tc>
                  <a:txBody>
                    <a:bodyPr/>
                    <a:lstStyle/>
                    <a:p>
                      <a:pPr marR="173355" algn="r">
                        <a:lnSpc>
                          <a:spcPts val="715"/>
                        </a:lnSpc>
                      </a:pPr>
                      <a:r>
                        <a:rPr sz="700" dirty="0">
                          <a:latin typeface="Gill Sans MT"/>
                          <a:cs typeface="Gill Sans MT"/>
                        </a:rPr>
                        <a:t>11</a:t>
                      </a:r>
                      <a:endParaRPr sz="700">
                        <a:latin typeface="Gill Sans MT"/>
                        <a:cs typeface="Gill Sans MT"/>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7945">
                        <a:lnSpc>
                          <a:spcPts val="705"/>
                        </a:lnSpc>
                      </a:pPr>
                      <a:r>
                        <a:rPr sz="700" spc="-5" dirty="0">
                          <a:latin typeface="Gill Sans MT"/>
                          <a:cs typeface="Gill Sans MT"/>
                        </a:rPr>
                        <a:t>Brought a Firearm to School - </a:t>
                      </a:r>
                      <a:r>
                        <a:rPr sz="700" dirty="0">
                          <a:latin typeface="Gill Sans MT"/>
                          <a:cs typeface="Gill Sans MT"/>
                        </a:rPr>
                        <a:t>TEC </a:t>
                      </a:r>
                      <a:r>
                        <a:rPr sz="700" spc="-5" dirty="0">
                          <a:latin typeface="Gill Sans MT"/>
                          <a:cs typeface="Gill Sans MT"/>
                        </a:rPr>
                        <a:t>§37.007(e) brings a firearm to school or Unlawful Carrying of </a:t>
                      </a:r>
                      <a:r>
                        <a:rPr sz="700" spc="35" dirty="0">
                          <a:latin typeface="Gill Sans MT"/>
                          <a:cs typeface="Gill Sans MT"/>
                        </a:rPr>
                        <a:t> </a:t>
                      </a:r>
                      <a:r>
                        <a:rPr sz="700" spc="-5" dirty="0">
                          <a:latin typeface="Gill Sans MT"/>
                          <a:cs typeface="Gill Sans MT"/>
                        </a:rPr>
                        <a:t>a</a:t>
                      </a:r>
                      <a:endParaRPr sz="700">
                        <a:latin typeface="Gill Sans MT"/>
                        <a:cs typeface="Gill Sans MT"/>
                      </a:endParaRPr>
                    </a:p>
                    <a:p>
                      <a:pPr marL="67945">
                        <a:lnSpc>
                          <a:spcPts val="830"/>
                        </a:lnSpc>
                      </a:pPr>
                      <a:r>
                        <a:rPr sz="700" spc="-5" dirty="0">
                          <a:latin typeface="Gill Sans MT"/>
                          <a:cs typeface="Gill Sans MT"/>
                        </a:rPr>
                        <a:t>Handgun Under Penal Code 46.02 – TEC 37.007 (a)</a:t>
                      </a:r>
                      <a:r>
                        <a:rPr sz="700" spc="65" dirty="0">
                          <a:latin typeface="Gill Sans MT"/>
                          <a:cs typeface="Gill Sans MT"/>
                        </a:rPr>
                        <a:t> </a:t>
                      </a:r>
                      <a:r>
                        <a:rPr sz="700" spc="-5" dirty="0">
                          <a:latin typeface="Gill Sans MT"/>
                          <a:cs typeface="Gill Sans MT"/>
                        </a:rPr>
                        <a:t>(1)</a:t>
                      </a:r>
                      <a:endParaRPr sz="700">
                        <a:latin typeface="Gill Sans MT"/>
                        <a:cs typeface="Gill Sans MT"/>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a:lnSpc>
                          <a:spcPct val="100000"/>
                        </a:lnSpc>
                      </a:pPr>
                      <a:endParaRPr sz="800">
                        <a:latin typeface="Times New Roman"/>
                        <a:cs typeface="Times New Roman"/>
                      </a:endParaRPr>
                    </a:p>
                    <a:p>
                      <a:pPr marR="271145" algn="r">
                        <a:lnSpc>
                          <a:spcPct val="100000"/>
                        </a:lnSpc>
                      </a:pPr>
                      <a:r>
                        <a:rPr sz="700" dirty="0">
                          <a:latin typeface="Gill Sans MT"/>
                          <a:cs typeface="Gill Sans MT"/>
                        </a:rPr>
                        <a:t>X</a:t>
                      </a:r>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10"/>
                  </a:ext>
                </a:extLst>
              </a:tr>
              <a:tr h="211835">
                <a:tc>
                  <a:txBody>
                    <a:bodyPr/>
                    <a:lstStyle/>
                    <a:p>
                      <a:pPr marR="173355" algn="r">
                        <a:lnSpc>
                          <a:spcPts val="715"/>
                        </a:lnSpc>
                      </a:pPr>
                      <a:r>
                        <a:rPr sz="700" dirty="0">
                          <a:latin typeface="Gill Sans MT"/>
                          <a:cs typeface="Gill Sans MT"/>
                        </a:rPr>
                        <a:t>12</a:t>
                      </a:r>
                      <a:endParaRPr sz="700">
                        <a:latin typeface="Gill Sans MT"/>
                        <a:cs typeface="Gill Sans MT"/>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7945">
                        <a:lnSpc>
                          <a:spcPts val="705"/>
                        </a:lnSpc>
                      </a:pPr>
                      <a:r>
                        <a:rPr sz="700" spc="-5" dirty="0">
                          <a:latin typeface="Gill Sans MT"/>
                          <a:cs typeface="Gill Sans MT"/>
                        </a:rPr>
                        <a:t>Unlawful Carrying of a Location-Restricted Knife under Texas Penal </a:t>
                      </a:r>
                      <a:r>
                        <a:rPr sz="700" dirty="0">
                          <a:latin typeface="Gill Sans MT"/>
                          <a:cs typeface="Gill Sans MT"/>
                        </a:rPr>
                        <a:t>Code </a:t>
                      </a:r>
                      <a:r>
                        <a:rPr sz="700" spc="-5" dirty="0">
                          <a:latin typeface="Gill Sans MT"/>
                          <a:cs typeface="Gill Sans MT"/>
                        </a:rPr>
                        <a:t>46.01 – TEC §37.007(a)(1) (Illegal knife </a:t>
                      </a:r>
                      <a:r>
                        <a:rPr sz="700" spc="75" dirty="0">
                          <a:latin typeface="Gill Sans MT"/>
                          <a:cs typeface="Gill Sans MT"/>
                        </a:rPr>
                        <a:t> </a:t>
                      </a:r>
                      <a:r>
                        <a:rPr sz="700" spc="-5" dirty="0">
                          <a:latin typeface="Gill Sans MT"/>
                          <a:cs typeface="Gill Sans MT"/>
                        </a:rPr>
                        <a:t>–</a:t>
                      </a:r>
                      <a:endParaRPr sz="700">
                        <a:latin typeface="Gill Sans MT"/>
                        <a:cs typeface="Gill Sans MT"/>
                      </a:endParaRPr>
                    </a:p>
                    <a:p>
                      <a:pPr marL="67945">
                        <a:lnSpc>
                          <a:spcPts val="830"/>
                        </a:lnSpc>
                      </a:pPr>
                      <a:r>
                        <a:rPr sz="700" spc="-5" dirty="0">
                          <a:latin typeface="Gill Sans MT"/>
                          <a:cs typeface="Gill Sans MT"/>
                        </a:rPr>
                        <a:t>blade longer than 5.5</a:t>
                      </a:r>
                      <a:r>
                        <a:rPr sz="700" spc="-20" dirty="0">
                          <a:latin typeface="Gill Sans MT"/>
                          <a:cs typeface="Gill Sans MT"/>
                        </a:rPr>
                        <a:t> </a:t>
                      </a:r>
                      <a:r>
                        <a:rPr sz="700" spc="-5" dirty="0">
                          <a:latin typeface="Gill Sans MT"/>
                          <a:cs typeface="Gill Sans MT"/>
                        </a:rPr>
                        <a:t>inches)</a:t>
                      </a:r>
                      <a:endParaRPr sz="700">
                        <a:latin typeface="Gill Sans MT"/>
                        <a:cs typeface="Gill Sans MT"/>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R="271145" algn="r">
                        <a:lnSpc>
                          <a:spcPts val="715"/>
                        </a:lnSpc>
                      </a:pPr>
                      <a:r>
                        <a:rPr sz="700" dirty="0">
                          <a:latin typeface="Gill Sans MT"/>
                          <a:cs typeface="Gill Sans MT"/>
                        </a:rPr>
                        <a:t>X</a:t>
                      </a:r>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11"/>
                  </a:ext>
                </a:extLst>
              </a:tr>
              <a:tr h="118872">
                <a:tc>
                  <a:txBody>
                    <a:bodyPr/>
                    <a:lstStyle/>
                    <a:p>
                      <a:pPr marR="173355" algn="r">
                        <a:lnSpc>
                          <a:spcPts val="730"/>
                        </a:lnSpc>
                      </a:pPr>
                      <a:r>
                        <a:rPr sz="700" dirty="0">
                          <a:latin typeface="Gill Sans MT"/>
                          <a:cs typeface="Gill Sans MT"/>
                        </a:rPr>
                        <a:t>13</a:t>
                      </a:r>
                      <a:endParaRPr sz="700">
                        <a:latin typeface="Gill Sans MT"/>
                        <a:cs typeface="Gill Sans MT"/>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7945">
                        <a:lnSpc>
                          <a:spcPts val="730"/>
                        </a:lnSpc>
                      </a:pPr>
                      <a:r>
                        <a:rPr sz="700" spc="-5" dirty="0">
                          <a:latin typeface="Gill Sans MT"/>
                          <a:cs typeface="Gill Sans MT"/>
                        </a:rPr>
                        <a:t>Unlawful carrying of a Club under Penal </a:t>
                      </a:r>
                      <a:r>
                        <a:rPr sz="700" dirty="0">
                          <a:latin typeface="Gill Sans MT"/>
                          <a:cs typeface="Gill Sans MT"/>
                        </a:rPr>
                        <a:t>Code </a:t>
                      </a:r>
                      <a:r>
                        <a:rPr sz="700" spc="-5" dirty="0">
                          <a:latin typeface="Gill Sans MT"/>
                          <a:cs typeface="Gill Sans MT"/>
                        </a:rPr>
                        <a:t>46.02 – </a:t>
                      </a:r>
                      <a:r>
                        <a:rPr sz="700" dirty="0">
                          <a:latin typeface="Gill Sans MT"/>
                          <a:cs typeface="Gill Sans MT"/>
                        </a:rPr>
                        <a:t>TEC</a:t>
                      </a:r>
                      <a:r>
                        <a:rPr sz="700" spc="105" dirty="0">
                          <a:latin typeface="Gill Sans MT"/>
                          <a:cs typeface="Gill Sans MT"/>
                        </a:rPr>
                        <a:t> </a:t>
                      </a:r>
                      <a:r>
                        <a:rPr sz="700" spc="-5" dirty="0">
                          <a:latin typeface="Gill Sans MT"/>
                          <a:cs typeface="Gill Sans MT"/>
                        </a:rPr>
                        <a:t>§37.007(a)(1)</a:t>
                      </a:r>
                      <a:endParaRPr sz="700">
                        <a:latin typeface="Gill Sans MT"/>
                        <a:cs typeface="Gill Sans MT"/>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R="271145" algn="r">
                        <a:lnSpc>
                          <a:spcPts val="730"/>
                        </a:lnSpc>
                      </a:pPr>
                      <a:r>
                        <a:rPr sz="700" dirty="0">
                          <a:latin typeface="Gill Sans MT"/>
                          <a:cs typeface="Gill Sans MT"/>
                        </a:rPr>
                        <a:t>X</a:t>
                      </a:r>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12"/>
                  </a:ext>
                </a:extLst>
              </a:tr>
              <a:tr h="242316">
                <a:tc>
                  <a:txBody>
                    <a:bodyPr/>
                    <a:lstStyle/>
                    <a:p>
                      <a:pPr marR="173355" algn="r">
                        <a:lnSpc>
                          <a:spcPts val="715"/>
                        </a:lnSpc>
                      </a:pPr>
                      <a:r>
                        <a:rPr sz="700" dirty="0">
                          <a:latin typeface="Gill Sans MT"/>
                          <a:cs typeface="Gill Sans MT"/>
                        </a:rPr>
                        <a:t>14</a:t>
                      </a:r>
                      <a:endParaRPr sz="700">
                        <a:latin typeface="Gill Sans MT"/>
                        <a:cs typeface="Gill Sans MT"/>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7945">
                        <a:lnSpc>
                          <a:spcPts val="705"/>
                        </a:lnSpc>
                      </a:pPr>
                      <a:r>
                        <a:rPr sz="700" spc="-5" dirty="0">
                          <a:latin typeface="Gill Sans MT"/>
                          <a:cs typeface="Gill Sans MT"/>
                        </a:rPr>
                        <a:t>Conduct containing </a:t>
                      </a:r>
                      <a:r>
                        <a:rPr sz="700" dirty="0">
                          <a:latin typeface="Gill Sans MT"/>
                          <a:cs typeface="Gill Sans MT"/>
                        </a:rPr>
                        <a:t>the </a:t>
                      </a:r>
                      <a:r>
                        <a:rPr sz="700" spc="-5" dirty="0">
                          <a:latin typeface="Gill Sans MT"/>
                          <a:cs typeface="Gill Sans MT"/>
                        </a:rPr>
                        <a:t>elements of an offense relating </a:t>
                      </a:r>
                      <a:r>
                        <a:rPr sz="700" dirty="0">
                          <a:latin typeface="Gill Sans MT"/>
                          <a:cs typeface="Gill Sans MT"/>
                        </a:rPr>
                        <a:t>to </a:t>
                      </a:r>
                      <a:r>
                        <a:rPr sz="700" spc="-5" dirty="0">
                          <a:latin typeface="Gill Sans MT"/>
                          <a:cs typeface="Gill Sans MT"/>
                        </a:rPr>
                        <a:t>Prohibited Weapons under Penal Code 46.05 – </a:t>
                      </a:r>
                      <a:r>
                        <a:rPr sz="700" spc="20" dirty="0">
                          <a:latin typeface="Gill Sans MT"/>
                          <a:cs typeface="Gill Sans MT"/>
                        </a:rPr>
                        <a:t> </a:t>
                      </a:r>
                      <a:r>
                        <a:rPr sz="700" dirty="0">
                          <a:latin typeface="Gill Sans MT"/>
                          <a:cs typeface="Gill Sans MT"/>
                        </a:rPr>
                        <a:t>TEC</a:t>
                      </a:r>
                      <a:endParaRPr sz="700">
                        <a:latin typeface="Gill Sans MT"/>
                        <a:cs typeface="Gill Sans MT"/>
                      </a:endParaRPr>
                    </a:p>
                    <a:p>
                      <a:pPr marL="67945">
                        <a:lnSpc>
                          <a:spcPts val="830"/>
                        </a:lnSpc>
                      </a:pPr>
                      <a:r>
                        <a:rPr sz="700" spc="-5" dirty="0">
                          <a:latin typeface="Gill Sans MT"/>
                          <a:cs typeface="Gill Sans MT"/>
                        </a:rPr>
                        <a:t>§37.007(a)(1)</a:t>
                      </a:r>
                      <a:endParaRPr sz="700">
                        <a:latin typeface="Gill Sans MT"/>
                        <a:cs typeface="Gill Sans MT"/>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a:lnSpc>
                          <a:spcPct val="100000"/>
                        </a:lnSpc>
                      </a:pPr>
                      <a:endParaRPr sz="800">
                        <a:latin typeface="Times New Roman"/>
                        <a:cs typeface="Times New Roman"/>
                      </a:endParaRPr>
                    </a:p>
                    <a:p>
                      <a:pPr marR="271145" algn="r">
                        <a:lnSpc>
                          <a:spcPct val="100000"/>
                        </a:lnSpc>
                      </a:pPr>
                      <a:r>
                        <a:rPr sz="700" dirty="0">
                          <a:latin typeface="Gill Sans MT"/>
                          <a:cs typeface="Gill Sans MT"/>
                        </a:rPr>
                        <a:t>X</a:t>
                      </a:r>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13"/>
                  </a:ext>
                </a:extLst>
              </a:tr>
              <a:tr h="109727">
                <a:tc>
                  <a:txBody>
                    <a:bodyPr/>
                    <a:lstStyle/>
                    <a:p>
                      <a:pPr marR="173355" algn="r">
                        <a:lnSpc>
                          <a:spcPts val="715"/>
                        </a:lnSpc>
                      </a:pPr>
                      <a:r>
                        <a:rPr sz="700" dirty="0">
                          <a:latin typeface="Gill Sans MT"/>
                          <a:cs typeface="Gill Sans MT"/>
                        </a:rPr>
                        <a:t>16</a:t>
                      </a:r>
                      <a:endParaRPr sz="700">
                        <a:latin typeface="Gill Sans MT"/>
                        <a:cs typeface="Gill Sans MT"/>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7945">
                        <a:lnSpc>
                          <a:spcPts val="715"/>
                        </a:lnSpc>
                      </a:pPr>
                      <a:r>
                        <a:rPr sz="700" spc="-5" dirty="0">
                          <a:latin typeface="Gill Sans MT"/>
                          <a:cs typeface="Gill Sans MT"/>
                        </a:rPr>
                        <a:t>Arson - TEC Section</a:t>
                      </a:r>
                      <a:r>
                        <a:rPr sz="700" spc="15" dirty="0">
                          <a:latin typeface="Gill Sans MT"/>
                          <a:cs typeface="Gill Sans MT"/>
                        </a:rPr>
                        <a:t> </a:t>
                      </a:r>
                      <a:r>
                        <a:rPr sz="700" spc="-5" dirty="0">
                          <a:latin typeface="Gill Sans MT"/>
                          <a:cs typeface="Gill Sans MT"/>
                        </a:rPr>
                        <a:t>§37.007(a)(2)(B).</a:t>
                      </a:r>
                      <a:endParaRPr sz="700">
                        <a:latin typeface="Gill Sans MT"/>
                        <a:cs typeface="Gill Sans MT"/>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R="271145" algn="r">
                        <a:lnSpc>
                          <a:spcPts val="715"/>
                        </a:lnSpc>
                      </a:pPr>
                      <a:r>
                        <a:rPr sz="700" dirty="0">
                          <a:latin typeface="Gill Sans MT"/>
                          <a:cs typeface="Gill Sans MT"/>
                        </a:rPr>
                        <a:t>X</a:t>
                      </a:r>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14"/>
                  </a:ext>
                </a:extLst>
              </a:tr>
              <a:tr h="108203">
                <a:tc>
                  <a:txBody>
                    <a:bodyPr/>
                    <a:lstStyle/>
                    <a:p>
                      <a:pPr marR="173355" algn="r">
                        <a:lnSpc>
                          <a:spcPts val="715"/>
                        </a:lnSpc>
                      </a:pPr>
                      <a:r>
                        <a:rPr sz="700" dirty="0">
                          <a:latin typeface="Gill Sans MT"/>
                          <a:cs typeface="Gill Sans MT"/>
                        </a:rPr>
                        <a:t>17</a:t>
                      </a:r>
                      <a:endParaRPr sz="700">
                        <a:latin typeface="Gill Sans MT"/>
                        <a:cs typeface="Gill Sans MT"/>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7945">
                        <a:lnSpc>
                          <a:spcPts val="715"/>
                        </a:lnSpc>
                      </a:pPr>
                      <a:r>
                        <a:rPr sz="700" spc="-5" dirty="0">
                          <a:latin typeface="Gill Sans MT"/>
                          <a:cs typeface="Gill Sans MT"/>
                        </a:rPr>
                        <a:t>Murder, capital </a:t>
                      </a:r>
                      <a:r>
                        <a:rPr sz="700" dirty="0">
                          <a:latin typeface="Gill Sans MT"/>
                          <a:cs typeface="Gill Sans MT"/>
                        </a:rPr>
                        <a:t>murder, </a:t>
                      </a:r>
                      <a:r>
                        <a:rPr sz="700" spc="-5" dirty="0">
                          <a:latin typeface="Gill Sans MT"/>
                          <a:cs typeface="Gill Sans MT"/>
                        </a:rPr>
                        <a:t>criminal attempt </a:t>
                      </a:r>
                      <a:r>
                        <a:rPr sz="700" dirty="0">
                          <a:latin typeface="Gill Sans MT"/>
                          <a:cs typeface="Gill Sans MT"/>
                        </a:rPr>
                        <a:t>to </a:t>
                      </a:r>
                      <a:r>
                        <a:rPr sz="700" spc="-5" dirty="0">
                          <a:latin typeface="Gill Sans MT"/>
                          <a:cs typeface="Gill Sans MT"/>
                        </a:rPr>
                        <a:t>commit murder or capital murder-TEC</a:t>
                      </a:r>
                      <a:r>
                        <a:rPr sz="700" spc="180" dirty="0">
                          <a:latin typeface="Gill Sans MT"/>
                          <a:cs typeface="Gill Sans MT"/>
                        </a:rPr>
                        <a:t> </a:t>
                      </a:r>
                      <a:r>
                        <a:rPr sz="700" spc="-5" dirty="0">
                          <a:latin typeface="Gill Sans MT"/>
                          <a:cs typeface="Gill Sans MT"/>
                        </a:rPr>
                        <a:t>§37.007(a)(2)(C).</a:t>
                      </a:r>
                      <a:endParaRPr sz="700">
                        <a:latin typeface="Gill Sans MT"/>
                        <a:cs typeface="Gill Sans MT"/>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R="271145" algn="r">
                        <a:lnSpc>
                          <a:spcPts val="715"/>
                        </a:lnSpc>
                      </a:pPr>
                      <a:r>
                        <a:rPr sz="700" dirty="0">
                          <a:latin typeface="Gill Sans MT"/>
                          <a:cs typeface="Gill Sans MT"/>
                        </a:rPr>
                        <a:t>X</a:t>
                      </a:r>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15"/>
                  </a:ext>
                </a:extLst>
              </a:tr>
              <a:tr h="128015">
                <a:tc>
                  <a:txBody>
                    <a:bodyPr/>
                    <a:lstStyle/>
                    <a:p>
                      <a:pPr marR="173355" algn="r">
                        <a:lnSpc>
                          <a:spcPts val="715"/>
                        </a:lnSpc>
                      </a:pPr>
                      <a:r>
                        <a:rPr sz="700" dirty="0">
                          <a:latin typeface="Gill Sans MT"/>
                          <a:cs typeface="Gill Sans MT"/>
                        </a:rPr>
                        <a:t>18</a:t>
                      </a:r>
                      <a:endParaRPr sz="700">
                        <a:latin typeface="Gill Sans MT"/>
                        <a:cs typeface="Gill Sans MT"/>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7945">
                        <a:lnSpc>
                          <a:spcPts val="715"/>
                        </a:lnSpc>
                      </a:pPr>
                      <a:r>
                        <a:rPr sz="700" spc="-5" dirty="0">
                          <a:latin typeface="Gill Sans MT"/>
                          <a:cs typeface="Gill Sans MT"/>
                        </a:rPr>
                        <a:t>Indecency </a:t>
                      </a:r>
                      <a:r>
                        <a:rPr sz="700" dirty="0">
                          <a:latin typeface="Gill Sans MT"/>
                          <a:cs typeface="Gill Sans MT"/>
                        </a:rPr>
                        <a:t>with </a:t>
                      </a:r>
                      <a:r>
                        <a:rPr sz="700" spc="-5" dirty="0">
                          <a:latin typeface="Gill Sans MT"/>
                          <a:cs typeface="Gill Sans MT"/>
                        </a:rPr>
                        <a:t>a child - TEC</a:t>
                      </a:r>
                      <a:r>
                        <a:rPr sz="700" spc="40" dirty="0">
                          <a:latin typeface="Gill Sans MT"/>
                          <a:cs typeface="Gill Sans MT"/>
                        </a:rPr>
                        <a:t> </a:t>
                      </a:r>
                      <a:r>
                        <a:rPr sz="700" spc="-5" dirty="0">
                          <a:latin typeface="Gill Sans MT"/>
                          <a:cs typeface="Gill Sans MT"/>
                        </a:rPr>
                        <a:t>§37.007(a)(2)(D).</a:t>
                      </a:r>
                      <a:endParaRPr sz="700">
                        <a:latin typeface="Gill Sans MT"/>
                        <a:cs typeface="Gill Sans MT"/>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R="271145" algn="r">
                        <a:lnSpc>
                          <a:spcPts val="715"/>
                        </a:lnSpc>
                      </a:pPr>
                      <a:r>
                        <a:rPr sz="700" dirty="0">
                          <a:latin typeface="Gill Sans MT"/>
                          <a:cs typeface="Gill Sans MT"/>
                        </a:rPr>
                        <a:t>X</a:t>
                      </a:r>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16"/>
                  </a:ext>
                </a:extLst>
              </a:tr>
              <a:tr h="147828">
                <a:tc>
                  <a:txBody>
                    <a:bodyPr/>
                    <a:lstStyle/>
                    <a:p>
                      <a:pPr marR="173355" algn="r">
                        <a:lnSpc>
                          <a:spcPts val="715"/>
                        </a:lnSpc>
                      </a:pPr>
                      <a:r>
                        <a:rPr sz="700" dirty="0">
                          <a:latin typeface="Gill Sans MT"/>
                          <a:cs typeface="Gill Sans MT"/>
                        </a:rPr>
                        <a:t>19</a:t>
                      </a:r>
                      <a:endParaRPr sz="700">
                        <a:latin typeface="Gill Sans MT"/>
                        <a:cs typeface="Gill Sans MT"/>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7945">
                        <a:lnSpc>
                          <a:spcPts val="715"/>
                        </a:lnSpc>
                      </a:pPr>
                      <a:r>
                        <a:rPr sz="700" spc="-5" dirty="0">
                          <a:latin typeface="Gill Sans MT"/>
                          <a:cs typeface="Gill Sans MT"/>
                        </a:rPr>
                        <a:t>Aggravated kidnapping - TEC</a:t>
                      </a:r>
                      <a:r>
                        <a:rPr sz="700" spc="45" dirty="0">
                          <a:latin typeface="Gill Sans MT"/>
                          <a:cs typeface="Gill Sans MT"/>
                        </a:rPr>
                        <a:t> </a:t>
                      </a:r>
                      <a:r>
                        <a:rPr sz="700" spc="-5" dirty="0">
                          <a:latin typeface="Gill Sans MT"/>
                          <a:cs typeface="Gill Sans MT"/>
                        </a:rPr>
                        <a:t>§37.007(a)(2)(E).</a:t>
                      </a:r>
                      <a:endParaRPr sz="700">
                        <a:latin typeface="Gill Sans MT"/>
                        <a:cs typeface="Gill Sans MT"/>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R="271145" algn="r">
                        <a:lnSpc>
                          <a:spcPts val="715"/>
                        </a:lnSpc>
                      </a:pPr>
                      <a:r>
                        <a:rPr sz="700" dirty="0">
                          <a:latin typeface="Gill Sans MT"/>
                          <a:cs typeface="Gill Sans MT"/>
                        </a:rPr>
                        <a:t>X</a:t>
                      </a:r>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17"/>
                  </a:ext>
                </a:extLst>
              </a:tr>
              <a:tr h="153924">
                <a:tc>
                  <a:txBody>
                    <a:bodyPr/>
                    <a:lstStyle/>
                    <a:p>
                      <a:pPr marR="173355" algn="r">
                        <a:lnSpc>
                          <a:spcPts val="715"/>
                        </a:lnSpc>
                      </a:pPr>
                      <a:r>
                        <a:rPr sz="700" dirty="0">
                          <a:latin typeface="Gill Sans MT"/>
                          <a:cs typeface="Gill Sans MT"/>
                        </a:rPr>
                        <a:t>21</a:t>
                      </a:r>
                      <a:endParaRPr sz="700">
                        <a:latin typeface="Gill Sans MT"/>
                        <a:cs typeface="Gill Sans MT"/>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7945">
                        <a:lnSpc>
                          <a:spcPts val="715"/>
                        </a:lnSpc>
                      </a:pPr>
                      <a:r>
                        <a:rPr sz="700" spc="-5" dirty="0">
                          <a:latin typeface="Gill Sans MT"/>
                          <a:cs typeface="Gill Sans MT"/>
                        </a:rPr>
                        <a:t>Violation of student code of </a:t>
                      </a:r>
                      <a:r>
                        <a:rPr sz="700" dirty="0">
                          <a:latin typeface="Gill Sans MT"/>
                          <a:cs typeface="Gill Sans MT"/>
                        </a:rPr>
                        <a:t>conduct not included </a:t>
                      </a:r>
                      <a:r>
                        <a:rPr sz="700" spc="-5" dirty="0">
                          <a:latin typeface="Gill Sans MT"/>
                          <a:cs typeface="Gill Sans MT"/>
                        </a:rPr>
                        <a:t>under –TEC §37.006 </a:t>
                      </a:r>
                      <a:r>
                        <a:rPr sz="700" dirty="0">
                          <a:latin typeface="Gill Sans MT"/>
                          <a:cs typeface="Gill Sans MT"/>
                        </a:rPr>
                        <a:t>or </a:t>
                      </a:r>
                      <a:r>
                        <a:rPr sz="700" spc="-5" dirty="0">
                          <a:latin typeface="Gill Sans MT"/>
                          <a:cs typeface="Gill Sans MT"/>
                        </a:rPr>
                        <a:t>§37.007 </a:t>
                      </a:r>
                      <a:r>
                        <a:rPr sz="700" dirty="0">
                          <a:latin typeface="Gill Sans MT"/>
                          <a:cs typeface="Gill Sans MT"/>
                        </a:rPr>
                        <a:t>or</a:t>
                      </a:r>
                      <a:r>
                        <a:rPr sz="700" spc="114" dirty="0">
                          <a:latin typeface="Gill Sans MT"/>
                          <a:cs typeface="Gill Sans MT"/>
                        </a:rPr>
                        <a:t> </a:t>
                      </a:r>
                      <a:r>
                        <a:rPr sz="700" spc="-5" dirty="0">
                          <a:latin typeface="Gill Sans MT"/>
                          <a:cs typeface="Gill Sans MT"/>
                        </a:rPr>
                        <a:t>§37.002(b)</a:t>
                      </a:r>
                      <a:endParaRPr sz="700">
                        <a:latin typeface="Gill Sans MT"/>
                        <a:cs typeface="Gill Sans MT"/>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algn="ctr">
                        <a:lnSpc>
                          <a:spcPts val="715"/>
                        </a:lnSpc>
                      </a:pPr>
                      <a:r>
                        <a:rPr sz="700" dirty="0">
                          <a:latin typeface="Gill Sans MT"/>
                          <a:cs typeface="Gill Sans MT"/>
                        </a:rPr>
                        <a:t>X</a:t>
                      </a:r>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18"/>
                  </a:ext>
                </a:extLst>
              </a:tr>
              <a:tr h="164591">
                <a:tc>
                  <a:txBody>
                    <a:bodyPr/>
                    <a:lstStyle/>
                    <a:p>
                      <a:pPr marR="173355" algn="r">
                        <a:lnSpc>
                          <a:spcPts val="730"/>
                        </a:lnSpc>
                      </a:pPr>
                      <a:r>
                        <a:rPr sz="700" dirty="0">
                          <a:latin typeface="Gill Sans MT"/>
                          <a:cs typeface="Gill Sans MT"/>
                        </a:rPr>
                        <a:t>22</a:t>
                      </a:r>
                      <a:endParaRPr sz="700">
                        <a:latin typeface="Gill Sans MT"/>
                        <a:cs typeface="Gill Sans MT"/>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7945">
                        <a:lnSpc>
                          <a:spcPts val="730"/>
                        </a:lnSpc>
                      </a:pPr>
                      <a:r>
                        <a:rPr sz="700" spc="-5" dirty="0">
                          <a:latin typeface="Gill Sans MT"/>
                          <a:cs typeface="Gill Sans MT"/>
                        </a:rPr>
                        <a:t>Criminal Mischief – TEC </a:t>
                      </a:r>
                      <a:r>
                        <a:rPr sz="700" dirty="0">
                          <a:latin typeface="Gill Sans MT"/>
                          <a:cs typeface="Gill Sans MT"/>
                        </a:rPr>
                        <a:t>§37.007(f).</a:t>
                      </a:r>
                      <a:r>
                        <a:rPr sz="700" spc="-30" dirty="0">
                          <a:latin typeface="Gill Sans MT"/>
                          <a:cs typeface="Gill Sans MT"/>
                        </a:rPr>
                        <a:t> </a:t>
                      </a:r>
                      <a:r>
                        <a:rPr sz="700" spc="-5" dirty="0">
                          <a:latin typeface="Gill Sans MT"/>
                          <a:cs typeface="Gill Sans MT"/>
                        </a:rPr>
                        <a:t>FELONY</a:t>
                      </a:r>
                      <a:endParaRPr sz="700">
                        <a:latin typeface="Gill Sans MT"/>
                        <a:cs typeface="Gill Sans MT"/>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2540" algn="ctr">
                        <a:lnSpc>
                          <a:spcPts val="730"/>
                        </a:lnSpc>
                      </a:pPr>
                      <a:r>
                        <a:rPr sz="700" dirty="0">
                          <a:latin typeface="Gill Sans MT"/>
                          <a:cs typeface="Gill Sans MT"/>
                        </a:rPr>
                        <a:t>X</a:t>
                      </a:r>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19"/>
                  </a:ext>
                </a:extLst>
              </a:tr>
              <a:tr h="141732">
                <a:tc>
                  <a:txBody>
                    <a:bodyPr/>
                    <a:lstStyle/>
                    <a:p>
                      <a:pPr marR="173355" algn="r">
                        <a:lnSpc>
                          <a:spcPts val="715"/>
                        </a:lnSpc>
                      </a:pPr>
                      <a:r>
                        <a:rPr sz="700" dirty="0">
                          <a:latin typeface="Gill Sans MT"/>
                          <a:cs typeface="Gill Sans MT"/>
                        </a:rPr>
                        <a:t>23</a:t>
                      </a:r>
                      <a:endParaRPr sz="700">
                        <a:latin typeface="Gill Sans MT"/>
                        <a:cs typeface="Gill Sans MT"/>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7945">
                        <a:lnSpc>
                          <a:spcPts val="715"/>
                        </a:lnSpc>
                      </a:pPr>
                      <a:r>
                        <a:rPr sz="700" spc="-5" dirty="0">
                          <a:latin typeface="Gill Sans MT"/>
                          <a:cs typeface="Gill Sans MT"/>
                        </a:rPr>
                        <a:t>Emergency Placement/Expulsion – TEC</a:t>
                      </a:r>
                      <a:r>
                        <a:rPr sz="700" spc="5" dirty="0">
                          <a:latin typeface="Gill Sans MT"/>
                          <a:cs typeface="Gill Sans MT"/>
                        </a:rPr>
                        <a:t> </a:t>
                      </a:r>
                      <a:r>
                        <a:rPr sz="700" dirty="0">
                          <a:latin typeface="Gill Sans MT"/>
                          <a:cs typeface="Gill Sans MT"/>
                        </a:rPr>
                        <a:t>§37.019.</a:t>
                      </a:r>
                      <a:endParaRPr sz="700">
                        <a:latin typeface="Gill Sans MT"/>
                        <a:cs typeface="Gill Sans MT"/>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algn="ctr">
                        <a:lnSpc>
                          <a:spcPts val="715"/>
                        </a:lnSpc>
                      </a:pPr>
                      <a:r>
                        <a:rPr sz="700" dirty="0">
                          <a:latin typeface="Gill Sans MT"/>
                          <a:cs typeface="Gill Sans MT"/>
                        </a:rPr>
                        <a:t>X</a:t>
                      </a:r>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20"/>
                  </a:ext>
                </a:extLst>
              </a:tr>
              <a:tr h="134112">
                <a:tc>
                  <a:txBody>
                    <a:bodyPr/>
                    <a:lstStyle/>
                    <a:p>
                      <a:pPr marR="173355" algn="r">
                        <a:lnSpc>
                          <a:spcPts val="715"/>
                        </a:lnSpc>
                      </a:pPr>
                      <a:r>
                        <a:rPr sz="700" dirty="0">
                          <a:latin typeface="Gill Sans MT"/>
                          <a:cs typeface="Gill Sans MT"/>
                        </a:rPr>
                        <a:t>26</a:t>
                      </a:r>
                      <a:endParaRPr sz="700">
                        <a:latin typeface="Gill Sans MT"/>
                        <a:cs typeface="Gill Sans MT"/>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7945">
                        <a:lnSpc>
                          <a:spcPts val="715"/>
                        </a:lnSpc>
                      </a:pPr>
                      <a:r>
                        <a:rPr sz="700" spc="-5" dirty="0">
                          <a:latin typeface="Gill Sans MT"/>
                          <a:cs typeface="Gill Sans MT"/>
                        </a:rPr>
                        <a:t>Terroristic threat – TEC §37.006(a)(1) or</a:t>
                      </a:r>
                      <a:r>
                        <a:rPr sz="700" spc="90" dirty="0">
                          <a:latin typeface="Gill Sans MT"/>
                          <a:cs typeface="Gill Sans MT"/>
                        </a:rPr>
                        <a:t> </a:t>
                      </a:r>
                      <a:r>
                        <a:rPr sz="700" spc="-5" dirty="0">
                          <a:latin typeface="Gill Sans MT"/>
                          <a:cs typeface="Gill Sans MT"/>
                        </a:rPr>
                        <a:t>§37.007(b).</a:t>
                      </a:r>
                      <a:endParaRPr sz="700">
                        <a:latin typeface="Gill Sans MT"/>
                        <a:cs typeface="Gill Sans MT"/>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algn="ctr">
                        <a:lnSpc>
                          <a:spcPts val="715"/>
                        </a:lnSpc>
                      </a:pPr>
                      <a:r>
                        <a:rPr sz="700" dirty="0">
                          <a:latin typeface="Gill Sans MT"/>
                          <a:cs typeface="Gill Sans MT"/>
                        </a:rPr>
                        <a:t>X</a:t>
                      </a:r>
                      <a:endParaRPr sz="700">
                        <a:latin typeface="Gill Sans MT"/>
                        <a:cs typeface="Gill Sans MT"/>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2540" algn="ctr">
                        <a:lnSpc>
                          <a:spcPts val="715"/>
                        </a:lnSpc>
                      </a:pPr>
                      <a:r>
                        <a:rPr sz="700" spc="-10" dirty="0">
                          <a:latin typeface="Gill Sans MT"/>
                          <a:cs typeface="Gill Sans MT"/>
                        </a:rPr>
                        <a:t>***X</a:t>
                      </a:r>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21"/>
                  </a:ext>
                </a:extLst>
              </a:tr>
              <a:tr h="240791">
                <a:tc>
                  <a:txBody>
                    <a:bodyPr/>
                    <a:lstStyle/>
                    <a:p>
                      <a:pPr marR="173355" algn="r">
                        <a:lnSpc>
                          <a:spcPts val="715"/>
                        </a:lnSpc>
                      </a:pPr>
                      <a:r>
                        <a:rPr sz="700" dirty="0">
                          <a:latin typeface="Gill Sans MT"/>
                          <a:cs typeface="Gill Sans MT"/>
                        </a:rPr>
                        <a:t>27</a:t>
                      </a:r>
                      <a:endParaRPr sz="700">
                        <a:latin typeface="Gill Sans MT"/>
                        <a:cs typeface="Gill Sans MT"/>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7945">
                        <a:lnSpc>
                          <a:spcPts val="705"/>
                        </a:lnSpc>
                      </a:pPr>
                      <a:r>
                        <a:rPr sz="700" spc="-5" dirty="0">
                          <a:latin typeface="Gill Sans MT"/>
                          <a:cs typeface="Gill Sans MT"/>
                        </a:rPr>
                        <a:t>Assault </a:t>
                      </a:r>
                      <a:r>
                        <a:rPr sz="700" dirty="0">
                          <a:latin typeface="Gill Sans MT"/>
                          <a:cs typeface="Gill Sans MT"/>
                        </a:rPr>
                        <a:t>under </a:t>
                      </a:r>
                      <a:r>
                        <a:rPr sz="700" spc="-5" dirty="0">
                          <a:latin typeface="Gill Sans MT"/>
                          <a:cs typeface="Gill Sans MT"/>
                        </a:rPr>
                        <a:t>Penal Code Section 22.01(a)(1) against a school district employee or volunteer-TEC </a:t>
                      </a:r>
                      <a:r>
                        <a:rPr sz="700" spc="75" dirty="0">
                          <a:latin typeface="Gill Sans MT"/>
                          <a:cs typeface="Gill Sans MT"/>
                        </a:rPr>
                        <a:t> </a:t>
                      </a:r>
                      <a:r>
                        <a:rPr sz="700" spc="-5" dirty="0">
                          <a:latin typeface="Gill Sans MT"/>
                          <a:cs typeface="Gill Sans MT"/>
                        </a:rPr>
                        <a:t>§37.007(b)(2)(C).</a:t>
                      </a:r>
                      <a:endParaRPr sz="700">
                        <a:latin typeface="Gill Sans MT"/>
                        <a:cs typeface="Gill Sans MT"/>
                      </a:endParaRPr>
                    </a:p>
                    <a:p>
                      <a:pPr marL="67945">
                        <a:lnSpc>
                          <a:spcPts val="830"/>
                        </a:lnSpc>
                      </a:pPr>
                      <a:r>
                        <a:rPr sz="700" spc="-5" dirty="0">
                          <a:latin typeface="Gill Sans MT"/>
                          <a:cs typeface="Gill Sans MT"/>
                        </a:rPr>
                        <a:t>(BODILY</a:t>
                      </a:r>
                      <a:r>
                        <a:rPr sz="700" spc="-75" dirty="0">
                          <a:latin typeface="Gill Sans MT"/>
                          <a:cs typeface="Gill Sans MT"/>
                        </a:rPr>
                        <a:t> </a:t>
                      </a:r>
                      <a:r>
                        <a:rPr sz="700" spc="-5" dirty="0">
                          <a:latin typeface="Gill Sans MT"/>
                          <a:cs typeface="Gill Sans MT"/>
                        </a:rPr>
                        <a:t>INJURY)</a:t>
                      </a:r>
                      <a:endParaRPr sz="700">
                        <a:latin typeface="Gill Sans MT"/>
                        <a:cs typeface="Gill Sans MT"/>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a:lnSpc>
                          <a:spcPct val="100000"/>
                        </a:lnSpc>
                      </a:pPr>
                      <a:endParaRPr sz="800">
                        <a:latin typeface="Times New Roman"/>
                        <a:cs typeface="Times New Roman"/>
                      </a:endParaRPr>
                    </a:p>
                    <a:p>
                      <a:pPr algn="ctr">
                        <a:lnSpc>
                          <a:spcPct val="100000"/>
                        </a:lnSpc>
                      </a:pPr>
                      <a:r>
                        <a:rPr sz="700" dirty="0">
                          <a:latin typeface="Gill Sans MT"/>
                          <a:cs typeface="Gill Sans MT"/>
                        </a:rPr>
                        <a:t>X</a:t>
                      </a:r>
                      <a:endParaRPr sz="700">
                        <a:latin typeface="Gill Sans MT"/>
                        <a:cs typeface="Gill Sans MT"/>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22"/>
                  </a:ext>
                </a:extLst>
              </a:tr>
              <a:tr h="243840">
                <a:tc>
                  <a:txBody>
                    <a:bodyPr/>
                    <a:lstStyle/>
                    <a:p>
                      <a:pPr marR="173355" algn="r">
                        <a:lnSpc>
                          <a:spcPts val="730"/>
                        </a:lnSpc>
                      </a:pPr>
                      <a:r>
                        <a:rPr sz="700" dirty="0">
                          <a:latin typeface="Gill Sans MT"/>
                          <a:cs typeface="Gill Sans MT"/>
                        </a:rPr>
                        <a:t>28</a:t>
                      </a:r>
                      <a:endParaRPr sz="700">
                        <a:latin typeface="Gill Sans MT"/>
                        <a:cs typeface="Gill Sans MT"/>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7945">
                        <a:lnSpc>
                          <a:spcPts val="710"/>
                        </a:lnSpc>
                      </a:pPr>
                      <a:r>
                        <a:rPr sz="700" spc="-5" dirty="0">
                          <a:latin typeface="Gill Sans MT"/>
                          <a:cs typeface="Gill Sans MT"/>
                        </a:rPr>
                        <a:t>Assault </a:t>
                      </a:r>
                      <a:r>
                        <a:rPr sz="700" dirty="0">
                          <a:latin typeface="Gill Sans MT"/>
                          <a:cs typeface="Gill Sans MT"/>
                        </a:rPr>
                        <a:t>under </a:t>
                      </a:r>
                      <a:r>
                        <a:rPr sz="700" spc="-5" dirty="0">
                          <a:latin typeface="Gill Sans MT"/>
                          <a:cs typeface="Gill Sans MT"/>
                        </a:rPr>
                        <a:t>Penal Code Section 22.01(a)(1) against someone other than a school </a:t>
                      </a:r>
                      <a:r>
                        <a:rPr sz="700" dirty="0">
                          <a:latin typeface="Gill Sans MT"/>
                          <a:cs typeface="Gill Sans MT"/>
                        </a:rPr>
                        <a:t>district </a:t>
                      </a:r>
                      <a:r>
                        <a:rPr sz="700" spc="-5" dirty="0">
                          <a:latin typeface="Gill Sans MT"/>
                          <a:cs typeface="Gill Sans MT"/>
                        </a:rPr>
                        <a:t>employee or volunteer </a:t>
                      </a:r>
                      <a:r>
                        <a:rPr sz="700" spc="35" dirty="0">
                          <a:latin typeface="Gill Sans MT"/>
                          <a:cs typeface="Gill Sans MT"/>
                        </a:rPr>
                        <a:t> </a:t>
                      </a:r>
                      <a:r>
                        <a:rPr sz="700" spc="-5" dirty="0">
                          <a:latin typeface="Gill Sans MT"/>
                          <a:cs typeface="Gill Sans MT"/>
                        </a:rPr>
                        <a:t>–</a:t>
                      </a:r>
                      <a:endParaRPr sz="700">
                        <a:latin typeface="Gill Sans MT"/>
                        <a:cs typeface="Gill Sans MT"/>
                      </a:endParaRPr>
                    </a:p>
                    <a:p>
                      <a:pPr marL="67945">
                        <a:lnSpc>
                          <a:spcPts val="819"/>
                        </a:lnSpc>
                      </a:pPr>
                      <a:r>
                        <a:rPr sz="700" spc="-5" dirty="0">
                          <a:latin typeface="Gill Sans MT"/>
                          <a:cs typeface="Gill Sans MT"/>
                        </a:rPr>
                        <a:t>TEC §37.006(a)(2)(B). (BODILY INJURY)</a:t>
                      </a:r>
                      <a:endParaRPr sz="700">
                        <a:latin typeface="Gill Sans MT"/>
                        <a:cs typeface="Gill Sans MT"/>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a:lnSpc>
                          <a:spcPct val="100000"/>
                        </a:lnSpc>
                        <a:spcBef>
                          <a:spcPts val="20"/>
                        </a:spcBef>
                      </a:pPr>
                      <a:endParaRPr sz="800">
                        <a:latin typeface="Times New Roman"/>
                        <a:cs typeface="Times New Roman"/>
                      </a:endParaRPr>
                    </a:p>
                    <a:p>
                      <a:pPr algn="ctr">
                        <a:lnSpc>
                          <a:spcPct val="100000"/>
                        </a:lnSpc>
                        <a:spcBef>
                          <a:spcPts val="5"/>
                        </a:spcBef>
                      </a:pPr>
                      <a:r>
                        <a:rPr sz="700" dirty="0">
                          <a:latin typeface="Gill Sans MT"/>
                          <a:cs typeface="Gill Sans MT"/>
                        </a:rPr>
                        <a:t>X</a:t>
                      </a:r>
                      <a:endParaRPr sz="700">
                        <a:latin typeface="Gill Sans MT"/>
                        <a:cs typeface="Gill Sans MT"/>
                      </a:endParaRPr>
                    </a:p>
                  </a:txBody>
                  <a:tcPr marL="0" marR="0" marT="254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23"/>
                  </a:ext>
                </a:extLst>
              </a:tr>
              <a:tr h="117347">
                <a:tc>
                  <a:txBody>
                    <a:bodyPr/>
                    <a:lstStyle/>
                    <a:p>
                      <a:pPr marR="173355" algn="r">
                        <a:lnSpc>
                          <a:spcPts val="730"/>
                        </a:lnSpc>
                      </a:pPr>
                      <a:r>
                        <a:rPr sz="700" dirty="0">
                          <a:latin typeface="Gill Sans MT"/>
                          <a:cs typeface="Gill Sans MT"/>
                        </a:rPr>
                        <a:t>29</a:t>
                      </a:r>
                      <a:endParaRPr sz="700">
                        <a:latin typeface="Gill Sans MT"/>
                        <a:cs typeface="Gill Sans MT"/>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7945">
                        <a:lnSpc>
                          <a:spcPts val="730"/>
                        </a:lnSpc>
                      </a:pPr>
                      <a:r>
                        <a:rPr sz="700" spc="-5" dirty="0">
                          <a:latin typeface="Gill Sans MT"/>
                          <a:cs typeface="Gill Sans MT"/>
                        </a:rPr>
                        <a:t>Aggravated assault under Penal Code </a:t>
                      </a:r>
                      <a:r>
                        <a:rPr sz="700" dirty="0">
                          <a:latin typeface="Gill Sans MT"/>
                          <a:cs typeface="Gill Sans MT"/>
                        </a:rPr>
                        <a:t>Section </a:t>
                      </a:r>
                      <a:r>
                        <a:rPr sz="700" spc="-5" dirty="0">
                          <a:latin typeface="Gill Sans MT"/>
                          <a:cs typeface="Gill Sans MT"/>
                        </a:rPr>
                        <a:t>22.02 against a school district employee or volunteer – TEC </a:t>
                      </a:r>
                      <a:r>
                        <a:rPr sz="700" spc="25" dirty="0">
                          <a:latin typeface="Gill Sans MT"/>
                          <a:cs typeface="Gill Sans MT"/>
                        </a:rPr>
                        <a:t> </a:t>
                      </a:r>
                      <a:r>
                        <a:rPr sz="700" dirty="0">
                          <a:latin typeface="Gill Sans MT"/>
                          <a:cs typeface="Gill Sans MT"/>
                        </a:rPr>
                        <a:t>§37.007(d).</a:t>
                      </a:r>
                      <a:endParaRPr sz="700">
                        <a:latin typeface="Gill Sans MT"/>
                        <a:cs typeface="Gill Sans MT"/>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R="271145" algn="r">
                        <a:lnSpc>
                          <a:spcPts val="775"/>
                        </a:lnSpc>
                      </a:pPr>
                      <a:r>
                        <a:rPr sz="700" dirty="0">
                          <a:latin typeface="Gill Sans MT"/>
                          <a:cs typeface="Gill Sans MT"/>
                        </a:rPr>
                        <a:t>X</a:t>
                      </a:r>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24"/>
                  </a:ext>
                </a:extLst>
              </a:tr>
              <a:tr h="263645">
                <a:tc>
                  <a:txBody>
                    <a:bodyPr/>
                    <a:lstStyle/>
                    <a:p>
                      <a:pPr marR="173355" algn="r">
                        <a:lnSpc>
                          <a:spcPts val="715"/>
                        </a:lnSpc>
                      </a:pPr>
                      <a:r>
                        <a:rPr sz="700" dirty="0">
                          <a:latin typeface="Gill Sans MT"/>
                          <a:cs typeface="Gill Sans MT"/>
                        </a:rPr>
                        <a:t>30</a:t>
                      </a:r>
                      <a:endParaRPr sz="700">
                        <a:latin typeface="Gill Sans MT"/>
                        <a:cs typeface="Gill Sans MT"/>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marL="67945">
                        <a:lnSpc>
                          <a:spcPts val="705"/>
                        </a:lnSpc>
                      </a:pPr>
                      <a:r>
                        <a:rPr sz="700" spc="-5" dirty="0">
                          <a:latin typeface="Gill Sans MT"/>
                          <a:cs typeface="Gill Sans MT"/>
                        </a:rPr>
                        <a:t>Aggravated assault under Penal Code </a:t>
                      </a:r>
                      <a:r>
                        <a:rPr sz="700" dirty="0">
                          <a:latin typeface="Gill Sans MT"/>
                          <a:cs typeface="Gill Sans MT"/>
                        </a:rPr>
                        <a:t>Section </a:t>
                      </a:r>
                      <a:r>
                        <a:rPr sz="700" spc="-5" dirty="0">
                          <a:latin typeface="Gill Sans MT"/>
                          <a:cs typeface="Gill Sans MT"/>
                        </a:rPr>
                        <a:t>22.02 against someone other than a </a:t>
                      </a:r>
                      <a:r>
                        <a:rPr sz="700" dirty="0">
                          <a:latin typeface="Gill Sans MT"/>
                          <a:cs typeface="Gill Sans MT"/>
                        </a:rPr>
                        <a:t>school </a:t>
                      </a:r>
                      <a:r>
                        <a:rPr sz="700" spc="-5" dirty="0">
                          <a:latin typeface="Gill Sans MT"/>
                          <a:cs typeface="Gill Sans MT"/>
                        </a:rPr>
                        <a:t>district employee or </a:t>
                      </a:r>
                      <a:r>
                        <a:rPr sz="700" spc="30" dirty="0">
                          <a:latin typeface="Gill Sans MT"/>
                          <a:cs typeface="Gill Sans MT"/>
                        </a:rPr>
                        <a:t> </a:t>
                      </a:r>
                      <a:r>
                        <a:rPr sz="700" spc="-5" dirty="0">
                          <a:latin typeface="Gill Sans MT"/>
                          <a:cs typeface="Gill Sans MT"/>
                        </a:rPr>
                        <a:t>volunteer</a:t>
                      </a:r>
                      <a:endParaRPr sz="700">
                        <a:latin typeface="Gill Sans MT"/>
                        <a:cs typeface="Gill Sans MT"/>
                      </a:endParaRPr>
                    </a:p>
                    <a:p>
                      <a:pPr marL="67945">
                        <a:lnSpc>
                          <a:spcPts val="830"/>
                        </a:lnSpc>
                      </a:pPr>
                      <a:r>
                        <a:rPr sz="700" spc="-5" dirty="0">
                          <a:latin typeface="Gill Sans MT"/>
                          <a:cs typeface="Gill Sans MT"/>
                        </a:rPr>
                        <a:t>– TEC</a:t>
                      </a:r>
                      <a:r>
                        <a:rPr sz="700" spc="-30" dirty="0">
                          <a:latin typeface="Gill Sans MT"/>
                          <a:cs typeface="Gill Sans MT"/>
                        </a:rPr>
                        <a:t> </a:t>
                      </a:r>
                      <a:r>
                        <a:rPr sz="700" spc="-5" dirty="0">
                          <a:latin typeface="Gill Sans MT"/>
                          <a:cs typeface="Gill Sans MT"/>
                        </a:rPr>
                        <a:t>§37.007(a)(2)(A).</a:t>
                      </a:r>
                      <a:endParaRPr sz="700">
                        <a:latin typeface="Gill Sans MT"/>
                        <a:cs typeface="Gill Sans MT"/>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endParaRPr sz="700">
                        <a:latin typeface="Gill Sans MT"/>
                        <a:cs typeface="Gill Sans MT"/>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pPr>
                        <a:lnSpc>
                          <a:spcPct val="100000"/>
                        </a:lnSpc>
                        <a:spcBef>
                          <a:spcPts val="50"/>
                        </a:spcBef>
                      </a:pPr>
                      <a:endParaRPr sz="900">
                        <a:latin typeface="Times New Roman"/>
                        <a:cs typeface="Times New Roman"/>
                      </a:endParaRPr>
                    </a:p>
                    <a:p>
                      <a:pPr marR="271145" algn="r">
                        <a:lnSpc>
                          <a:spcPct val="100000"/>
                        </a:lnSpc>
                      </a:pPr>
                      <a:r>
                        <a:rPr sz="700" dirty="0">
                          <a:latin typeface="Gill Sans MT"/>
                          <a:cs typeface="Gill Sans MT"/>
                        </a:rPr>
                        <a:t>X</a:t>
                      </a:r>
                      <a:endParaRPr sz="700">
                        <a:latin typeface="Gill Sans MT"/>
                        <a:cs typeface="Gill Sans MT"/>
                      </a:endParaRPr>
                    </a:p>
                  </a:txBody>
                  <a:tcPr marL="0" marR="0" marT="635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extLst>
                  <a:ext uri="{0D108BD9-81ED-4DB2-BD59-A6C34878D82A}">
                    <a16:rowId xmlns:a16="http://schemas.microsoft.com/office/drawing/2014/main" val="10025"/>
                  </a:ext>
                </a:extLst>
              </a:tr>
              <a:tr h="263658">
                <a:tc>
                  <a:txBody>
                    <a:bodyPr/>
                    <a:lstStyle/>
                    <a:p>
                      <a:pPr marR="173355" algn="r">
                        <a:lnSpc>
                          <a:spcPts val="715"/>
                        </a:lnSpc>
                      </a:pPr>
                      <a:r>
                        <a:rPr sz="700" dirty="0">
                          <a:latin typeface="Gill Sans MT"/>
                          <a:cs typeface="Gill Sans MT"/>
                        </a:rPr>
                        <a:t>31</a:t>
                      </a:r>
                      <a:endParaRPr sz="700">
                        <a:latin typeface="Gill Sans MT"/>
                        <a:cs typeface="Gill Sans MT"/>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7945">
                        <a:lnSpc>
                          <a:spcPts val="705"/>
                        </a:lnSpc>
                      </a:pPr>
                      <a:r>
                        <a:rPr sz="700" spc="-5" dirty="0">
                          <a:latin typeface="Gill Sans MT"/>
                          <a:cs typeface="Gill Sans MT"/>
                        </a:rPr>
                        <a:t>Sexual Assault </a:t>
                      </a:r>
                      <a:r>
                        <a:rPr sz="700" dirty="0">
                          <a:latin typeface="Gill Sans MT"/>
                          <a:cs typeface="Gill Sans MT"/>
                        </a:rPr>
                        <a:t>under </a:t>
                      </a:r>
                      <a:r>
                        <a:rPr sz="700" spc="-5" dirty="0">
                          <a:latin typeface="Gill Sans MT"/>
                          <a:cs typeface="Gill Sans MT"/>
                        </a:rPr>
                        <a:t>Penal Code Section 22.011 or aggravated sexual assault under 22.021 against a school </a:t>
                      </a:r>
                      <a:r>
                        <a:rPr sz="700" spc="85" dirty="0">
                          <a:latin typeface="Gill Sans MT"/>
                          <a:cs typeface="Gill Sans MT"/>
                        </a:rPr>
                        <a:t> </a:t>
                      </a:r>
                      <a:r>
                        <a:rPr sz="700" spc="-5" dirty="0">
                          <a:latin typeface="Gill Sans MT"/>
                          <a:cs typeface="Gill Sans MT"/>
                        </a:rPr>
                        <a:t>district</a:t>
                      </a:r>
                      <a:endParaRPr sz="700">
                        <a:latin typeface="Gill Sans MT"/>
                        <a:cs typeface="Gill Sans MT"/>
                      </a:endParaRPr>
                    </a:p>
                    <a:p>
                      <a:pPr marL="67945">
                        <a:lnSpc>
                          <a:spcPts val="830"/>
                        </a:lnSpc>
                      </a:pPr>
                      <a:r>
                        <a:rPr sz="700" spc="-5" dirty="0">
                          <a:latin typeface="Gill Sans MT"/>
                          <a:cs typeface="Gill Sans MT"/>
                        </a:rPr>
                        <a:t>employee or volunteer – TEC</a:t>
                      </a:r>
                      <a:r>
                        <a:rPr sz="700" spc="30" dirty="0">
                          <a:latin typeface="Gill Sans MT"/>
                          <a:cs typeface="Gill Sans MT"/>
                        </a:rPr>
                        <a:t> </a:t>
                      </a:r>
                      <a:r>
                        <a:rPr sz="700" spc="-5" dirty="0">
                          <a:latin typeface="Gill Sans MT"/>
                          <a:cs typeface="Gill Sans MT"/>
                        </a:rPr>
                        <a:t>§37.007(d).</a:t>
                      </a:r>
                      <a:endParaRPr sz="700">
                        <a:latin typeface="Gill Sans MT"/>
                        <a:cs typeface="Gill Sans MT"/>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pPr>
                        <a:lnSpc>
                          <a:spcPct val="100000"/>
                        </a:lnSpc>
                        <a:spcBef>
                          <a:spcPts val="5"/>
                        </a:spcBef>
                      </a:pPr>
                      <a:endParaRPr sz="950">
                        <a:latin typeface="Times New Roman"/>
                        <a:cs typeface="Times New Roman"/>
                      </a:endParaRPr>
                    </a:p>
                    <a:p>
                      <a:pPr marR="271145" algn="r">
                        <a:lnSpc>
                          <a:spcPct val="100000"/>
                        </a:lnSpc>
                      </a:pPr>
                      <a:r>
                        <a:rPr sz="700" dirty="0">
                          <a:latin typeface="Gill Sans MT"/>
                          <a:cs typeface="Gill Sans MT"/>
                        </a:rPr>
                        <a:t>X</a:t>
                      </a:r>
                      <a:endParaRPr sz="700">
                        <a:latin typeface="Gill Sans MT"/>
                        <a:cs typeface="Gill Sans MT"/>
                      </a:endParaRPr>
                    </a:p>
                  </a:txBody>
                  <a:tcPr marL="0" marR="0" marT="635"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extLst>
                  <a:ext uri="{0D108BD9-81ED-4DB2-BD59-A6C34878D82A}">
                    <a16:rowId xmlns:a16="http://schemas.microsoft.com/office/drawing/2014/main" val="10026"/>
                  </a:ext>
                </a:extLst>
              </a:tr>
              <a:tr h="242315">
                <a:tc>
                  <a:txBody>
                    <a:bodyPr/>
                    <a:lstStyle/>
                    <a:p>
                      <a:pPr marR="173355" algn="r">
                        <a:lnSpc>
                          <a:spcPts val="730"/>
                        </a:lnSpc>
                      </a:pPr>
                      <a:r>
                        <a:rPr sz="700" dirty="0">
                          <a:latin typeface="Gill Sans MT"/>
                          <a:cs typeface="Gill Sans MT"/>
                        </a:rPr>
                        <a:t>32</a:t>
                      </a:r>
                      <a:endParaRPr sz="700">
                        <a:latin typeface="Gill Sans MT"/>
                        <a:cs typeface="Gill Sans MT"/>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7945">
                        <a:lnSpc>
                          <a:spcPts val="710"/>
                        </a:lnSpc>
                      </a:pPr>
                      <a:r>
                        <a:rPr sz="700" spc="-5" dirty="0">
                          <a:latin typeface="Gill Sans MT"/>
                          <a:cs typeface="Gill Sans MT"/>
                        </a:rPr>
                        <a:t>Sexual Assault </a:t>
                      </a:r>
                      <a:r>
                        <a:rPr sz="700" dirty="0">
                          <a:latin typeface="Gill Sans MT"/>
                          <a:cs typeface="Gill Sans MT"/>
                        </a:rPr>
                        <a:t>under </a:t>
                      </a:r>
                      <a:r>
                        <a:rPr sz="700" spc="-5" dirty="0">
                          <a:latin typeface="Gill Sans MT"/>
                          <a:cs typeface="Gill Sans MT"/>
                        </a:rPr>
                        <a:t>Penal Code Section 22.011 or aggravated sexual assault  under 22.021 against someone other </a:t>
                      </a:r>
                      <a:r>
                        <a:rPr sz="700" spc="90" dirty="0">
                          <a:latin typeface="Gill Sans MT"/>
                          <a:cs typeface="Gill Sans MT"/>
                        </a:rPr>
                        <a:t> </a:t>
                      </a:r>
                      <a:r>
                        <a:rPr sz="700" spc="-5" dirty="0">
                          <a:latin typeface="Gill Sans MT"/>
                          <a:cs typeface="Gill Sans MT"/>
                        </a:rPr>
                        <a:t>than</a:t>
                      </a:r>
                      <a:endParaRPr sz="700">
                        <a:latin typeface="Gill Sans MT"/>
                        <a:cs typeface="Gill Sans MT"/>
                      </a:endParaRPr>
                    </a:p>
                    <a:p>
                      <a:pPr marL="67945">
                        <a:lnSpc>
                          <a:spcPts val="819"/>
                        </a:lnSpc>
                      </a:pPr>
                      <a:r>
                        <a:rPr sz="700" spc="-5" dirty="0">
                          <a:latin typeface="Gill Sans MT"/>
                          <a:cs typeface="Gill Sans MT"/>
                        </a:rPr>
                        <a:t>a  school district employee or volunteer – TEC</a:t>
                      </a:r>
                      <a:r>
                        <a:rPr sz="700" spc="114" dirty="0">
                          <a:latin typeface="Gill Sans MT"/>
                          <a:cs typeface="Gill Sans MT"/>
                        </a:rPr>
                        <a:t> </a:t>
                      </a:r>
                      <a:r>
                        <a:rPr sz="700" spc="-5" dirty="0">
                          <a:latin typeface="Gill Sans MT"/>
                          <a:cs typeface="Gill Sans MT"/>
                        </a:rPr>
                        <a:t>§37.007(a)(2)(A).</a:t>
                      </a:r>
                      <a:endParaRPr sz="700">
                        <a:latin typeface="Gill Sans MT"/>
                        <a:cs typeface="Gill Sans MT"/>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R="271145" algn="r">
                        <a:lnSpc>
                          <a:spcPts val="730"/>
                        </a:lnSpc>
                      </a:pPr>
                      <a:r>
                        <a:rPr sz="700" dirty="0">
                          <a:latin typeface="Gill Sans MT"/>
                          <a:cs typeface="Gill Sans MT"/>
                        </a:rPr>
                        <a:t>X</a:t>
                      </a:r>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27"/>
                  </a:ext>
                </a:extLst>
              </a:tr>
              <a:tr h="242315">
                <a:tc>
                  <a:txBody>
                    <a:bodyPr/>
                    <a:lstStyle/>
                    <a:p>
                      <a:pPr marR="173355" algn="r">
                        <a:lnSpc>
                          <a:spcPts val="715"/>
                        </a:lnSpc>
                      </a:pPr>
                      <a:r>
                        <a:rPr sz="700" dirty="0">
                          <a:latin typeface="Gill Sans MT"/>
                          <a:cs typeface="Gill Sans MT"/>
                        </a:rPr>
                        <a:t>33</a:t>
                      </a:r>
                      <a:endParaRPr sz="700">
                        <a:latin typeface="Gill Sans MT"/>
                        <a:cs typeface="Gill Sans MT"/>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7945">
                        <a:lnSpc>
                          <a:spcPts val="705"/>
                        </a:lnSpc>
                      </a:pPr>
                      <a:r>
                        <a:rPr sz="700" spc="-5" dirty="0">
                          <a:latin typeface="Gill Sans MT"/>
                          <a:cs typeface="Gill Sans MT"/>
                        </a:rPr>
                        <a:t>Possessed, purchased, used or accepted a cigarette or tobacco product </a:t>
                      </a:r>
                      <a:r>
                        <a:rPr sz="700" spc="5" dirty="0">
                          <a:latin typeface="Gill Sans MT"/>
                          <a:cs typeface="Gill Sans MT"/>
                        </a:rPr>
                        <a:t>as </a:t>
                      </a:r>
                      <a:r>
                        <a:rPr sz="700" spc="-5" dirty="0">
                          <a:latin typeface="Gill Sans MT"/>
                          <a:cs typeface="Gill Sans MT"/>
                        </a:rPr>
                        <a:t>defined in the Health </a:t>
                      </a:r>
                      <a:r>
                        <a:rPr sz="700" spc="35" dirty="0">
                          <a:latin typeface="Gill Sans MT"/>
                          <a:cs typeface="Gill Sans MT"/>
                        </a:rPr>
                        <a:t> </a:t>
                      </a:r>
                      <a:r>
                        <a:rPr sz="700" spc="-5" dirty="0">
                          <a:latin typeface="Gill Sans MT"/>
                          <a:cs typeface="Gill Sans MT"/>
                        </a:rPr>
                        <a:t>and</a:t>
                      </a:r>
                      <a:endParaRPr sz="700">
                        <a:latin typeface="Gill Sans MT"/>
                        <a:cs typeface="Gill Sans MT"/>
                      </a:endParaRPr>
                    </a:p>
                    <a:p>
                      <a:pPr marL="67945">
                        <a:lnSpc>
                          <a:spcPts val="830"/>
                        </a:lnSpc>
                      </a:pPr>
                      <a:r>
                        <a:rPr sz="700" spc="-5" dirty="0">
                          <a:latin typeface="Gill Sans MT"/>
                          <a:cs typeface="Gill Sans MT"/>
                        </a:rPr>
                        <a:t>Safety Code, Section 3.01, Chapter</a:t>
                      </a:r>
                      <a:r>
                        <a:rPr sz="700" spc="10" dirty="0">
                          <a:latin typeface="Gill Sans MT"/>
                          <a:cs typeface="Gill Sans MT"/>
                        </a:rPr>
                        <a:t> </a:t>
                      </a:r>
                      <a:r>
                        <a:rPr sz="700" dirty="0">
                          <a:latin typeface="Gill Sans MT"/>
                          <a:cs typeface="Gill Sans MT"/>
                        </a:rPr>
                        <a:t>161.252.</a:t>
                      </a:r>
                      <a:endParaRPr sz="700">
                        <a:latin typeface="Gill Sans MT"/>
                        <a:cs typeface="Gill Sans MT"/>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a:lnSpc>
                          <a:spcPct val="100000"/>
                        </a:lnSpc>
                      </a:pPr>
                      <a:endParaRPr sz="800">
                        <a:latin typeface="Times New Roman"/>
                        <a:cs typeface="Times New Roman"/>
                      </a:endParaRPr>
                    </a:p>
                    <a:p>
                      <a:pPr algn="ctr">
                        <a:lnSpc>
                          <a:spcPct val="100000"/>
                        </a:lnSpc>
                      </a:pPr>
                      <a:r>
                        <a:rPr sz="700" dirty="0">
                          <a:latin typeface="Gill Sans MT"/>
                          <a:cs typeface="Gill Sans MT"/>
                        </a:rPr>
                        <a:t>X</a:t>
                      </a:r>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28"/>
                  </a:ext>
                </a:extLst>
              </a:tr>
              <a:tr h="134105">
                <a:tc>
                  <a:txBody>
                    <a:bodyPr/>
                    <a:lstStyle/>
                    <a:p>
                      <a:pPr marR="173355" algn="r">
                        <a:lnSpc>
                          <a:spcPts val="715"/>
                        </a:lnSpc>
                      </a:pPr>
                      <a:r>
                        <a:rPr sz="700" dirty="0">
                          <a:latin typeface="Gill Sans MT"/>
                          <a:cs typeface="Gill Sans MT"/>
                        </a:rPr>
                        <a:t>34</a:t>
                      </a:r>
                      <a:endParaRPr sz="700">
                        <a:latin typeface="Gill Sans MT"/>
                        <a:cs typeface="Gill Sans MT"/>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marL="67945">
                        <a:lnSpc>
                          <a:spcPts val="715"/>
                        </a:lnSpc>
                      </a:pPr>
                      <a:r>
                        <a:rPr sz="700" spc="-5" dirty="0">
                          <a:latin typeface="Gill Sans MT"/>
                          <a:cs typeface="Gill Sans MT"/>
                        </a:rPr>
                        <a:t>School-related gang</a:t>
                      </a:r>
                      <a:r>
                        <a:rPr sz="700" spc="-15" dirty="0">
                          <a:latin typeface="Gill Sans MT"/>
                          <a:cs typeface="Gill Sans MT"/>
                        </a:rPr>
                        <a:t> </a:t>
                      </a:r>
                      <a:r>
                        <a:rPr sz="700" spc="-5" dirty="0">
                          <a:latin typeface="Gill Sans MT"/>
                          <a:cs typeface="Gill Sans MT"/>
                        </a:rPr>
                        <a:t>violence</a:t>
                      </a:r>
                      <a:endParaRPr sz="700">
                        <a:latin typeface="Gill Sans MT"/>
                        <a:cs typeface="Gill Sans MT"/>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endParaRPr sz="700">
                        <a:latin typeface="Gill Sans MT"/>
                        <a:cs typeface="Gill Sans MT"/>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pPr algn="ctr">
                        <a:lnSpc>
                          <a:spcPts val="715"/>
                        </a:lnSpc>
                      </a:pPr>
                      <a:r>
                        <a:rPr sz="700" dirty="0">
                          <a:latin typeface="Gill Sans MT"/>
                          <a:cs typeface="Gill Sans MT"/>
                        </a:rPr>
                        <a:t>X</a:t>
                      </a:r>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extLst>
                  <a:ext uri="{0D108BD9-81ED-4DB2-BD59-A6C34878D82A}">
                    <a16:rowId xmlns:a16="http://schemas.microsoft.com/office/drawing/2014/main" val="10029"/>
                  </a:ext>
                </a:extLst>
              </a:tr>
              <a:tr h="109727">
                <a:tc>
                  <a:txBody>
                    <a:bodyPr/>
                    <a:lstStyle/>
                    <a:p>
                      <a:pPr marR="173355" algn="r">
                        <a:lnSpc>
                          <a:spcPts val="715"/>
                        </a:lnSpc>
                      </a:pPr>
                      <a:r>
                        <a:rPr sz="700" dirty="0">
                          <a:latin typeface="Gill Sans MT"/>
                          <a:cs typeface="Gill Sans MT"/>
                        </a:rPr>
                        <a:t>35</a:t>
                      </a:r>
                      <a:endParaRPr sz="700">
                        <a:latin typeface="Gill Sans MT"/>
                        <a:cs typeface="Gill Sans MT"/>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108">
                      <a:solidFill>
                        <a:srgbClr val="000000"/>
                      </a:solidFill>
                      <a:prstDash val="solid"/>
                    </a:lnB>
                  </a:tcPr>
                </a:tc>
                <a:tc>
                  <a:txBody>
                    <a:bodyPr/>
                    <a:lstStyle/>
                    <a:p>
                      <a:pPr marL="67945">
                        <a:lnSpc>
                          <a:spcPts val="715"/>
                        </a:lnSpc>
                      </a:pPr>
                      <a:r>
                        <a:rPr sz="700" spc="-5" dirty="0">
                          <a:latin typeface="Gill Sans MT"/>
                          <a:cs typeface="Gill Sans MT"/>
                        </a:rPr>
                        <a:t>False alarm/false report – TEC §37.006(a)(1) and</a:t>
                      </a:r>
                      <a:r>
                        <a:rPr sz="700" spc="95" dirty="0">
                          <a:latin typeface="Gill Sans MT"/>
                          <a:cs typeface="Gill Sans MT"/>
                        </a:rPr>
                        <a:t> </a:t>
                      </a:r>
                      <a:r>
                        <a:rPr sz="700" spc="-5" dirty="0">
                          <a:latin typeface="Gill Sans MT"/>
                          <a:cs typeface="Gill Sans MT"/>
                        </a:rPr>
                        <a:t>37.007(b)</a:t>
                      </a:r>
                      <a:endParaRPr sz="700">
                        <a:latin typeface="Gill Sans MT"/>
                        <a:cs typeface="Gill Sans MT"/>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108">
                      <a:solidFill>
                        <a:srgbClr val="000000"/>
                      </a:solidFill>
                      <a:prstDash val="solid"/>
                    </a:lnB>
                  </a:tcPr>
                </a:tc>
                <a:tc>
                  <a:txBody>
                    <a:bodyPr/>
                    <a:lstStyle/>
                    <a:p>
                      <a:pPr algn="ctr">
                        <a:lnSpc>
                          <a:spcPts val="715"/>
                        </a:lnSpc>
                      </a:pPr>
                      <a:r>
                        <a:rPr sz="700" dirty="0">
                          <a:latin typeface="Gill Sans MT"/>
                          <a:cs typeface="Gill Sans MT"/>
                        </a:rPr>
                        <a:t>X</a:t>
                      </a:r>
                      <a:endParaRPr sz="700">
                        <a:latin typeface="Gill Sans MT"/>
                        <a:cs typeface="Gill Sans MT"/>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extLst>
                  <a:ext uri="{0D108BD9-81ED-4DB2-BD59-A6C34878D82A}">
                    <a16:rowId xmlns:a16="http://schemas.microsoft.com/office/drawing/2014/main" val="10030"/>
                  </a:ext>
                </a:extLst>
              </a:tr>
              <a:tr h="126498">
                <a:tc>
                  <a:txBody>
                    <a:bodyPr/>
                    <a:lstStyle/>
                    <a:p>
                      <a:pPr marR="173355" algn="r">
                        <a:lnSpc>
                          <a:spcPts val="715"/>
                        </a:lnSpc>
                      </a:pPr>
                      <a:r>
                        <a:rPr sz="700" dirty="0">
                          <a:latin typeface="Gill Sans MT"/>
                          <a:cs typeface="Gill Sans MT"/>
                        </a:rPr>
                        <a:t>36</a:t>
                      </a:r>
                      <a:endParaRPr sz="700">
                        <a:latin typeface="Gill Sans MT"/>
                        <a:cs typeface="Gill Sans MT"/>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7945">
                        <a:lnSpc>
                          <a:spcPts val="715"/>
                        </a:lnSpc>
                      </a:pPr>
                      <a:r>
                        <a:rPr sz="700" spc="-5" dirty="0">
                          <a:latin typeface="Gill Sans MT"/>
                          <a:cs typeface="Gill Sans MT"/>
                        </a:rPr>
                        <a:t>Felony controlled substance violation – </a:t>
                      </a:r>
                      <a:r>
                        <a:rPr sz="700" dirty="0">
                          <a:latin typeface="Gill Sans MT"/>
                          <a:cs typeface="Gill Sans MT"/>
                        </a:rPr>
                        <a:t>TEC</a:t>
                      </a:r>
                      <a:r>
                        <a:rPr sz="700" spc="80" dirty="0">
                          <a:latin typeface="Gill Sans MT"/>
                          <a:cs typeface="Gill Sans MT"/>
                        </a:rPr>
                        <a:t> </a:t>
                      </a:r>
                      <a:r>
                        <a:rPr sz="700" spc="-5" dirty="0">
                          <a:latin typeface="Gill Sans MT"/>
                          <a:cs typeface="Gill Sans MT"/>
                        </a:rPr>
                        <a:t>§37.007(a)(3)</a:t>
                      </a:r>
                      <a:endParaRPr sz="700">
                        <a:latin typeface="Gill Sans MT"/>
                        <a:cs typeface="Gill Sans MT"/>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pPr marR="271145" algn="r">
                        <a:lnSpc>
                          <a:spcPts val="715"/>
                        </a:lnSpc>
                      </a:pPr>
                      <a:r>
                        <a:rPr sz="700" dirty="0">
                          <a:latin typeface="Gill Sans MT"/>
                          <a:cs typeface="Gill Sans MT"/>
                        </a:rPr>
                        <a:t>X</a:t>
                      </a:r>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extLst>
                  <a:ext uri="{0D108BD9-81ED-4DB2-BD59-A6C34878D82A}">
                    <a16:rowId xmlns:a16="http://schemas.microsoft.com/office/drawing/2014/main" val="10031"/>
                  </a:ext>
                </a:extLst>
              </a:tr>
              <a:tr h="109727">
                <a:tc>
                  <a:txBody>
                    <a:bodyPr/>
                    <a:lstStyle/>
                    <a:p>
                      <a:pPr marR="173355" algn="r">
                        <a:lnSpc>
                          <a:spcPts val="715"/>
                        </a:lnSpc>
                      </a:pPr>
                      <a:r>
                        <a:rPr sz="700" dirty="0">
                          <a:latin typeface="Gill Sans MT"/>
                          <a:cs typeface="Gill Sans MT"/>
                        </a:rPr>
                        <a:t>37</a:t>
                      </a:r>
                      <a:endParaRPr sz="700">
                        <a:latin typeface="Gill Sans MT"/>
                        <a:cs typeface="Gill Sans MT"/>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7945">
                        <a:lnSpc>
                          <a:spcPts val="715"/>
                        </a:lnSpc>
                      </a:pPr>
                      <a:r>
                        <a:rPr sz="700" spc="-5" dirty="0">
                          <a:latin typeface="Gill Sans MT"/>
                          <a:cs typeface="Gill Sans MT"/>
                        </a:rPr>
                        <a:t>Felony alcohol violation – TEC</a:t>
                      </a:r>
                      <a:r>
                        <a:rPr sz="700" spc="40" dirty="0">
                          <a:latin typeface="Gill Sans MT"/>
                          <a:cs typeface="Gill Sans MT"/>
                        </a:rPr>
                        <a:t> </a:t>
                      </a:r>
                      <a:r>
                        <a:rPr sz="700" spc="-5" dirty="0">
                          <a:latin typeface="Gill Sans MT"/>
                          <a:cs typeface="Gill Sans MT"/>
                        </a:rPr>
                        <a:t>§37.007(a)(3)</a:t>
                      </a:r>
                      <a:endParaRPr sz="700">
                        <a:latin typeface="Gill Sans MT"/>
                        <a:cs typeface="Gill Sans MT"/>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R="271145" algn="r">
                        <a:lnSpc>
                          <a:spcPts val="715"/>
                        </a:lnSpc>
                      </a:pPr>
                      <a:r>
                        <a:rPr sz="700" dirty="0">
                          <a:latin typeface="Gill Sans MT"/>
                          <a:cs typeface="Gill Sans MT"/>
                        </a:rPr>
                        <a:t>X</a:t>
                      </a:r>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32"/>
                  </a:ext>
                </a:extLst>
              </a:tr>
              <a:tr h="118872">
                <a:tc>
                  <a:txBody>
                    <a:bodyPr/>
                    <a:lstStyle/>
                    <a:p>
                      <a:pPr marR="173355" algn="r">
                        <a:lnSpc>
                          <a:spcPts val="715"/>
                        </a:lnSpc>
                      </a:pPr>
                      <a:r>
                        <a:rPr sz="700" dirty="0">
                          <a:latin typeface="Gill Sans MT"/>
                          <a:cs typeface="Gill Sans MT"/>
                        </a:rPr>
                        <a:t>41</a:t>
                      </a:r>
                      <a:endParaRPr sz="700">
                        <a:latin typeface="Gill Sans MT"/>
                        <a:cs typeface="Gill Sans MT"/>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7945">
                        <a:lnSpc>
                          <a:spcPts val="715"/>
                        </a:lnSpc>
                      </a:pPr>
                      <a:r>
                        <a:rPr sz="700" spc="-5" dirty="0">
                          <a:latin typeface="Gill Sans MT"/>
                          <a:cs typeface="Gill Sans MT"/>
                        </a:rPr>
                        <a:t>Fighting/Mutual Combat – Excludes all offenses </a:t>
                      </a:r>
                      <a:r>
                        <a:rPr sz="700" dirty="0">
                          <a:latin typeface="Gill Sans MT"/>
                          <a:cs typeface="Gill Sans MT"/>
                        </a:rPr>
                        <a:t>under </a:t>
                      </a:r>
                      <a:r>
                        <a:rPr sz="700" spc="-5" dirty="0">
                          <a:latin typeface="Gill Sans MT"/>
                          <a:cs typeface="Gill Sans MT"/>
                        </a:rPr>
                        <a:t>Penal Code</a:t>
                      </a:r>
                      <a:r>
                        <a:rPr sz="700" spc="110" dirty="0">
                          <a:latin typeface="Gill Sans MT"/>
                          <a:cs typeface="Gill Sans MT"/>
                        </a:rPr>
                        <a:t> </a:t>
                      </a:r>
                      <a:r>
                        <a:rPr sz="700" spc="-5" dirty="0">
                          <a:latin typeface="Gill Sans MT"/>
                          <a:cs typeface="Gill Sans MT"/>
                        </a:rPr>
                        <a:t>§22.01</a:t>
                      </a:r>
                      <a:endParaRPr sz="700">
                        <a:latin typeface="Gill Sans MT"/>
                        <a:cs typeface="Gill Sans MT"/>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algn="ctr">
                        <a:lnSpc>
                          <a:spcPts val="715"/>
                        </a:lnSpc>
                      </a:pPr>
                      <a:r>
                        <a:rPr sz="700" dirty="0">
                          <a:latin typeface="Gill Sans MT"/>
                          <a:cs typeface="Gill Sans MT"/>
                        </a:rPr>
                        <a:t>X</a:t>
                      </a:r>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33"/>
                  </a:ext>
                </a:extLst>
              </a:tr>
              <a:tr h="109727">
                <a:tc>
                  <a:txBody>
                    <a:bodyPr/>
                    <a:lstStyle/>
                    <a:p>
                      <a:pPr marR="173355" algn="r">
                        <a:lnSpc>
                          <a:spcPts val="715"/>
                        </a:lnSpc>
                      </a:pPr>
                      <a:r>
                        <a:rPr sz="700" dirty="0">
                          <a:latin typeface="Gill Sans MT"/>
                          <a:cs typeface="Gill Sans MT"/>
                        </a:rPr>
                        <a:t>42</a:t>
                      </a:r>
                      <a:endParaRPr sz="700">
                        <a:latin typeface="Gill Sans MT"/>
                        <a:cs typeface="Gill Sans MT"/>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7945">
                        <a:lnSpc>
                          <a:spcPts val="715"/>
                        </a:lnSpc>
                      </a:pPr>
                      <a:r>
                        <a:rPr sz="700" spc="-5" dirty="0">
                          <a:latin typeface="Gill Sans MT"/>
                          <a:cs typeface="Gill Sans MT"/>
                        </a:rPr>
                        <a:t>Truancy Conduct– Parent contributing to truancy-TEC</a:t>
                      </a:r>
                      <a:r>
                        <a:rPr sz="700" spc="125" dirty="0">
                          <a:latin typeface="Gill Sans MT"/>
                          <a:cs typeface="Gill Sans MT"/>
                        </a:rPr>
                        <a:t> </a:t>
                      </a:r>
                      <a:r>
                        <a:rPr sz="700" spc="-5" dirty="0">
                          <a:latin typeface="Gill Sans MT"/>
                          <a:cs typeface="Gill Sans MT"/>
                        </a:rPr>
                        <a:t>§25.093(a)</a:t>
                      </a:r>
                      <a:endParaRPr sz="700">
                        <a:latin typeface="Gill Sans MT"/>
                        <a:cs typeface="Gill Sans MT"/>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C0C0C0"/>
                    </a:solidFill>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C0C0C0"/>
                    </a:solidFill>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C0C0C0"/>
                    </a:solidFill>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C0C0C0"/>
                    </a:solidFill>
                  </a:tcPr>
                </a:tc>
                <a:extLst>
                  <a:ext uri="{0D108BD9-81ED-4DB2-BD59-A6C34878D82A}">
                    <a16:rowId xmlns:a16="http://schemas.microsoft.com/office/drawing/2014/main" val="10034"/>
                  </a:ext>
                </a:extLst>
              </a:tr>
              <a:tr h="109727">
                <a:tc>
                  <a:txBody>
                    <a:bodyPr/>
                    <a:lstStyle/>
                    <a:p>
                      <a:pPr marR="173355" algn="r">
                        <a:lnSpc>
                          <a:spcPts val="715"/>
                        </a:lnSpc>
                      </a:pPr>
                      <a:r>
                        <a:rPr sz="700" dirty="0">
                          <a:latin typeface="Gill Sans MT"/>
                          <a:cs typeface="Gill Sans MT"/>
                        </a:rPr>
                        <a:t>44</a:t>
                      </a:r>
                      <a:endParaRPr sz="700">
                        <a:latin typeface="Gill Sans MT"/>
                        <a:cs typeface="Gill Sans MT"/>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7945">
                        <a:lnSpc>
                          <a:spcPts val="715"/>
                        </a:lnSpc>
                      </a:pPr>
                      <a:r>
                        <a:rPr sz="700" spc="-5" dirty="0">
                          <a:latin typeface="Gill Sans MT"/>
                          <a:cs typeface="Gill Sans MT"/>
                        </a:rPr>
                        <a:t>Truancy Conduct – </a:t>
                      </a:r>
                      <a:r>
                        <a:rPr sz="700" dirty="0">
                          <a:latin typeface="Gill Sans MT"/>
                          <a:cs typeface="Gill Sans MT"/>
                        </a:rPr>
                        <a:t>Student </a:t>
                      </a:r>
                      <a:r>
                        <a:rPr sz="700" spc="-5" dirty="0">
                          <a:latin typeface="Gill Sans MT"/>
                          <a:cs typeface="Gill Sans MT"/>
                        </a:rPr>
                        <a:t>with 10 unexcused absences-TEC</a:t>
                      </a:r>
                      <a:r>
                        <a:rPr sz="700" spc="70" dirty="0">
                          <a:latin typeface="Gill Sans MT"/>
                          <a:cs typeface="Gill Sans MT"/>
                        </a:rPr>
                        <a:t> </a:t>
                      </a:r>
                      <a:r>
                        <a:rPr sz="700" spc="-5" dirty="0">
                          <a:latin typeface="Gill Sans MT"/>
                          <a:cs typeface="Gill Sans MT"/>
                        </a:rPr>
                        <a:t>§25.094</a:t>
                      </a:r>
                      <a:endParaRPr sz="700">
                        <a:latin typeface="Gill Sans MT"/>
                        <a:cs typeface="Gill Sans MT"/>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C0C0C0"/>
                    </a:solidFill>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C0C0C0"/>
                    </a:solidFill>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C0C0C0"/>
                    </a:solidFill>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C0C0C0"/>
                    </a:solidFill>
                  </a:tcPr>
                </a:tc>
                <a:extLst>
                  <a:ext uri="{0D108BD9-81ED-4DB2-BD59-A6C34878D82A}">
                    <a16:rowId xmlns:a16="http://schemas.microsoft.com/office/drawing/2014/main" val="10035"/>
                  </a:ext>
                </a:extLst>
              </a:tr>
              <a:tr h="161537">
                <a:tc>
                  <a:txBody>
                    <a:bodyPr/>
                    <a:lstStyle/>
                    <a:p>
                      <a:pPr marR="173355" algn="r">
                        <a:lnSpc>
                          <a:spcPts val="715"/>
                        </a:lnSpc>
                      </a:pPr>
                      <a:r>
                        <a:rPr sz="700" dirty="0">
                          <a:latin typeface="Gill Sans MT"/>
                          <a:cs typeface="Gill Sans MT"/>
                        </a:rPr>
                        <a:t>45</a:t>
                      </a:r>
                      <a:endParaRPr sz="700">
                        <a:latin typeface="Gill Sans MT"/>
                        <a:cs typeface="Gill Sans MT"/>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marL="67945">
                        <a:lnSpc>
                          <a:spcPts val="715"/>
                        </a:lnSpc>
                      </a:pPr>
                      <a:r>
                        <a:rPr sz="700" spc="-5" dirty="0">
                          <a:latin typeface="Gill Sans MT"/>
                          <a:cs typeface="Gill Sans MT"/>
                        </a:rPr>
                        <a:t>Truancy Conduct – </a:t>
                      </a:r>
                      <a:r>
                        <a:rPr sz="700" dirty="0">
                          <a:latin typeface="Gill Sans MT"/>
                          <a:cs typeface="Gill Sans MT"/>
                        </a:rPr>
                        <a:t>Student </a:t>
                      </a:r>
                      <a:r>
                        <a:rPr sz="700" spc="-5" dirty="0">
                          <a:latin typeface="Gill Sans MT"/>
                          <a:cs typeface="Gill Sans MT"/>
                        </a:rPr>
                        <a:t>failure to </a:t>
                      </a:r>
                      <a:r>
                        <a:rPr sz="700" dirty="0">
                          <a:latin typeface="Gill Sans MT"/>
                          <a:cs typeface="Gill Sans MT"/>
                        </a:rPr>
                        <a:t>enroll </a:t>
                      </a:r>
                      <a:r>
                        <a:rPr sz="700" spc="-5" dirty="0">
                          <a:latin typeface="Gill Sans MT"/>
                          <a:cs typeface="Gill Sans MT"/>
                        </a:rPr>
                        <a:t>in school-TEC</a:t>
                      </a:r>
                      <a:r>
                        <a:rPr sz="700" spc="55" dirty="0">
                          <a:latin typeface="Gill Sans MT"/>
                          <a:cs typeface="Gill Sans MT"/>
                        </a:rPr>
                        <a:t> </a:t>
                      </a:r>
                      <a:r>
                        <a:rPr sz="700" spc="-5" dirty="0">
                          <a:latin typeface="Gill Sans MT"/>
                          <a:cs typeface="Gill Sans MT"/>
                        </a:rPr>
                        <a:t>§25.085</a:t>
                      </a:r>
                      <a:endParaRPr sz="700">
                        <a:latin typeface="Gill Sans MT"/>
                        <a:cs typeface="Gill Sans MT"/>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endParaRPr sz="700">
                        <a:latin typeface="Gill Sans MT"/>
                        <a:cs typeface="Gill Sans MT"/>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solidFill>
                      <a:srgbClr val="C0C0C0"/>
                    </a:solidFill>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solidFill>
                      <a:srgbClr val="C0C0C0"/>
                    </a:solidFill>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solidFill>
                      <a:srgbClr val="C0C0C0"/>
                    </a:solidFill>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solidFill>
                      <a:srgbClr val="C0C0C0"/>
                    </a:solidFill>
                  </a:tcPr>
                </a:tc>
                <a:extLst>
                  <a:ext uri="{0D108BD9-81ED-4DB2-BD59-A6C34878D82A}">
                    <a16:rowId xmlns:a16="http://schemas.microsoft.com/office/drawing/2014/main" val="10036"/>
                  </a:ext>
                </a:extLst>
              </a:tr>
              <a:tr h="146303">
                <a:tc>
                  <a:txBody>
                    <a:bodyPr/>
                    <a:lstStyle/>
                    <a:p>
                      <a:pPr marR="173355" algn="r">
                        <a:lnSpc>
                          <a:spcPts val="715"/>
                        </a:lnSpc>
                      </a:pPr>
                      <a:r>
                        <a:rPr sz="700" dirty="0">
                          <a:latin typeface="Gill Sans MT"/>
                          <a:cs typeface="Gill Sans MT"/>
                        </a:rPr>
                        <a:t>46</a:t>
                      </a:r>
                      <a:endParaRPr sz="700">
                        <a:latin typeface="Gill Sans MT"/>
                        <a:cs typeface="Gill Sans MT"/>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108">
                      <a:solidFill>
                        <a:srgbClr val="000000"/>
                      </a:solidFill>
                      <a:prstDash val="solid"/>
                    </a:lnB>
                  </a:tcPr>
                </a:tc>
                <a:tc>
                  <a:txBody>
                    <a:bodyPr/>
                    <a:lstStyle/>
                    <a:p>
                      <a:pPr marL="67945">
                        <a:lnSpc>
                          <a:spcPts val="715"/>
                        </a:lnSpc>
                      </a:pPr>
                      <a:r>
                        <a:rPr sz="700" spc="-5" dirty="0">
                          <a:latin typeface="Gill Sans MT"/>
                          <a:cs typeface="Gill Sans MT"/>
                        </a:rPr>
                        <a:t>Aggravated robbery – TEC</a:t>
                      </a:r>
                      <a:r>
                        <a:rPr sz="700" spc="25" dirty="0">
                          <a:latin typeface="Gill Sans MT"/>
                          <a:cs typeface="Gill Sans MT"/>
                        </a:rPr>
                        <a:t> </a:t>
                      </a:r>
                      <a:r>
                        <a:rPr sz="700" spc="-5" dirty="0">
                          <a:latin typeface="Gill Sans MT"/>
                          <a:cs typeface="Gill Sans MT"/>
                        </a:rPr>
                        <a:t>§37.007(a)(2)(F)</a:t>
                      </a:r>
                      <a:endParaRPr sz="700">
                        <a:latin typeface="Gill Sans MT"/>
                        <a:cs typeface="Gill Sans MT"/>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108">
                      <a:solidFill>
                        <a:srgbClr val="000000"/>
                      </a:solidFill>
                      <a:prstDash val="solid"/>
                    </a:lnB>
                  </a:tcPr>
                </a:tc>
                <a:tc>
                  <a:txBody>
                    <a:bodyPr/>
                    <a:lstStyle/>
                    <a:p>
                      <a:endParaRPr sz="700">
                        <a:latin typeface="Gill Sans MT"/>
                        <a:cs typeface="Gill Sans MT"/>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c>
                  <a:txBody>
                    <a:bodyPr/>
                    <a:lstStyle/>
                    <a:p>
                      <a:pPr marR="271145" algn="r">
                        <a:lnSpc>
                          <a:spcPts val="715"/>
                        </a:lnSpc>
                      </a:pPr>
                      <a:r>
                        <a:rPr sz="700" dirty="0">
                          <a:latin typeface="Gill Sans MT"/>
                          <a:cs typeface="Gill Sans MT"/>
                        </a:rPr>
                        <a:t>X</a:t>
                      </a:r>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extLst>
                  <a:ext uri="{0D108BD9-81ED-4DB2-BD59-A6C34878D82A}">
                    <a16:rowId xmlns:a16="http://schemas.microsoft.com/office/drawing/2014/main" val="10037"/>
                  </a:ext>
                </a:extLst>
              </a:tr>
              <a:tr h="115830">
                <a:tc>
                  <a:txBody>
                    <a:bodyPr/>
                    <a:lstStyle/>
                    <a:p>
                      <a:pPr marR="173355" algn="r">
                        <a:lnSpc>
                          <a:spcPts val="715"/>
                        </a:lnSpc>
                      </a:pPr>
                      <a:r>
                        <a:rPr sz="700" dirty="0">
                          <a:latin typeface="Gill Sans MT"/>
                          <a:cs typeface="Gill Sans MT"/>
                        </a:rPr>
                        <a:t>47</a:t>
                      </a:r>
                      <a:endParaRPr sz="700">
                        <a:latin typeface="Gill Sans MT"/>
                        <a:cs typeface="Gill Sans MT"/>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7945">
                        <a:lnSpc>
                          <a:spcPts val="715"/>
                        </a:lnSpc>
                      </a:pPr>
                      <a:r>
                        <a:rPr sz="700" spc="-5" dirty="0">
                          <a:latin typeface="Gill Sans MT"/>
                          <a:cs typeface="Gill Sans MT"/>
                        </a:rPr>
                        <a:t>Manslaughter-TEC</a:t>
                      </a:r>
                      <a:r>
                        <a:rPr sz="700" spc="5" dirty="0">
                          <a:latin typeface="Gill Sans MT"/>
                          <a:cs typeface="Gill Sans MT"/>
                        </a:rPr>
                        <a:t> </a:t>
                      </a:r>
                      <a:r>
                        <a:rPr sz="700" spc="-5" dirty="0">
                          <a:latin typeface="Gill Sans MT"/>
                          <a:cs typeface="Gill Sans MT"/>
                        </a:rPr>
                        <a:t>§37.007(a)(2)(G)</a:t>
                      </a:r>
                      <a:endParaRPr sz="700">
                        <a:latin typeface="Gill Sans MT"/>
                        <a:cs typeface="Gill Sans MT"/>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pPr marR="271145" algn="r">
                        <a:lnSpc>
                          <a:spcPts val="715"/>
                        </a:lnSpc>
                      </a:pPr>
                      <a:r>
                        <a:rPr sz="700" dirty="0">
                          <a:latin typeface="Gill Sans MT"/>
                          <a:cs typeface="Gill Sans MT"/>
                        </a:rPr>
                        <a:t>X</a:t>
                      </a:r>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extLst>
                  <a:ext uri="{0D108BD9-81ED-4DB2-BD59-A6C34878D82A}">
                    <a16:rowId xmlns:a16="http://schemas.microsoft.com/office/drawing/2014/main" val="10038"/>
                  </a:ext>
                </a:extLst>
              </a:tr>
              <a:tr h="135629">
                <a:tc>
                  <a:txBody>
                    <a:bodyPr/>
                    <a:lstStyle/>
                    <a:p>
                      <a:pPr marR="173355" algn="r">
                        <a:lnSpc>
                          <a:spcPts val="730"/>
                        </a:lnSpc>
                      </a:pPr>
                      <a:r>
                        <a:rPr sz="700" dirty="0">
                          <a:latin typeface="Gill Sans MT"/>
                          <a:cs typeface="Gill Sans MT"/>
                        </a:rPr>
                        <a:t>48</a:t>
                      </a:r>
                      <a:endParaRPr sz="700">
                        <a:latin typeface="Gill Sans MT"/>
                        <a:cs typeface="Gill Sans MT"/>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marL="67945">
                        <a:lnSpc>
                          <a:spcPts val="730"/>
                        </a:lnSpc>
                      </a:pPr>
                      <a:r>
                        <a:rPr sz="700" spc="-5" dirty="0">
                          <a:latin typeface="Gill Sans MT"/>
                          <a:cs typeface="Gill Sans MT"/>
                        </a:rPr>
                        <a:t>Criminally negligent homicide – TEC</a:t>
                      </a:r>
                      <a:r>
                        <a:rPr sz="700" spc="50" dirty="0">
                          <a:latin typeface="Gill Sans MT"/>
                          <a:cs typeface="Gill Sans MT"/>
                        </a:rPr>
                        <a:t> </a:t>
                      </a:r>
                      <a:r>
                        <a:rPr sz="700" spc="-5" dirty="0">
                          <a:latin typeface="Gill Sans MT"/>
                          <a:cs typeface="Gill Sans MT"/>
                        </a:rPr>
                        <a:t>§37.007(a)(2)(H)</a:t>
                      </a:r>
                      <a:endParaRPr sz="700">
                        <a:latin typeface="Gill Sans MT"/>
                        <a:cs typeface="Gill Sans MT"/>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endParaRPr sz="700">
                        <a:latin typeface="Gill Sans MT"/>
                        <a:cs typeface="Gill Sans MT"/>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pPr marR="271145" algn="r">
                        <a:lnSpc>
                          <a:spcPts val="730"/>
                        </a:lnSpc>
                      </a:pPr>
                      <a:r>
                        <a:rPr sz="700" dirty="0">
                          <a:latin typeface="Gill Sans MT"/>
                          <a:cs typeface="Gill Sans MT"/>
                        </a:rPr>
                        <a:t>X</a:t>
                      </a:r>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extLst>
                  <a:ext uri="{0D108BD9-81ED-4DB2-BD59-A6C34878D82A}">
                    <a16:rowId xmlns:a16="http://schemas.microsoft.com/office/drawing/2014/main" val="10039"/>
                  </a:ext>
                </a:extLst>
              </a:tr>
              <a:tr h="147834">
                <a:tc>
                  <a:txBody>
                    <a:bodyPr/>
                    <a:lstStyle/>
                    <a:p>
                      <a:pPr marR="173355" algn="r">
                        <a:lnSpc>
                          <a:spcPts val="715"/>
                        </a:lnSpc>
                      </a:pPr>
                      <a:r>
                        <a:rPr sz="700" dirty="0">
                          <a:latin typeface="Gill Sans MT"/>
                          <a:cs typeface="Gill Sans MT"/>
                        </a:rPr>
                        <a:t>49</a:t>
                      </a:r>
                      <a:endParaRPr sz="700">
                        <a:latin typeface="Gill Sans MT"/>
                        <a:cs typeface="Gill Sans MT"/>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7945">
                        <a:lnSpc>
                          <a:spcPts val="715"/>
                        </a:lnSpc>
                      </a:pPr>
                      <a:r>
                        <a:rPr sz="700" spc="-5" dirty="0">
                          <a:latin typeface="Gill Sans MT"/>
                          <a:cs typeface="Gill Sans MT"/>
                        </a:rPr>
                        <a:t>Engages in </a:t>
                      </a:r>
                      <a:r>
                        <a:rPr sz="700" dirty="0">
                          <a:latin typeface="Gill Sans MT"/>
                          <a:cs typeface="Gill Sans MT"/>
                        </a:rPr>
                        <a:t>deadly </a:t>
                      </a:r>
                      <a:r>
                        <a:rPr sz="700" spc="-5" dirty="0">
                          <a:latin typeface="Gill Sans MT"/>
                          <a:cs typeface="Gill Sans MT"/>
                        </a:rPr>
                        <a:t>conduct – TEC</a:t>
                      </a:r>
                      <a:r>
                        <a:rPr sz="700" spc="25" dirty="0">
                          <a:latin typeface="Gill Sans MT"/>
                          <a:cs typeface="Gill Sans MT"/>
                        </a:rPr>
                        <a:t> </a:t>
                      </a:r>
                      <a:r>
                        <a:rPr sz="700" spc="-5" dirty="0">
                          <a:latin typeface="Gill Sans MT"/>
                          <a:cs typeface="Gill Sans MT"/>
                        </a:rPr>
                        <a:t>§37.007(b)(3)</a:t>
                      </a:r>
                      <a:endParaRPr sz="700">
                        <a:latin typeface="Gill Sans MT"/>
                        <a:cs typeface="Gill Sans MT"/>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pPr marL="2540" algn="ctr">
                        <a:lnSpc>
                          <a:spcPts val="715"/>
                        </a:lnSpc>
                      </a:pPr>
                      <a:r>
                        <a:rPr sz="700" dirty="0">
                          <a:latin typeface="Gill Sans MT"/>
                          <a:cs typeface="Gill Sans MT"/>
                        </a:rPr>
                        <a:t>X</a:t>
                      </a:r>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extLst>
                  <a:ext uri="{0D108BD9-81ED-4DB2-BD59-A6C34878D82A}">
                    <a16:rowId xmlns:a16="http://schemas.microsoft.com/office/drawing/2014/main" val="10040"/>
                  </a:ext>
                </a:extLst>
              </a:tr>
              <a:tr h="358140">
                <a:tc>
                  <a:txBody>
                    <a:bodyPr/>
                    <a:lstStyle/>
                    <a:p>
                      <a:pPr marR="173355" algn="r">
                        <a:lnSpc>
                          <a:spcPts val="715"/>
                        </a:lnSpc>
                      </a:pPr>
                      <a:r>
                        <a:rPr sz="700" dirty="0">
                          <a:latin typeface="Gill Sans MT"/>
                          <a:cs typeface="Gill Sans MT"/>
                        </a:rPr>
                        <a:t>55</a:t>
                      </a:r>
                      <a:endParaRPr sz="700">
                        <a:latin typeface="Gill Sans MT"/>
                        <a:cs typeface="Gill Sans MT"/>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7945">
                        <a:lnSpc>
                          <a:spcPts val="705"/>
                        </a:lnSpc>
                      </a:pPr>
                      <a:r>
                        <a:rPr sz="700" spc="-5" dirty="0">
                          <a:latin typeface="Gill Sans MT"/>
                          <a:cs typeface="Gill Sans MT"/>
                        </a:rPr>
                        <a:t>Student is required to register as a sex </a:t>
                      </a:r>
                      <a:r>
                        <a:rPr sz="700" dirty="0">
                          <a:latin typeface="Gill Sans MT"/>
                          <a:cs typeface="Gill Sans MT"/>
                        </a:rPr>
                        <a:t>offender </a:t>
                      </a:r>
                      <a:r>
                        <a:rPr sz="700" spc="-5" dirty="0">
                          <a:latin typeface="Gill Sans MT"/>
                          <a:cs typeface="Gill Sans MT"/>
                        </a:rPr>
                        <a:t>under Chapter 62 of the Code of Criminal Procedure and is </a:t>
                      </a:r>
                      <a:r>
                        <a:rPr sz="700" spc="80" dirty="0">
                          <a:latin typeface="Gill Sans MT"/>
                          <a:cs typeface="Gill Sans MT"/>
                        </a:rPr>
                        <a:t> </a:t>
                      </a:r>
                      <a:r>
                        <a:rPr sz="700" spc="-5" dirty="0">
                          <a:latin typeface="Gill Sans MT"/>
                          <a:cs typeface="Gill Sans MT"/>
                        </a:rPr>
                        <a:t>under</a:t>
                      </a:r>
                      <a:endParaRPr sz="700">
                        <a:latin typeface="Gill Sans MT"/>
                        <a:cs typeface="Gill Sans MT"/>
                      </a:endParaRPr>
                    </a:p>
                    <a:p>
                      <a:pPr marL="67945" marR="194310">
                        <a:lnSpc>
                          <a:spcPts val="819"/>
                        </a:lnSpc>
                        <a:spcBef>
                          <a:spcPts val="30"/>
                        </a:spcBef>
                      </a:pPr>
                      <a:r>
                        <a:rPr sz="700" spc="-5" dirty="0">
                          <a:latin typeface="Gill Sans MT"/>
                          <a:cs typeface="Gill Sans MT"/>
                        </a:rPr>
                        <a:t>court supervision-TEC §37.304. The offense(s) </a:t>
                      </a:r>
                      <a:r>
                        <a:rPr sz="700" dirty="0">
                          <a:latin typeface="Gill Sans MT"/>
                          <a:cs typeface="Gill Sans MT"/>
                        </a:rPr>
                        <a:t>for </a:t>
                      </a:r>
                      <a:r>
                        <a:rPr sz="700" spc="-5" dirty="0">
                          <a:latin typeface="Gill Sans MT"/>
                          <a:cs typeface="Gill Sans MT"/>
                        </a:rPr>
                        <a:t>which the student is required to register as a sex </a:t>
                      </a:r>
                      <a:r>
                        <a:rPr sz="700" dirty="0">
                          <a:latin typeface="Gill Sans MT"/>
                          <a:cs typeface="Gill Sans MT"/>
                        </a:rPr>
                        <a:t>offender </a:t>
                      </a:r>
                      <a:r>
                        <a:rPr sz="700" spc="-5" dirty="0">
                          <a:latin typeface="Gill Sans MT"/>
                          <a:cs typeface="Gill Sans MT"/>
                        </a:rPr>
                        <a:t>must  have occurred on or after Sept. 1,</a:t>
                      </a:r>
                      <a:r>
                        <a:rPr sz="700" spc="25" dirty="0">
                          <a:latin typeface="Gill Sans MT"/>
                          <a:cs typeface="Gill Sans MT"/>
                        </a:rPr>
                        <a:t> </a:t>
                      </a:r>
                      <a:r>
                        <a:rPr sz="700" dirty="0">
                          <a:latin typeface="Gill Sans MT"/>
                          <a:cs typeface="Gill Sans MT"/>
                        </a:rPr>
                        <a:t>2007.</a:t>
                      </a:r>
                      <a:endParaRPr sz="700">
                        <a:latin typeface="Gill Sans MT"/>
                        <a:cs typeface="Gill Sans MT"/>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a:lnSpc>
                          <a:spcPct val="100000"/>
                        </a:lnSpc>
                        <a:spcBef>
                          <a:spcPts val="55"/>
                        </a:spcBef>
                      </a:pPr>
                      <a:endParaRPr sz="700">
                        <a:latin typeface="Times New Roman"/>
                        <a:cs typeface="Times New Roman"/>
                      </a:endParaRPr>
                    </a:p>
                    <a:p>
                      <a:pPr algn="ctr">
                        <a:lnSpc>
                          <a:spcPct val="100000"/>
                        </a:lnSpc>
                      </a:pPr>
                      <a:r>
                        <a:rPr sz="700" dirty="0">
                          <a:latin typeface="Gill Sans MT"/>
                          <a:cs typeface="Gill Sans MT"/>
                        </a:rPr>
                        <a:t>X</a:t>
                      </a:r>
                      <a:endParaRPr sz="700">
                        <a:latin typeface="Gill Sans MT"/>
                        <a:cs typeface="Gill Sans MT"/>
                      </a:endParaRPr>
                    </a:p>
                  </a:txBody>
                  <a:tcPr marL="0" marR="0" marT="6985"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41"/>
                  </a:ext>
                </a:extLst>
              </a:tr>
              <a:tr h="356615">
                <a:tc>
                  <a:txBody>
                    <a:bodyPr/>
                    <a:lstStyle/>
                    <a:p>
                      <a:pPr marR="173355" algn="r">
                        <a:lnSpc>
                          <a:spcPts val="715"/>
                        </a:lnSpc>
                      </a:pPr>
                      <a:r>
                        <a:rPr sz="700" dirty="0">
                          <a:latin typeface="Gill Sans MT"/>
                          <a:cs typeface="Gill Sans MT"/>
                        </a:rPr>
                        <a:t>56</a:t>
                      </a:r>
                      <a:endParaRPr sz="700">
                        <a:latin typeface="Gill Sans MT"/>
                        <a:cs typeface="Gill Sans MT"/>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7945">
                        <a:lnSpc>
                          <a:spcPts val="705"/>
                        </a:lnSpc>
                      </a:pPr>
                      <a:r>
                        <a:rPr sz="700" spc="-5" dirty="0">
                          <a:latin typeface="Gill Sans MT"/>
                          <a:cs typeface="Gill Sans MT"/>
                        </a:rPr>
                        <a:t>Student is required to register as a sex </a:t>
                      </a:r>
                      <a:r>
                        <a:rPr sz="700" dirty="0">
                          <a:latin typeface="Gill Sans MT"/>
                          <a:cs typeface="Gill Sans MT"/>
                        </a:rPr>
                        <a:t>offender </a:t>
                      </a:r>
                      <a:r>
                        <a:rPr sz="700" spc="-5" dirty="0">
                          <a:latin typeface="Gill Sans MT"/>
                          <a:cs typeface="Gill Sans MT"/>
                        </a:rPr>
                        <a:t>under Chapter 62 of the Code of Criminal Procedure and is </a:t>
                      </a:r>
                      <a:r>
                        <a:rPr sz="700" spc="60" dirty="0">
                          <a:latin typeface="Gill Sans MT"/>
                          <a:cs typeface="Gill Sans MT"/>
                        </a:rPr>
                        <a:t> </a:t>
                      </a:r>
                      <a:r>
                        <a:rPr sz="700" dirty="0">
                          <a:latin typeface="Gill Sans MT"/>
                          <a:cs typeface="Gill Sans MT"/>
                        </a:rPr>
                        <a:t>not</a:t>
                      </a:r>
                      <a:endParaRPr sz="700">
                        <a:latin typeface="Gill Sans MT"/>
                        <a:cs typeface="Gill Sans MT"/>
                      </a:endParaRPr>
                    </a:p>
                    <a:p>
                      <a:pPr marL="67945" marR="159385">
                        <a:lnSpc>
                          <a:spcPts val="819"/>
                        </a:lnSpc>
                        <a:spcBef>
                          <a:spcPts val="30"/>
                        </a:spcBef>
                      </a:pPr>
                      <a:r>
                        <a:rPr sz="700" spc="-5" dirty="0">
                          <a:latin typeface="Gill Sans MT"/>
                          <a:cs typeface="Gill Sans MT"/>
                        </a:rPr>
                        <a:t>under court supervision-TEC §37.305. The offense(s) </a:t>
                      </a:r>
                      <a:r>
                        <a:rPr sz="700" dirty="0">
                          <a:latin typeface="Gill Sans MT"/>
                          <a:cs typeface="Gill Sans MT"/>
                        </a:rPr>
                        <a:t>for </a:t>
                      </a:r>
                      <a:r>
                        <a:rPr sz="700" spc="-5" dirty="0">
                          <a:latin typeface="Gill Sans MT"/>
                          <a:cs typeface="Gill Sans MT"/>
                        </a:rPr>
                        <a:t>which the student is required to register as a sex </a:t>
                      </a:r>
                      <a:r>
                        <a:rPr sz="700" dirty="0">
                          <a:latin typeface="Gill Sans MT"/>
                          <a:cs typeface="Gill Sans MT"/>
                        </a:rPr>
                        <a:t>offender  </a:t>
                      </a:r>
                      <a:r>
                        <a:rPr sz="700" spc="-5" dirty="0">
                          <a:latin typeface="Gill Sans MT"/>
                          <a:cs typeface="Gill Sans MT"/>
                        </a:rPr>
                        <a:t>must </a:t>
                      </a:r>
                      <a:r>
                        <a:rPr sz="700" dirty="0">
                          <a:latin typeface="Gill Sans MT"/>
                          <a:cs typeface="Gill Sans MT"/>
                        </a:rPr>
                        <a:t>have </a:t>
                      </a:r>
                      <a:r>
                        <a:rPr sz="700" spc="-5" dirty="0">
                          <a:latin typeface="Gill Sans MT"/>
                          <a:cs typeface="Gill Sans MT"/>
                        </a:rPr>
                        <a:t>occurred on or after Sept. 1,</a:t>
                      </a:r>
                      <a:r>
                        <a:rPr sz="700" spc="25" dirty="0">
                          <a:latin typeface="Gill Sans MT"/>
                          <a:cs typeface="Gill Sans MT"/>
                        </a:rPr>
                        <a:t> </a:t>
                      </a:r>
                      <a:r>
                        <a:rPr sz="700" dirty="0">
                          <a:latin typeface="Gill Sans MT"/>
                          <a:cs typeface="Gill Sans MT"/>
                        </a:rPr>
                        <a:t>2007.</a:t>
                      </a:r>
                      <a:endParaRPr sz="700">
                        <a:latin typeface="Gill Sans MT"/>
                        <a:cs typeface="Gill Sans MT"/>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a:lnSpc>
                          <a:spcPct val="100000"/>
                        </a:lnSpc>
                      </a:pPr>
                      <a:endParaRPr sz="800">
                        <a:latin typeface="Times New Roman"/>
                        <a:cs typeface="Times New Roman"/>
                      </a:endParaRPr>
                    </a:p>
                    <a:p>
                      <a:pPr>
                        <a:lnSpc>
                          <a:spcPct val="100000"/>
                        </a:lnSpc>
                        <a:spcBef>
                          <a:spcPts val="45"/>
                        </a:spcBef>
                      </a:pPr>
                      <a:endParaRPr sz="750">
                        <a:latin typeface="Times New Roman"/>
                        <a:cs typeface="Times New Roman"/>
                      </a:endParaRPr>
                    </a:p>
                    <a:p>
                      <a:pPr algn="ctr">
                        <a:lnSpc>
                          <a:spcPct val="100000"/>
                        </a:lnSpc>
                        <a:spcBef>
                          <a:spcPts val="5"/>
                        </a:spcBef>
                      </a:pPr>
                      <a:r>
                        <a:rPr sz="700" dirty="0">
                          <a:latin typeface="Gill Sans MT"/>
                          <a:cs typeface="Gill Sans MT"/>
                        </a:rPr>
                        <a:t>X</a:t>
                      </a:r>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42"/>
                  </a:ext>
                </a:extLst>
              </a:tr>
              <a:tr h="220973">
                <a:tc>
                  <a:txBody>
                    <a:bodyPr/>
                    <a:lstStyle/>
                    <a:p>
                      <a:pPr marR="173355" algn="r">
                        <a:lnSpc>
                          <a:spcPts val="730"/>
                        </a:lnSpc>
                      </a:pPr>
                      <a:r>
                        <a:rPr sz="700" dirty="0">
                          <a:latin typeface="Gill Sans MT"/>
                          <a:cs typeface="Gill Sans MT"/>
                        </a:rPr>
                        <a:t>57</a:t>
                      </a:r>
                      <a:endParaRPr sz="700">
                        <a:latin typeface="Gill Sans MT"/>
                        <a:cs typeface="Gill Sans MT"/>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marL="67945">
                        <a:lnSpc>
                          <a:spcPts val="710"/>
                        </a:lnSpc>
                      </a:pPr>
                      <a:r>
                        <a:rPr sz="700" spc="-5" dirty="0">
                          <a:latin typeface="Gill Sans MT"/>
                          <a:cs typeface="Gill Sans MT"/>
                        </a:rPr>
                        <a:t>Continuous sexual abuse of young child or children under Penal Code §21.02, </a:t>
                      </a:r>
                      <a:r>
                        <a:rPr sz="700" dirty="0">
                          <a:latin typeface="Gill Sans MT"/>
                          <a:cs typeface="Gill Sans MT"/>
                        </a:rPr>
                        <a:t>occurring </a:t>
                      </a:r>
                      <a:r>
                        <a:rPr sz="700" spc="-5" dirty="0">
                          <a:latin typeface="Gill Sans MT"/>
                          <a:cs typeface="Gill Sans MT"/>
                        </a:rPr>
                        <a:t>on school property </a:t>
                      </a:r>
                      <a:r>
                        <a:rPr sz="700" dirty="0">
                          <a:latin typeface="Gill Sans MT"/>
                          <a:cs typeface="Gill Sans MT"/>
                        </a:rPr>
                        <a:t>or </a:t>
                      </a:r>
                      <a:r>
                        <a:rPr sz="700" spc="75" dirty="0">
                          <a:latin typeface="Gill Sans MT"/>
                          <a:cs typeface="Gill Sans MT"/>
                        </a:rPr>
                        <a:t> </a:t>
                      </a:r>
                      <a:r>
                        <a:rPr sz="700" spc="-5" dirty="0">
                          <a:latin typeface="Gill Sans MT"/>
                          <a:cs typeface="Gill Sans MT"/>
                        </a:rPr>
                        <a:t>while</a:t>
                      </a:r>
                      <a:endParaRPr sz="700">
                        <a:latin typeface="Gill Sans MT"/>
                        <a:cs typeface="Gill Sans MT"/>
                      </a:endParaRPr>
                    </a:p>
                    <a:p>
                      <a:pPr marL="67945">
                        <a:lnSpc>
                          <a:spcPts val="819"/>
                        </a:lnSpc>
                      </a:pPr>
                      <a:r>
                        <a:rPr sz="700" spc="-5" dirty="0">
                          <a:latin typeface="Gill Sans MT"/>
                          <a:cs typeface="Gill Sans MT"/>
                        </a:rPr>
                        <a:t>attending a school-sponsored or school-related activity on or </a:t>
                      </a:r>
                      <a:r>
                        <a:rPr sz="700" dirty="0">
                          <a:latin typeface="Gill Sans MT"/>
                          <a:cs typeface="Gill Sans MT"/>
                        </a:rPr>
                        <a:t>off </a:t>
                      </a:r>
                      <a:r>
                        <a:rPr sz="700" spc="-5" dirty="0">
                          <a:latin typeface="Gill Sans MT"/>
                          <a:cs typeface="Gill Sans MT"/>
                        </a:rPr>
                        <a:t>school property – </a:t>
                      </a:r>
                      <a:r>
                        <a:rPr sz="700" dirty="0">
                          <a:latin typeface="Gill Sans MT"/>
                          <a:cs typeface="Gill Sans MT"/>
                        </a:rPr>
                        <a:t>TEC </a:t>
                      </a:r>
                      <a:r>
                        <a:rPr sz="700" spc="45" dirty="0">
                          <a:latin typeface="Gill Sans MT"/>
                          <a:cs typeface="Gill Sans MT"/>
                        </a:rPr>
                        <a:t> </a:t>
                      </a:r>
                      <a:r>
                        <a:rPr sz="700" spc="-5" dirty="0">
                          <a:latin typeface="Gill Sans MT"/>
                          <a:cs typeface="Gill Sans MT"/>
                        </a:rPr>
                        <a:t>§37.007(a)(2)(1).</a:t>
                      </a:r>
                      <a:endParaRPr sz="700">
                        <a:latin typeface="Gill Sans MT"/>
                        <a:cs typeface="Gill Sans MT"/>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endParaRPr sz="700">
                        <a:latin typeface="Gill Sans MT"/>
                        <a:cs typeface="Gill Sans MT"/>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pPr>
                        <a:lnSpc>
                          <a:spcPct val="100000"/>
                        </a:lnSpc>
                        <a:spcBef>
                          <a:spcPts val="15"/>
                        </a:spcBef>
                      </a:pPr>
                      <a:endParaRPr sz="650">
                        <a:latin typeface="Times New Roman"/>
                        <a:cs typeface="Times New Roman"/>
                      </a:endParaRPr>
                    </a:p>
                    <a:p>
                      <a:pPr marR="271145" algn="r">
                        <a:lnSpc>
                          <a:spcPct val="100000"/>
                        </a:lnSpc>
                      </a:pPr>
                      <a:r>
                        <a:rPr sz="700" dirty="0">
                          <a:latin typeface="Gill Sans MT"/>
                          <a:cs typeface="Gill Sans MT"/>
                        </a:rPr>
                        <a:t>X</a:t>
                      </a:r>
                      <a:endParaRPr sz="700">
                        <a:latin typeface="Gill Sans MT"/>
                        <a:cs typeface="Gill Sans MT"/>
                      </a:endParaRPr>
                    </a:p>
                  </a:txBody>
                  <a:tcPr marL="0" marR="0" marT="1905"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extLst>
                  <a:ext uri="{0D108BD9-81ED-4DB2-BD59-A6C34878D82A}">
                    <a16:rowId xmlns:a16="http://schemas.microsoft.com/office/drawing/2014/main" val="10043"/>
                  </a:ext>
                </a:extLst>
              </a:tr>
              <a:tr h="109728">
                <a:tc>
                  <a:txBody>
                    <a:bodyPr/>
                    <a:lstStyle/>
                    <a:p>
                      <a:pPr marR="173355" algn="r">
                        <a:lnSpc>
                          <a:spcPts val="730"/>
                        </a:lnSpc>
                      </a:pPr>
                      <a:r>
                        <a:rPr sz="700" dirty="0">
                          <a:latin typeface="Gill Sans MT"/>
                          <a:cs typeface="Gill Sans MT"/>
                        </a:rPr>
                        <a:t>58</a:t>
                      </a:r>
                      <a:endParaRPr sz="700">
                        <a:latin typeface="Gill Sans MT"/>
                        <a:cs typeface="Gill Sans MT"/>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108">
                      <a:solidFill>
                        <a:srgbClr val="000000"/>
                      </a:solidFill>
                      <a:prstDash val="solid"/>
                    </a:lnB>
                  </a:tcPr>
                </a:tc>
                <a:tc>
                  <a:txBody>
                    <a:bodyPr/>
                    <a:lstStyle/>
                    <a:p>
                      <a:pPr marL="67945">
                        <a:lnSpc>
                          <a:spcPts val="730"/>
                        </a:lnSpc>
                      </a:pPr>
                      <a:r>
                        <a:rPr sz="700" spc="-5" dirty="0">
                          <a:latin typeface="Gill Sans MT"/>
                          <a:cs typeface="Gill Sans MT"/>
                        </a:rPr>
                        <a:t>Breach of computer</a:t>
                      </a:r>
                      <a:r>
                        <a:rPr sz="700" spc="-15" dirty="0">
                          <a:latin typeface="Gill Sans MT"/>
                          <a:cs typeface="Gill Sans MT"/>
                        </a:rPr>
                        <a:t> </a:t>
                      </a:r>
                      <a:r>
                        <a:rPr sz="700" spc="-5" dirty="0">
                          <a:latin typeface="Gill Sans MT"/>
                          <a:cs typeface="Gill Sans MT"/>
                        </a:rPr>
                        <a:t>security</a:t>
                      </a:r>
                      <a:endParaRPr sz="700">
                        <a:latin typeface="Gill Sans MT"/>
                        <a:cs typeface="Gill Sans MT"/>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108">
                      <a:solidFill>
                        <a:srgbClr val="000000"/>
                      </a:solidFill>
                      <a:prstDash val="solid"/>
                    </a:lnB>
                  </a:tcPr>
                </a:tc>
                <a:tc>
                  <a:txBody>
                    <a:bodyPr/>
                    <a:lstStyle/>
                    <a:p>
                      <a:endParaRPr sz="700">
                        <a:latin typeface="Gill Sans MT"/>
                        <a:cs typeface="Gill Sans MT"/>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c>
                  <a:txBody>
                    <a:bodyPr/>
                    <a:lstStyle/>
                    <a:p>
                      <a:pPr marL="2540" algn="ctr">
                        <a:lnSpc>
                          <a:spcPts val="730"/>
                        </a:lnSpc>
                      </a:pPr>
                      <a:r>
                        <a:rPr sz="700" dirty="0">
                          <a:latin typeface="Gill Sans MT"/>
                          <a:cs typeface="Gill Sans MT"/>
                        </a:rPr>
                        <a:t>X</a:t>
                      </a:r>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extLst>
                  <a:ext uri="{0D108BD9-81ED-4DB2-BD59-A6C34878D82A}">
                    <a16:rowId xmlns:a16="http://schemas.microsoft.com/office/drawing/2014/main" val="10044"/>
                  </a:ext>
                </a:extLst>
              </a:tr>
              <a:tr h="109728">
                <a:tc>
                  <a:txBody>
                    <a:bodyPr/>
                    <a:lstStyle/>
                    <a:p>
                      <a:pPr marR="173355" algn="r">
                        <a:lnSpc>
                          <a:spcPts val="715"/>
                        </a:lnSpc>
                      </a:pPr>
                      <a:r>
                        <a:rPr sz="700" dirty="0">
                          <a:latin typeface="Gill Sans MT"/>
                          <a:cs typeface="Gill Sans MT"/>
                        </a:rPr>
                        <a:t>59</a:t>
                      </a:r>
                      <a:endParaRPr sz="700">
                        <a:latin typeface="Gill Sans MT"/>
                        <a:cs typeface="Gill Sans MT"/>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108">
                      <a:solidFill>
                        <a:srgbClr val="000000"/>
                      </a:solidFill>
                      <a:prstDash val="solid"/>
                    </a:lnB>
                  </a:tcPr>
                </a:tc>
                <a:tc>
                  <a:txBody>
                    <a:bodyPr/>
                    <a:lstStyle/>
                    <a:p>
                      <a:pPr marL="67945">
                        <a:lnSpc>
                          <a:spcPts val="715"/>
                        </a:lnSpc>
                      </a:pPr>
                      <a:r>
                        <a:rPr sz="700" spc="-5" dirty="0">
                          <a:latin typeface="Gill Sans MT"/>
                          <a:cs typeface="Gill Sans MT"/>
                        </a:rPr>
                        <a:t>Serious Misbehavior while </a:t>
                      </a:r>
                      <a:r>
                        <a:rPr sz="700" spc="5" dirty="0">
                          <a:latin typeface="Gill Sans MT"/>
                          <a:cs typeface="Gill Sans MT"/>
                        </a:rPr>
                        <a:t>at </a:t>
                      </a:r>
                      <a:r>
                        <a:rPr sz="700" spc="-5" dirty="0">
                          <a:latin typeface="Gill Sans MT"/>
                          <a:cs typeface="Gill Sans MT"/>
                        </a:rPr>
                        <a:t>Brownsville Academic Center</a:t>
                      </a:r>
                      <a:r>
                        <a:rPr sz="700" spc="45" dirty="0">
                          <a:latin typeface="Gill Sans MT"/>
                          <a:cs typeface="Gill Sans MT"/>
                        </a:rPr>
                        <a:t> </a:t>
                      </a:r>
                      <a:r>
                        <a:rPr sz="700" spc="-5" dirty="0">
                          <a:latin typeface="Gill Sans MT"/>
                          <a:cs typeface="Gill Sans MT"/>
                        </a:rPr>
                        <a:t>(BAC)</a:t>
                      </a:r>
                      <a:endParaRPr sz="700">
                        <a:latin typeface="Gill Sans MT"/>
                        <a:cs typeface="Gill Sans MT"/>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108">
                      <a:solidFill>
                        <a:srgbClr val="000000"/>
                      </a:solidFill>
                      <a:prstDash val="solid"/>
                    </a:lnB>
                  </a:tcPr>
                </a:tc>
                <a:tc>
                  <a:txBody>
                    <a:bodyPr/>
                    <a:lstStyle/>
                    <a:p>
                      <a:endParaRPr sz="700">
                        <a:latin typeface="Gill Sans MT"/>
                        <a:cs typeface="Gill Sans MT"/>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c>
                  <a:txBody>
                    <a:bodyPr/>
                    <a:lstStyle/>
                    <a:p>
                      <a:pPr marL="66675" algn="ctr">
                        <a:lnSpc>
                          <a:spcPts val="715"/>
                        </a:lnSpc>
                      </a:pPr>
                      <a:r>
                        <a:rPr sz="700" spc="-10" dirty="0">
                          <a:latin typeface="Gill Sans MT"/>
                          <a:cs typeface="Gill Sans MT"/>
                        </a:rPr>
                        <a:t>**X</a:t>
                      </a:r>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extLst>
                  <a:ext uri="{0D108BD9-81ED-4DB2-BD59-A6C34878D82A}">
                    <a16:rowId xmlns:a16="http://schemas.microsoft.com/office/drawing/2014/main" val="10045"/>
                  </a:ext>
                </a:extLst>
              </a:tr>
              <a:tr h="315468">
                <a:tc>
                  <a:txBody>
                    <a:bodyPr/>
                    <a:lstStyle/>
                    <a:p>
                      <a:pPr marR="173355" algn="r">
                        <a:lnSpc>
                          <a:spcPts val="730"/>
                        </a:lnSpc>
                      </a:pPr>
                      <a:r>
                        <a:rPr sz="700" dirty="0">
                          <a:latin typeface="Gill Sans MT"/>
                          <a:cs typeface="Gill Sans MT"/>
                        </a:rPr>
                        <a:t>60</a:t>
                      </a:r>
                      <a:endParaRPr sz="700">
                        <a:latin typeface="Gill Sans MT"/>
                        <a:cs typeface="Gill Sans MT"/>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108">
                      <a:solidFill>
                        <a:srgbClr val="000000"/>
                      </a:solidFill>
                      <a:prstDash val="solid"/>
                    </a:lnB>
                  </a:tcPr>
                </a:tc>
                <a:tc>
                  <a:txBody>
                    <a:bodyPr/>
                    <a:lstStyle/>
                    <a:p>
                      <a:pPr marL="67945">
                        <a:lnSpc>
                          <a:spcPts val="710"/>
                        </a:lnSpc>
                      </a:pPr>
                      <a:r>
                        <a:rPr sz="700" spc="-5" dirty="0">
                          <a:latin typeface="Gill Sans MT"/>
                          <a:cs typeface="Gill Sans MT"/>
                        </a:rPr>
                        <a:t>Harassment Against an Employee of a </a:t>
                      </a:r>
                      <a:r>
                        <a:rPr sz="700" dirty="0">
                          <a:latin typeface="Gill Sans MT"/>
                          <a:cs typeface="Gill Sans MT"/>
                        </a:rPr>
                        <a:t>School </a:t>
                      </a:r>
                      <a:r>
                        <a:rPr sz="700" spc="-5" dirty="0">
                          <a:latin typeface="Gill Sans MT"/>
                          <a:cs typeface="Gill Sans MT"/>
                        </a:rPr>
                        <a:t>District under Penal Code § 42.07 (a)(1), (2),(3), or (7) – TEC § </a:t>
                      </a:r>
                      <a:r>
                        <a:rPr sz="700" spc="65" dirty="0">
                          <a:latin typeface="Gill Sans MT"/>
                          <a:cs typeface="Gill Sans MT"/>
                        </a:rPr>
                        <a:t> </a:t>
                      </a:r>
                      <a:r>
                        <a:rPr sz="700" spc="-5" dirty="0">
                          <a:latin typeface="Gill Sans MT"/>
                          <a:cs typeface="Gill Sans MT"/>
                        </a:rPr>
                        <a:t>37.006</a:t>
                      </a:r>
                      <a:endParaRPr sz="700">
                        <a:latin typeface="Gill Sans MT"/>
                        <a:cs typeface="Gill Sans MT"/>
                      </a:endParaRPr>
                    </a:p>
                    <a:p>
                      <a:pPr marL="67945" marR="52705">
                        <a:lnSpc>
                          <a:spcPts val="819"/>
                        </a:lnSpc>
                        <a:spcBef>
                          <a:spcPts val="25"/>
                        </a:spcBef>
                      </a:pPr>
                      <a:r>
                        <a:rPr sz="700" spc="-5" dirty="0">
                          <a:latin typeface="Gill Sans MT"/>
                          <a:cs typeface="Gill Sans MT"/>
                        </a:rPr>
                        <a:t>(a)(2)(G) Students must be removes/disciplined if they participate in harassing, threatening, conveying a false report, or  sending repeated electronic communications to harass a school</a:t>
                      </a:r>
                      <a:r>
                        <a:rPr sz="700" spc="135" dirty="0">
                          <a:latin typeface="Gill Sans MT"/>
                          <a:cs typeface="Gill Sans MT"/>
                        </a:rPr>
                        <a:t> </a:t>
                      </a:r>
                      <a:r>
                        <a:rPr sz="700" spc="-5" dirty="0">
                          <a:latin typeface="Gill Sans MT"/>
                          <a:cs typeface="Gill Sans MT"/>
                        </a:rPr>
                        <a:t>employee.</a:t>
                      </a:r>
                      <a:endParaRPr sz="700">
                        <a:latin typeface="Gill Sans MT"/>
                        <a:cs typeface="Gill Sans MT"/>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108">
                      <a:solidFill>
                        <a:srgbClr val="000000"/>
                      </a:solidFill>
                      <a:prstDash val="solid"/>
                    </a:lnB>
                  </a:tcPr>
                </a:tc>
                <a:tc>
                  <a:txBody>
                    <a:bodyPr/>
                    <a:lstStyle/>
                    <a:p>
                      <a:pPr algn="ctr">
                        <a:lnSpc>
                          <a:spcPct val="100000"/>
                        </a:lnSpc>
                        <a:spcBef>
                          <a:spcPts val="690"/>
                        </a:spcBef>
                      </a:pPr>
                      <a:r>
                        <a:rPr sz="700" dirty="0">
                          <a:latin typeface="Gill Sans MT"/>
                          <a:cs typeface="Gill Sans MT"/>
                        </a:rPr>
                        <a:t>X</a:t>
                      </a:r>
                      <a:endParaRPr sz="700">
                        <a:latin typeface="Gill Sans MT"/>
                        <a:cs typeface="Gill Sans MT"/>
                      </a:endParaRPr>
                    </a:p>
                  </a:txBody>
                  <a:tcPr marL="0" marR="0" marT="87630" marB="0">
                    <a:lnL w="6108">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extLst>
                  <a:ext uri="{0D108BD9-81ED-4DB2-BD59-A6C34878D82A}">
                    <a16:rowId xmlns:a16="http://schemas.microsoft.com/office/drawing/2014/main" val="10046"/>
                  </a:ext>
                </a:extLst>
              </a:tr>
              <a:tr h="316998">
                <a:tc>
                  <a:txBody>
                    <a:bodyPr/>
                    <a:lstStyle/>
                    <a:p>
                      <a:pPr marR="173355" algn="r">
                        <a:lnSpc>
                          <a:spcPts val="730"/>
                        </a:lnSpc>
                      </a:pPr>
                      <a:r>
                        <a:rPr sz="700" dirty="0">
                          <a:latin typeface="Gill Sans MT"/>
                          <a:cs typeface="Gill Sans MT"/>
                        </a:rPr>
                        <a:t>61</a:t>
                      </a:r>
                      <a:endParaRPr sz="700">
                        <a:latin typeface="Gill Sans MT"/>
                        <a:cs typeface="Gill Sans MT"/>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7945">
                        <a:lnSpc>
                          <a:spcPts val="710"/>
                        </a:lnSpc>
                      </a:pPr>
                      <a:r>
                        <a:rPr sz="700" spc="-5" dirty="0">
                          <a:latin typeface="Gill Sans MT"/>
                          <a:cs typeface="Gill Sans MT"/>
                        </a:rPr>
                        <a:t>Bullying- TEC § 37.0052(b) Students can be removed/disciplined if they encourage a student to </a:t>
                      </a:r>
                      <a:r>
                        <a:rPr sz="700" dirty="0">
                          <a:latin typeface="Gill Sans MT"/>
                          <a:cs typeface="Gill Sans MT"/>
                        </a:rPr>
                        <a:t>attempt </a:t>
                      </a:r>
                      <a:r>
                        <a:rPr sz="700" spc="-5" dirty="0">
                          <a:latin typeface="Gill Sans MT"/>
                          <a:cs typeface="Gill Sans MT"/>
                        </a:rPr>
                        <a:t>or </a:t>
                      </a:r>
                      <a:r>
                        <a:rPr sz="700" spc="55" dirty="0">
                          <a:latin typeface="Gill Sans MT"/>
                          <a:cs typeface="Gill Sans MT"/>
                        </a:rPr>
                        <a:t> </a:t>
                      </a:r>
                      <a:r>
                        <a:rPr sz="700" spc="-5" dirty="0">
                          <a:latin typeface="Gill Sans MT"/>
                          <a:cs typeface="Gill Sans MT"/>
                        </a:rPr>
                        <a:t>commit</a:t>
                      </a:r>
                      <a:endParaRPr sz="700">
                        <a:latin typeface="Gill Sans MT"/>
                        <a:cs typeface="Gill Sans MT"/>
                      </a:endParaRPr>
                    </a:p>
                    <a:p>
                      <a:pPr marL="67945" marR="223520">
                        <a:lnSpc>
                          <a:spcPts val="819"/>
                        </a:lnSpc>
                        <a:spcBef>
                          <a:spcPts val="25"/>
                        </a:spcBef>
                      </a:pPr>
                      <a:r>
                        <a:rPr sz="700" spc="-5" dirty="0">
                          <a:latin typeface="Gill Sans MT"/>
                          <a:cs typeface="Gill Sans MT"/>
                        </a:rPr>
                        <a:t>suicide, cause violence toward a student </a:t>
                      </a:r>
                      <a:r>
                        <a:rPr sz="700" dirty="0">
                          <a:latin typeface="Gill Sans MT"/>
                          <a:cs typeface="Gill Sans MT"/>
                        </a:rPr>
                        <a:t>through </a:t>
                      </a:r>
                      <a:r>
                        <a:rPr sz="700" spc="-5" dirty="0">
                          <a:latin typeface="Gill Sans MT"/>
                          <a:cs typeface="Gill Sans MT"/>
                        </a:rPr>
                        <a:t>group bullying or releases </a:t>
                      </a:r>
                      <a:r>
                        <a:rPr sz="700" dirty="0">
                          <a:latin typeface="Gill Sans MT"/>
                          <a:cs typeface="Gill Sans MT"/>
                        </a:rPr>
                        <a:t>or threatens </a:t>
                      </a:r>
                      <a:r>
                        <a:rPr sz="700" spc="-5" dirty="0">
                          <a:latin typeface="Gill Sans MT"/>
                          <a:cs typeface="Gill Sans MT"/>
                        </a:rPr>
                        <a:t>to release intimate visual  material of a student without consent from the</a:t>
                      </a:r>
                      <a:r>
                        <a:rPr sz="700" spc="85" dirty="0">
                          <a:latin typeface="Gill Sans MT"/>
                          <a:cs typeface="Gill Sans MT"/>
                        </a:rPr>
                        <a:t> </a:t>
                      </a:r>
                      <a:r>
                        <a:rPr sz="700" spc="-5" dirty="0">
                          <a:latin typeface="Gill Sans MT"/>
                          <a:cs typeface="Gill Sans MT"/>
                        </a:rPr>
                        <a:t>student.</a:t>
                      </a:r>
                      <a:endParaRPr sz="700">
                        <a:latin typeface="Gill Sans MT"/>
                        <a:cs typeface="Gill Sans MT"/>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pPr algn="ctr">
                        <a:lnSpc>
                          <a:spcPct val="100000"/>
                        </a:lnSpc>
                        <a:spcBef>
                          <a:spcPts val="690"/>
                        </a:spcBef>
                      </a:pPr>
                      <a:r>
                        <a:rPr sz="700" dirty="0">
                          <a:latin typeface="Gill Sans MT"/>
                          <a:cs typeface="Gill Sans MT"/>
                        </a:rPr>
                        <a:t>X</a:t>
                      </a:r>
                      <a:endParaRPr sz="700">
                        <a:latin typeface="Gill Sans MT"/>
                        <a:cs typeface="Gill Sans MT"/>
                      </a:endParaRPr>
                    </a:p>
                  </a:txBody>
                  <a:tcPr marL="0" marR="0" marT="8763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pPr algn="ctr">
                        <a:lnSpc>
                          <a:spcPts val="830"/>
                        </a:lnSpc>
                        <a:spcBef>
                          <a:spcPts val="690"/>
                        </a:spcBef>
                      </a:pPr>
                      <a:r>
                        <a:rPr sz="700" dirty="0">
                          <a:latin typeface="Gill Sans MT"/>
                          <a:cs typeface="Gill Sans MT"/>
                        </a:rPr>
                        <a:t>X</a:t>
                      </a:r>
                      <a:endParaRPr sz="700">
                        <a:latin typeface="Gill Sans MT"/>
                        <a:cs typeface="Gill Sans MT"/>
                      </a:endParaRPr>
                    </a:p>
                    <a:p>
                      <a:pPr algn="ctr">
                        <a:lnSpc>
                          <a:spcPts val="830"/>
                        </a:lnSpc>
                      </a:pPr>
                      <a:r>
                        <a:rPr sz="700" spc="-5" dirty="0">
                          <a:latin typeface="Gill Sans MT"/>
                          <a:cs typeface="Gill Sans MT"/>
                        </a:rPr>
                        <a:t>(Felony</a:t>
                      </a:r>
                      <a:r>
                        <a:rPr sz="700" spc="-80" dirty="0">
                          <a:latin typeface="Gill Sans MT"/>
                          <a:cs typeface="Gill Sans MT"/>
                        </a:rPr>
                        <a:t> </a:t>
                      </a:r>
                      <a:r>
                        <a:rPr sz="700" spc="-5" dirty="0">
                          <a:latin typeface="Gill Sans MT"/>
                          <a:cs typeface="Gill Sans MT"/>
                        </a:rPr>
                        <a:t>Level)</a:t>
                      </a:r>
                      <a:endParaRPr sz="700">
                        <a:latin typeface="Gill Sans MT"/>
                        <a:cs typeface="Gill Sans MT"/>
                      </a:endParaRPr>
                    </a:p>
                  </a:txBody>
                  <a:tcPr marL="0" marR="0" marT="8763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endParaRPr sz="700">
                        <a:latin typeface="Gill Sans MT"/>
                        <a:cs typeface="Gill Sans MT"/>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extLst>
                  <a:ext uri="{0D108BD9-81ED-4DB2-BD59-A6C34878D82A}">
                    <a16:rowId xmlns:a16="http://schemas.microsoft.com/office/drawing/2014/main" val="10047"/>
                  </a:ext>
                </a:extLst>
              </a:tr>
            </a:tbl>
          </a:graphicData>
        </a:graphic>
      </p:graphicFrame>
    </p:spTree>
    <p:extLst>
      <p:ext uri="{BB962C8B-B14F-4D97-AF65-F5344CB8AC3E}">
        <p14:creationId xmlns:p14="http://schemas.microsoft.com/office/powerpoint/2010/main" val="3721616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688975"/>
            <a:ext cx="5791200" cy="8371523"/>
          </a:xfrm>
          <a:prstGeom prst="rect">
            <a:avLst/>
          </a:prstGeom>
        </p:spPr>
        <p:txBody>
          <a:bodyPr wrap="square">
            <a:spAutoFit/>
          </a:bodyPr>
          <a:lstStyle/>
          <a:p>
            <a:r>
              <a:rPr lang="en-US" sz="1600" b="1" dirty="0">
                <a:solidFill>
                  <a:srgbClr val="FF0000"/>
                </a:solidFill>
              </a:rPr>
              <a:t>ATTENDANCE:</a:t>
            </a:r>
            <a:r>
              <a:rPr lang="en-US" b="1" dirty="0">
                <a:solidFill>
                  <a:srgbClr val="FF0000"/>
                </a:solidFill>
              </a:rPr>
              <a:t> </a:t>
            </a:r>
          </a:p>
          <a:p>
            <a:endParaRPr lang="en-US" dirty="0"/>
          </a:p>
          <a:p>
            <a:r>
              <a:rPr lang="en-US" sz="1400" dirty="0"/>
              <a:t>Students who participate virtually (synchronous or asynchronous) ) through Seesaw or  Google Classroom and submit required assignments are considered “present” and will not  be marked absent. Per Texas Education Code (TEC 25.092), students must attend 90% of  the day a course is offered (with some exceptions) in order to be awarded credit for the course and/or to be promoted to the next grade level. This requirement remains in force during the 2020-21 school year. </a:t>
            </a:r>
          </a:p>
          <a:p>
            <a:endParaRPr lang="en-US" dirty="0"/>
          </a:p>
          <a:p>
            <a:r>
              <a:rPr lang="en-US" sz="1600" b="1" dirty="0"/>
              <a:t>Attendance Policy </a:t>
            </a:r>
          </a:p>
          <a:p>
            <a:endParaRPr lang="en-US" dirty="0"/>
          </a:p>
          <a:p>
            <a:r>
              <a:rPr lang="en-US" sz="1400" dirty="0"/>
              <a:t>To be considered “present” and not be marked absent students must meet one or more of the following learning requirements:</a:t>
            </a:r>
          </a:p>
          <a:p>
            <a:r>
              <a:rPr lang="en-US" sz="1400" dirty="0"/>
              <a:t> </a:t>
            </a:r>
          </a:p>
          <a:p>
            <a:r>
              <a:rPr lang="en-US" sz="1400" dirty="0"/>
              <a:t>● Participate via Seesaw or Google Classroom and complete independent reading or work assignments.</a:t>
            </a:r>
          </a:p>
          <a:p>
            <a:r>
              <a:rPr lang="en-US" sz="1400" dirty="0"/>
              <a:t> </a:t>
            </a:r>
          </a:p>
          <a:p>
            <a:r>
              <a:rPr lang="en-US" sz="1400" dirty="0"/>
              <a:t>● Interact with teacher virtually via Seesaw or Google Classroom as part of a live or small group instruction.</a:t>
            </a:r>
          </a:p>
          <a:p>
            <a:r>
              <a:rPr lang="en-US" sz="1400" dirty="0"/>
              <a:t> </a:t>
            </a:r>
          </a:p>
          <a:p>
            <a:r>
              <a:rPr lang="en-US" sz="1400" dirty="0"/>
              <a:t>● Complete and submit assignments via Seesaw or Google Classroom. When unable to submit via the Learning Management System, students can submit assignments via emails, photos, phone conference or other forms of documentation. </a:t>
            </a:r>
          </a:p>
          <a:p>
            <a:endParaRPr lang="en-US" sz="1400" dirty="0"/>
          </a:p>
          <a:p>
            <a:r>
              <a:rPr lang="en-US" sz="1400" dirty="0"/>
              <a:t>Students who have not met at least one of these requirements by the times listed below will  be marked absent.  </a:t>
            </a:r>
          </a:p>
          <a:p>
            <a:endParaRPr lang="en-US" sz="1400" dirty="0"/>
          </a:p>
          <a:p>
            <a:r>
              <a:rPr lang="en-US" sz="1400" dirty="0"/>
              <a:t>Elementary: 3:15 PM  </a:t>
            </a:r>
          </a:p>
          <a:p>
            <a:endParaRPr lang="en-US" sz="1400" dirty="0"/>
          </a:p>
          <a:p>
            <a:r>
              <a:rPr lang="en-US" sz="1400" dirty="0"/>
              <a:t>Middle School: 3:00 PM  </a:t>
            </a:r>
          </a:p>
          <a:p>
            <a:endParaRPr lang="en-US" sz="1400" dirty="0"/>
          </a:p>
          <a:p>
            <a:r>
              <a:rPr lang="en-US" sz="1400" dirty="0"/>
              <a:t>High School: 4:30 PM  </a:t>
            </a:r>
          </a:p>
          <a:p>
            <a:endParaRPr lang="en-US" sz="1400" dirty="0"/>
          </a:p>
          <a:p>
            <a:r>
              <a:rPr lang="en-US" sz="1400" dirty="0"/>
              <a:t>The student’s absence can be resolved if the student is able to complete one of the three  requirements listed above by 11:59 PM on that same day. </a:t>
            </a:r>
          </a:p>
        </p:txBody>
      </p:sp>
      <p:sp>
        <p:nvSpPr>
          <p:cNvPr id="4" name="object 6"/>
          <p:cNvSpPr txBox="1">
            <a:spLocks noGrp="1"/>
          </p:cNvSpPr>
          <p:nvPr>
            <p:ph type="sldNum" sz="quarter" idx="7"/>
          </p:nvPr>
        </p:nvSpPr>
        <p:spPr>
          <a:xfrm>
            <a:off x="3776979" y="9771406"/>
            <a:ext cx="191135" cy="166712"/>
          </a:xfrm>
          <a:prstGeom prst="rect">
            <a:avLst/>
          </a:prstGeom>
        </p:spPr>
        <p:txBody>
          <a:bodyPr vert="horz" wrap="square" lIns="0" tIns="0" rIns="0" bIns="0" rtlCol="0">
            <a:spAutoFit/>
          </a:bodyPr>
          <a:lstStyle/>
          <a:p>
            <a:pPr marL="25400">
              <a:lnSpc>
                <a:spcPts val="1305"/>
              </a:lnSpc>
            </a:pPr>
            <a:r>
              <a:rPr lang="en-US" dirty="0"/>
              <a:t>22</a:t>
            </a:r>
            <a:endParaRPr dirty="0"/>
          </a:p>
        </p:txBody>
      </p:sp>
    </p:spTree>
    <p:extLst>
      <p:ext uri="{BB962C8B-B14F-4D97-AF65-F5344CB8AC3E}">
        <p14:creationId xmlns:p14="http://schemas.microsoft.com/office/powerpoint/2010/main" val="4254077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1331" y="547327"/>
            <a:ext cx="46917" cy="102474"/>
          </a:xfrm>
          <a:prstGeom prst="rect">
            <a:avLst/>
          </a:prstGeom>
        </p:spPr>
        <p:txBody>
          <a:bodyPr vert="horz" wrap="square" lIns="0" tIns="0" rIns="0" bIns="0" rtlCol="0">
            <a:spAutoFit/>
          </a:bodyPr>
          <a:lstStyle/>
          <a:p>
            <a:pPr marL="12854"/>
            <a:r>
              <a:rPr sz="658" i="1" spc="-5" dirty="0">
                <a:solidFill>
                  <a:srgbClr val="BCBCBC"/>
                </a:solidFill>
                <a:latin typeface="Times New Roman"/>
                <a:cs typeface="Times New Roman"/>
              </a:rPr>
              <a:t>.</a:t>
            </a:r>
            <a:endParaRPr sz="658">
              <a:latin typeface="Times New Roman"/>
              <a:cs typeface="Times New Roman"/>
            </a:endParaRPr>
          </a:p>
        </p:txBody>
      </p:sp>
      <p:graphicFrame>
        <p:nvGraphicFramePr>
          <p:cNvPr id="3" name="object 3"/>
          <p:cNvGraphicFramePr>
            <a:graphicFrameLocks noGrp="1"/>
          </p:cNvGraphicFramePr>
          <p:nvPr/>
        </p:nvGraphicFramePr>
        <p:xfrm>
          <a:off x="555874" y="236837"/>
          <a:ext cx="6839779" cy="2284078"/>
        </p:xfrm>
        <a:graphic>
          <a:graphicData uri="http://schemas.openxmlformats.org/drawingml/2006/table">
            <a:tbl>
              <a:tblPr firstRow="1" bandRow="1">
                <a:tableStyleId>{2D5ABB26-0587-4C30-8999-92F81FD0307C}</a:tableStyleId>
              </a:tblPr>
              <a:tblGrid>
                <a:gridCol w="3511376">
                  <a:extLst>
                    <a:ext uri="{9D8B030D-6E8A-4147-A177-3AD203B41FA5}">
                      <a16:colId xmlns:a16="http://schemas.microsoft.com/office/drawing/2014/main" val="20000"/>
                    </a:ext>
                  </a:extLst>
                </a:gridCol>
                <a:gridCol w="2108583">
                  <a:extLst>
                    <a:ext uri="{9D8B030D-6E8A-4147-A177-3AD203B41FA5}">
                      <a16:colId xmlns:a16="http://schemas.microsoft.com/office/drawing/2014/main" val="20001"/>
                    </a:ext>
                  </a:extLst>
                </a:gridCol>
                <a:gridCol w="1219820">
                  <a:extLst>
                    <a:ext uri="{9D8B030D-6E8A-4147-A177-3AD203B41FA5}">
                      <a16:colId xmlns:a16="http://schemas.microsoft.com/office/drawing/2014/main" val="20002"/>
                    </a:ext>
                  </a:extLst>
                </a:gridCol>
              </a:tblGrid>
              <a:tr h="933431">
                <a:tc gridSpan="3">
                  <a:txBody>
                    <a:bodyPr/>
                    <a:lstStyle/>
                    <a:p>
                      <a:pPr>
                        <a:lnSpc>
                          <a:spcPct val="100000"/>
                        </a:lnSpc>
                        <a:spcBef>
                          <a:spcPts val="35"/>
                        </a:spcBef>
                      </a:pPr>
                      <a:endParaRPr sz="1400">
                        <a:latin typeface="Times New Roman"/>
                        <a:cs typeface="Times New Roman"/>
                      </a:endParaRPr>
                    </a:p>
                    <a:p>
                      <a:pPr marL="2336165">
                        <a:lnSpc>
                          <a:spcPts val="1520"/>
                        </a:lnSpc>
                      </a:pPr>
                      <a:r>
                        <a:rPr sz="1400" b="1" spc="-5" dirty="0">
                          <a:latin typeface="Century Gothic"/>
                          <a:cs typeface="Century Gothic"/>
                        </a:rPr>
                        <a:t>2020-2021 </a:t>
                      </a:r>
                      <a:r>
                        <a:rPr sz="1400" b="1" spc="-10" dirty="0">
                          <a:latin typeface="Century Gothic"/>
                          <a:cs typeface="Century Gothic"/>
                        </a:rPr>
                        <a:t>BROWNSVILLE</a:t>
                      </a:r>
                      <a:r>
                        <a:rPr sz="1400" b="1" spc="150" dirty="0">
                          <a:latin typeface="Century Gothic"/>
                          <a:cs typeface="Century Gothic"/>
                        </a:rPr>
                        <a:t> </a:t>
                      </a:r>
                      <a:r>
                        <a:rPr sz="1400" b="1" spc="-10" dirty="0">
                          <a:latin typeface="Century Gothic"/>
                          <a:cs typeface="Century Gothic"/>
                        </a:rPr>
                        <a:t>ISD</a:t>
                      </a:r>
                      <a:endParaRPr sz="1400">
                        <a:latin typeface="Century Gothic"/>
                        <a:cs typeface="Century Gothic"/>
                      </a:endParaRPr>
                    </a:p>
                    <a:p>
                      <a:pPr marL="2326005" marR="337820" indent="-1448435">
                        <a:lnSpc>
                          <a:spcPct val="78300"/>
                        </a:lnSpc>
                        <a:spcBef>
                          <a:spcPts val="200"/>
                        </a:spcBef>
                      </a:pPr>
                      <a:r>
                        <a:rPr sz="1400" b="1" spc="-30" dirty="0">
                          <a:latin typeface="Century Gothic"/>
                          <a:cs typeface="Century Gothic"/>
                        </a:rPr>
                        <a:t>STUDENT </a:t>
                      </a:r>
                      <a:r>
                        <a:rPr sz="1400" b="1" spc="-40" dirty="0">
                          <a:latin typeface="Century Gothic"/>
                          <a:cs typeface="Century Gothic"/>
                        </a:rPr>
                        <a:t>CODE </a:t>
                      </a:r>
                      <a:r>
                        <a:rPr sz="1400" b="1" spc="-10" dirty="0">
                          <a:latin typeface="Century Gothic"/>
                          <a:cs typeface="Century Gothic"/>
                        </a:rPr>
                        <a:t>OF CONDUCT </a:t>
                      </a:r>
                      <a:r>
                        <a:rPr sz="1400" b="1" spc="-5" dirty="0">
                          <a:latin typeface="Century Gothic"/>
                          <a:cs typeface="Century Gothic"/>
                        </a:rPr>
                        <a:t>and </a:t>
                      </a:r>
                      <a:r>
                        <a:rPr sz="1400" b="1" spc="45" dirty="0">
                          <a:latin typeface="Century Gothic"/>
                          <a:cs typeface="Century Gothic"/>
                        </a:rPr>
                        <a:t>STUDENT PARENT </a:t>
                      </a:r>
                      <a:r>
                        <a:rPr sz="1400" b="1" spc="40" dirty="0">
                          <a:latin typeface="Century Gothic"/>
                          <a:cs typeface="Century Gothic"/>
                        </a:rPr>
                        <a:t>HANDBOOK  </a:t>
                      </a:r>
                      <a:r>
                        <a:rPr sz="1400" b="1" spc="-10" dirty="0">
                          <a:latin typeface="Century Gothic"/>
                          <a:cs typeface="Century Gothic"/>
                        </a:rPr>
                        <a:t>ACKNOWLEDGEMENT</a:t>
                      </a:r>
                      <a:endParaRPr sz="1400">
                        <a:latin typeface="Century Gothic"/>
                        <a:cs typeface="Century Gothic"/>
                      </a:endParaRPr>
                    </a:p>
                  </a:txBody>
                  <a:tcPr marL="0" marR="0" marT="4499" marB="0">
                    <a:lnL w="9525">
                      <a:solidFill>
                        <a:srgbClr val="000000"/>
                      </a:solidFill>
                      <a:prstDash val="solid"/>
                    </a:lnL>
                    <a:lnR w="9525">
                      <a:solidFill>
                        <a:srgbClr val="000000"/>
                      </a:solidFill>
                      <a:prstDash val="solid"/>
                    </a:lnR>
                    <a:lnT w="9525">
                      <a:solidFill>
                        <a:srgbClr val="000000"/>
                      </a:solidFill>
                      <a:prstDash val="solid"/>
                    </a:lnT>
                    <a:lnB w="34099">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456866">
                <a:tc>
                  <a:txBody>
                    <a:bodyPr/>
                    <a:lstStyle/>
                    <a:p>
                      <a:endParaRPr sz="1400">
                        <a:latin typeface="Century Gothic"/>
                        <a:cs typeface="Century Gothic"/>
                      </a:endParaRPr>
                    </a:p>
                  </a:txBody>
                  <a:tcPr marL="0" marR="0" marT="0" marB="0">
                    <a:lnL w="6108">
                      <a:solidFill>
                        <a:srgbClr val="000000"/>
                      </a:solidFill>
                      <a:prstDash val="solid"/>
                    </a:lnL>
                    <a:lnR w="6096">
                      <a:solidFill>
                        <a:srgbClr val="000000"/>
                      </a:solidFill>
                      <a:prstDash val="solid"/>
                    </a:lnR>
                    <a:lnT w="34099">
                      <a:solidFill>
                        <a:srgbClr val="000000"/>
                      </a:solidFill>
                      <a:prstDash val="solid"/>
                    </a:lnT>
                    <a:lnB w="6096">
                      <a:solidFill>
                        <a:srgbClr val="000000"/>
                      </a:solidFill>
                      <a:prstDash val="solid"/>
                    </a:lnB>
                  </a:tcPr>
                </a:tc>
                <a:tc>
                  <a:txBody>
                    <a:bodyPr/>
                    <a:lstStyle/>
                    <a:p>
                      <a:endParaRPr sz="1400">
                        <a:latin typeface="Century Gothic"/>
                        <a:cs typeface="Century Gothic"/>
                      </a:endParaRPr>
                    </a:p>
                  </a:txBody>
                  <a:tcPr marL="0" marR="0" marT="0" marB="0">
                    <a:lnL w="6096">
                      <a:solidFill>
                        <a:srgbClr val="000000"/>
                      </a:solidFill>
                      <a:prstDash val="solid"/>
                    </a:lnL>
                    <a:lnR w="6096">
                      <a:solidFill>
                        <a:srgbClr val="000000"/>
                      </a:solidFill>
                      <a:prstDash val="solid"/>
                    </a:lnR>
                    <a:lnT w="34099">
                      <a:solidFill>
                        <a:srgbClr val="000000"/>
                      </a:solidFill>
                      <a:prstDash val="solid"/>
                    </a:lnT>
                    <a:lnB w="6096">
                      <a:solidFill>
                        <a:srgbClr val="000000"/>
                      </a:solidFill>
                      <a:prstDash val="solid"/>
                    </a:lnB>
                  </a:tcPr>
                </a:tc>
                <a:tc>
                  <a:txBody>
                    <a:bodyPr/>
                    <a:lstStyle/>
                    <a:p>
                      <a:endParaRPr sz="1400">
                        <a:latin typeface="Century Gothic"/>
                        <a:cs typeface="Century Gothic"/>
                      </a:endParaRPr>
                    </a:p>
                  </a:txBody>
                  <a:tcPr marL="0" marR="0" marT="0" marB="0">
                    <a:lnL w="6096">
                      <a:solidFill>
                        <a:srgbClr val="000000"/>
                      </a:solidFill>
                      <a:prstDash val="solid"/>
                    </a:lnL>
                    <a:lnR w="6108">
                      <a:solidFill>
                        <a:srgbClr val="000000"/>
                      </a:solidFill>
                      <a:prstDash val="solid"/>
                    </a:lnR>
                    <a:lnT w="34099">
                      <a:solidFill>
                        <a:srgbClr val="000000"/>
                      </a:solidFill>
                      <a:prstDash val="solid"/>
                    </a:lnT>
                    <a:lnB w="6096">
                      <a:solidFill>
                        <a:srgbClr val="000000"/>
                      </a:solidFill>
                      <a:prstDash val="solid"/>
                    </a:lnB>
                  </a:tcPr>
                </a:tc>
                <a:extLst>
                  <a:ext uri="{0D108BD9-81ED-4DB2-BD59-A6C34878D82A}">
                    <a16:rowId xmlns:a16="http://schemas.microsoft.com/office/drawing/2014/main" val="10001"/>
                  </a:ext>
                </a:extLst>
              </a:tr>
              <a:tr h="197438">
                <a:tc>
                  <a:txBody>
                    <a:bodyPr/>
                    <a:lstStyle/>
                    <a:p>
                      <a:pPr marL="73660">
                        <a:lnSpc>
                          <a:spcPts val="1405"/>
                        </a:lnSpc>
                      </a:pPr>
                      <a:r>
                        <a:rPr sz="1200" b="1" spc="-5" dirty="0">
                          <a:latin typeface="Times New Roman"/>
                          <a:cs typeface="Times New Roman"/>
                        </a:rPr>
                        <a:t>Print </a:t>
                      </a:r>
                      <a:r>
                        <a:rPr sz="1200" b="1" dirty="0">
                          <a:latin typeface="Times New Roman"/>
                          <a:cs typeface="Times New Roman"/>
                        </a:rPr>
                        <a:t>Name of</a:t>
                      </a:r>
                      <a:r>
                        <a:rPr sz="1200" b="1" spc="-75" dirty="0">
                          <a:latin typeface="Times New Roman"/>
                          <a:cs typeface="Times New Roman"/>
                        </a:rPr>
                        <a:t> </a:t>
                      </a:r>
                      <a:r>
                        <a:rPr sz="1200" b="1" spc="-5" dirty="0">
                          <a:latin typeface="Times New Roman"/>
                          <a:cs typeface="Times New Roman"/>
                        </a:rPr>
                        <a:t>Student</a:t>
                      </a:r>
                      <a:endParaRPr sz="1200">
                        <a:latin typeface="Times New Roman"/>
                        <a:cs typeface="Times New Roman"/>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5405">
                        <a:lnSpc>
                          <a:spcPts val="1460"/>
                        </a:lnSpc>
                      </a:pPr>
                      <a:r>
                        <a:rPr sz="1300" b="1" spc="-5" dirty="0">
                          <a:latin typeface="Times New Roman"/>
                          <a:cs typeface="Times New Roman"/>
                        </a:rPr>
                        <a:t>School</a:t>
                      </a:r>
                      <a:endParaRPr sz="1300">
                        <a:latin typeface="Times New Roman"/>
                        <a:cs typeface="Times New Roman"/>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5405">
                        <a:lnSpc>
                          <a:spcPts val="1460"/>
                        </a:lnSpc>
                      </a:pPr>
                      <a:r>
                        <a:rPr sz="1300" b="1" spc="-5" dirty="0">
                          <a:latin typeface="Times New Roman"/>
                          <a:cs typeface="Times New Roman"/>
                        </a:rPr>
                        <a:t>Grade</a:t>
                      </a:r>
                      <a:endParaRPr sz="1300">
                        <a:latin typeface="Times New Roman"/>
                        <a:cs typeface="Times New Roman"/>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02"/>
                  </a:ext>
                </a:extLst>
              </a:tr>
              <a:tr h="192811">
                <a:tc gridSpan="3">
                  <a:txBody>
                    <a:bodyPr/>
                    <a:lstStyle/>
                    <a:p>
                      <a:endParaRPr sz="1300">
                        <a:latin typeface="Times New Roman"/>
                        <a:cs typeface="Times New Roman"/>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solidFill>
                      <a:srgbClr val="DADADA"/>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308498">
                <a:tc>
                  <a:txBody>
                    <a:bodyPr/>
                    <a:lstStyle/>
                    <a:p>
                      <a:endParaRPr sz="1300">
                        <a:latin typeface="Times New Roman"/>
                        <a:cs typeface="Times New Roman"/>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endParaRPr sz="1300">
                        <a:latin typeface="Times New Roman"/>
                        <a:cs typeface="Times New Roman"/>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189725">
                <a:tc>
                  <a:txBody>
                    <a:bodyPr/>
                    <a:lstStyle/>
                    <a:p>
                      <a:pPr marL="73660">
                        <a:lnSpc>
                          <a:spcPts val="1405"/>
                        </a:lnSpc>
                      </a:pPr>
                      <a:r>
                        <a:rPr sz="1200" b="1" spc="-10" dirty="0">
                          <a:latin typeface="Times New Roman"/>
                          <a:cs typeface="Times New Roman"/>
                        </a:rPr>
                        <a:t>Student’s </a:t>
                      </a:r>
                      <a:r>
                        <a:rPr sz="1200" b="1" spc="-5" dirty="0">
                          <a:latin typeface="Times New Roman"/>
                          <a:cs typeface="Times New Roman"/>
                        </a:rPr>
                        <a:t>ID</a:t>
                      </a:r>
                      <a:r>
                        <a:rPr sz="1200" b="1" spc="-85" dirty="0">
                          <a:latin typeface="Times New Roman"/>
                          <a:cs typeface="Times New Roman"/>
                        </a:rPr>
                        <a:t> </a:t>
                      </a:r>
                      <a:r>
                        <a:rPr sz="1200" b="1" dirty="0">
                          <a:latin typeface="Times New Roman"/>
                          <a:cs typeface="Times New Roman"/>
                        </a:rPr>
                        <a:t>#</a:t>
                      </a:r>
                      <a:endParaRPr sz="1200">
                        <a:latin typeface="Times New Roman"/>
                        <a:cs typeface="Times New Roman"/>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5405">
                        <a:lnSpc>
                          <a:spcPts val="1405"/>
                        </a:lnSpc>
                      </a:pPr>
                      <a:r>
                        <a:rPr sz="1200" b="1" spc="-5" dirty="0">
                          <a:latin typeface="Times New Roman"/>
                          <a:cs typeface="Times New Roman"/>
                        </a:rPr>
                        <a:t>Homeroom</a:t>
                      </a:r>
                      <a:r>
                        <a:rPr sz="1200" b="1" spc="-65" dirty="0">
                          <a:latin typeface="Times New Roman"/>
                          <a:cs typeface="Times New Roman"/>
                        </a:rPr>
                        <a:t> </a:t>
                      </a:r>
                      <a:r>
                        <a:rPr sz="1200" b="1" spc="-5" dirty="0">
                          <a:latin typeface="Times New Roman"/>
                          <a:cs typeface="Times New Roman"/>
                        </a:rPr>
                        <a:t>Teacher</a:t>
                      </a:r>
                      <a:endParaRPr sz="1200">
                        <a:latin typeface="Times New Roman"/>
                        <a:cs typeface="Times New Roman"/>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bl>
          </a:graphicData>
        </a:graphic>
      </p:graphicFrame>
      <p:sp>
        <p:nvSpPr>
          <p:cNvPr id="4" name="object 4"/>
          <p:cNvSpPr txBox="1"/>
          <p:nvPr/>
        </p:nvSpPr>
        <p:spPr>
          <a:xfrm>
            <a:off x="569177" y="2861679"/>
            <a:ext cx="6823592" cy="4255011"/>
          </a:xfrm>
          <a:prstGeom prst="rect">
            <a:avLst/>
          </a:prstGeom>
        </p:spPr>
        <p:txBody>
          <a:bodyPr vert="horz" wrap="square" lIns="0" tIns="0" rIns="0" bIns="0" rtlCol="0">
            <a:spAutoFit/>
          </a:bodyPr>
          <a:lstStyle/>
          <a:p>
            <a:pPr marL="12854"/>
            <a:r>
              <a:rPr sz="1215" spc="-5" dirty="0">
                <a:latin typeface="Times New Roman"/>
                <a:cs typeface="Times New Roman"/>
              </a:rPr>
              <a:t>Dear Student and</a:t>
            </a:r>
            <a:r>
              <a:rPr sz="1215" spc="-121" dirty="0">
                <a:latin typeface="Times New Roman"/>
                <a:cs typeface="Times New Roman"/>
              </a:rPr>
              <a:t> </a:t>
            </a:r>
            <a:r>
              <a:rPr sz="1215" spc="-5" dirty="0">
                <a:latin typeface="Times New Roman"/>
                <a:cs typeface="Times New Roman"/>
              </a:rPr>
              <a:t>Parent/Guardian,</a:t>
            </a:r>
            <a:endParaRPr sz="1215" dirty="0">
              <a:latin typeface="Times New Roman"/>
              <a:cs typeface="Times New Roman"/>
            </a:endParaRPr>
          </a:p>
          <a:p>
            <a:pPr>
              <a:spcBef>
                <a:spcPts val="30"/>
              </a:spcBef>
            </a:pPr>
            <a:endParaRPr sz="1113" dirty="0">
              <a:latin typeface="Times New Roman"/>
              <a:cs typeface="Times New Roman"/>
            </a:endParaRPr>
          </a:p>
          <a:p>
            <a:pPr marL="12854" marR="5141" indent="295634" algn="just">
              <a:lnSpc>
                <a:spcPct val="116700"/>
              </a:lnSpc>
            </a:pPr>
            <a:r>
              <a:rPr sz="1215" spc="-5" dirty="0">
                <a:latin typeface="Times New Roman"/>
                <a:cs typeface="Times New Roman"/>
              </a:rPr>
              <a:t>As required </a:t>
            </a:r>
            <a:r>
              <a:rPr sz="1215" spc="5" dirty="0">
                <a:latin typeface="Times New Roman"/>
                <a:cs typeface="Times New Roman"/>
              </a:rPr>
              <a:t>by </a:t>
            </a:r>
            <a:r>
              <a:rPr sz="1215" dirty="0">
                <a:latin typeface="Times New Roman"/>
                <a:cs typeface="Times New Roman"/>
              </a:rPr>
              <a:t>state </a:t>
            </a:r>
            <a:r>
              <a:rPr sz="1215" spc="-15" dirty="0">
                <a:latin typeface="Times New Roman"/>
                <a:cs typeface="Times New Roman"/>
              </a:rPr>
              <a:t>law, </a:t>
            </a:r>
            <a:r>
              <a:rPr sz="1215" spc="-10" dirty="0">
                <a:latin typeface="Times New Roman"/>
                <a:cs typeface="Times New Roman"/>
              </a:rPr>
              <a:t>the </a:t>
            </a:r>
            <a:r>
              <a:rPr sz="1215" spc="-20" dirty="0">
                <a:latin typeface="Times New Roman"/>
                <a:cs typeface="Times New Roman"/>
              </a:rPr>
              <a:t>Board </a:t>
            </a:r>
            <a:r>
              <a:rPr sz="1215" dirty="0">
                <a:latin typeface="Times New Roman"/>
                <a:cs typeface="Times New Roman"/>
              </a:rPr>
              <a:t>of </a:t>
            </a:r>
            <a:r>
              <a:rPr sz="1215" spc="-5" dirty="0">
                <a:latin typeface="Times New Roman"/>
                <a:cs typeface="Times New Roman"/>
              </a:rPr>
              <a:t>Trustees has </a:t>
            </a:r>
            <a:r>
              <a:rPr sz="1215" dirty="0">
                <a:latin typeface="Times New Roman"/>
                <a:cs typeface="Times New Roman"/>
              </a:rPr>
              <a:t>officially adopted the </a:t>
            </a:r>
            <a:r>
              <a:rPr sz="1215" spc="-15" dirty="0">
                <a:latin typeface="Times New Roman"/>
                <a:cs typeface="Times New Roman"/>
              </a:rPr>
              <a:t>Student </a:t>
            </a:r>
            <a:r>
              <a:rPr sz="1215" dirty="0">
                <a:latin typeface="Times New Roman"/>
                <a:cs typeface="Times New Roman"/>
              </a:rPr>
              <a:t>Code of Conduct in  order to promote a </a:t>
            </a:r>
            <a:r>
              <a:rPr sz="1215" spc="-15" dirty="0">
                <a:latin typeface="Times New Roman"/>
                <a:cs typeface="Times New Roman"/>
              </a:rPr>
              <a:t>safe </a:t>
            </a:r>
            <a:r>
              <a:rPr sz="1215" spc="-5" dirty="0">
                <a:latin typeface="Times New Roman"/>
                <a:cs typeface="Times New Roman"/>
              </a:rPr>
              <a:t>and orderly learning </a:t>
            </a:r>
            <a:r>
              <a:rPr sz="1215" spc="-15" dirty="0">
                <a:latin typeface="Times New Roman"/>
                <a:cs typeface="Times New Roman"/>
              </a:rPr>
              <a:t>environment </a:t>
            </a:r>
            <a:r>
              <a:rPr sz="1215" spc="-5" dirty="0">
                <a:latin typeface="Times New Roman"/>
                <a:cs typeface="Times New Roman"/>
              </a:rPr>
              <a:t>for every </a:t>
            </a:r>
            <a:r>
              <a:rPr sz="1215" dirty="0">
                <a:latin typeface="Times New Roman"/>
                <a:cs typeface="Times New Roman"/>
              </a:rPr>
              <a:t>student. We </a:t>
            </a:r>
            <a:r>
              <a:rPr sz="1215" spc="-15" dirty="0">
                <a:latin typeface="Times New Roman"/>
                <a:cs typeface="Times New Roman"/>
              </a:rPr>
              <a:t>urge </a:t>
            </a:r>
            <a:r>
              <a:rPr sz="1215" spc="-30" dirty="0">
                <a:latin typeface="Times New Roman"/>
                <a:cs typeface="Times New Roman"/>
              </a:rPr>
              <a:t>you </a:t>
            </a:r>
            <a:r>
              <a:rPr sz="1215" dirty="0">
                <a:latin typeface="Times New Roman"/>
                <a:cs typeface="Times New Roman"/>
              </a:rPr>
              <a:t>to </a:t>
            </a:r>
            <a:r>
              <a:rPr sz="1215" spc="-5" dirty="0">
                <a:latin typeface="Times New Roman"/>
                <a:cs typeface="Times New Roman"/>
              </a:rPr>
              <a:t>read these  </a:t>
            </a:r>
            <a:r>
              <a:rPr sz="1215" spc="-15" dirty="0">
                <a:latin typeface="Times New Roman"/>
                <a:cs typeface="Times New Roman"/>
              </a:rPr>
              <a:t>publications </a:t>
            </a:r>
            <a:r>
              <a:rPr sz="1215" dirty="0">
                <a:latin typeface="Times New Roman"/>
                <a:cs typeface="Times New Roman"/>
              </a:rPr>
              <a:t>thoroughly </a:t>
            </a:r>
            <a:r>
              <a:rPr sz="1215" spc="-5" dirty="0">
                <a:latin typeface="Times New Roman"/>
                <a:cs typeface="Times New Roman"/>
              </a:rPr>
              <a:t>and </a:t>
            </a:r>
            <a:r>
              <a:rPr sz="1215" dirty="0">
                <a:latin typeface="Times New Roman"/>
                <a:cs typeface="Times New Roman"/>
              </a:rPr>
              <a:t>to </a:t>
            </a:r>
            <a:r>
              <a:rPr sz="1215" spc="-15" dirty="0">
                <a:latin typeface="Times New Roman"/>
                <a:cs typeface="Times New Roman"/>
              </a:rPr>
              <a:t>discuss </a:t>
            </a:r>
            <a:r>
              <a:rPr sz="1215" spc="66" dirty="0">
                <a:latin typeface="Times New Roman"/>
                <a:cs typeface="Times New Roman"/>
              </a:rPr>
              <a:t>it </a:t>
            </a:r>
            <a:r>
              <a:rPr sz="1215" spc="-10" dirty="0">
                <a:latin typeface="Times New Roman"/>
                <a:cs typeface="Times New Roman"/>
              </a:rPr>
              <a:t>with </a:t>
            </a:r>
            <a:r>
              <a:rPr sz="1215" spc="-15" dirty="0">
                <a:latin typeface="Times New Roman"/>
                <a:cs typeface="Times New Roman"/>
              </a:rPr>
              <a:t>your </a:t>
            </a:r>
            <a:r>
              <a:rPr sz="1215" spc="-10" dirty="0">
                <a:latin typeface="Times New Roman"/>
                <a:cs typeface="Times New Roman"/>
              </a:rPr>
              <a:t>family. </a:t>
            </a:r>
            <a:r>
              <a:rPr sz="1215" spc="-15" dirty="0">
                <a:latin typeface="Times New Roman"/>
                <a:cs typeface="Times New Roman"/>
              </a:rPr>
              <a:t>If </a:t>
            </a:r>
            <a:r>
              <a:rPr sz="1215" spc="-20" dirty="0">
                <a:latin typeface="Times New Roman"/>
                <a:cs typeface="Times New Roman"/>
              </a:rPr>
              <a:t>you </a:t>
            </a:r>
            <a:r>
              <a:rPr sz="1215" spc="-5" dirty="0">
                <a:latin typeface="Times New Roman"/>
                <a:cs typeface="Times New Roman"/>
              </a:rPr>
              <a:t>have any </a:t>
            </a:r>
            <a:r>
              <a:rPr sz="1215" dirty="0">
                <a:latin typeface="Times New Roman"/>
                <a:cs typeface="Times New Roman"/>
              </a:rPr>
              <a:t>questions about the </a:t>
            </a:r>
            <a:r>
              <a:rPr sz="1215" spc="-5" dirty="0">
                <a:latin typeface="Times New Roman"/>
                <a:cs typeface="Times New Roman"/>
              </a:rPr>
              <a:t>required  </a:t>
            </a:r>
            <a:r>
              <a:rPr sz="1215" spc="-15" dirty="0">
                <a:latin typeface="Times New Roman"/>
                <a:cs typeface="Times New Roman"/>
              </a:rPr>
              <a:t>conduct </a:t>
            </a:r>
            <a:r>
              <a:rPr sz="1215" spc="-5" dirty="0">
                <a:latin typeface="Times New Roman"/>
                <a:cs typeface="Times New Roman"/>
              </a:rPr>
              <a:t>and consequences for </a:t>
            </a:r>
            <a:r>
              <a:rPr sz="1215" spc="-15" dirty="0">
                <a:latin typeface="Times New Roman"/>
                <a:cs typeface="Times New Roman"/>
              </a:rPr>
              <a:t>misconduct, </a:t>
            </a:r>
            <a:r>
              <a:rPr sz="1215" spc="-5" dirty="0">
                <a:latin typeface="Times New Roman"/>
                <a:cs typeface="Times New Roman"/>
              </a:rPr>
              <a:t>we </a:t>
            </a:r>
            <a:r>
              <a:rPr sz="1215" spc="-15" dirty="0">
                <a:latin typeface="Times New Roman"/>
                <a:cs typeface="Times New Roman"/>
              </a:rPr>
              <a:t>encourage </a:t>
            </a:r>
            <a:r>
              <a:rPr sz="1215" spc="-30" dirty="0">
                <a:latin typeface="Times New Roman"/>
                <a:cs typeface="Times New Roman"/>
              </a:rPr>
              <a:t>you </a:t>
            </a:r>
            <a:r>
              <a:rPr sz="1215" dirty="0">
                <a:latin typeface="Times New Roman"/>
                <a:cs typeface="Times New Roman"/>
              </a:rPr>
              <a:t>to </a:t>
            </a:r>
            <a:r>
              <a:rPr sz="1215" spc="-10" dirty="0">
                <a:latin typeface="Times New Roman"/>
                <a:cs typeface="Times New Roman"/>
              </a:rPr>
              <a:t>ask </a:t>
            </a:r>
            <a:r>
              <a:rPr sz="1215" spc="-5" dirty="0">
                <a:latin typeface="Times New Roman"/>
                <a:cs typeface="Times New Roman"/>
              </a:rPr>
              <a:t>for </a:t>
            </a:r>
            <a:r>
              <a:rPr sz="1215" spc="-10" dirty="0">
                <a:latin typeface="Times New Roman"/>
                <a:cs typeface="Times New Roman"/>
              </a:rPr>
              <a:t>an </a:t>
            </a:r>
            <a:r>
              <a:rPr sz="1215" dirty="0">
                <a:latin typeface="Times New Roman"/>
                <a:cs typeface="Times New Roman"/>
              </a:rPr>
              <a:t>explanation </a:t>
            </a:r>
            <a:r>
              <a:rPr sz="1215" spc="-5" dirty="0">
                <a:latin typeface="Times New Roman"/>
                <a:cs typeface="Times New Roman"/>
              </a:rPr>
              <a:t>from </a:t>
            </a:r>
            <a:r>
              <a:rPr sz="1215" dirty="0">
                <a:latin typeface="Times New Roman"/>
                <a:cs typeface="Times New Roman"/>
              </a:rPr>
              <a:t>the  student’s </a:t>
            </a:r>
            <a:r>
              <a:rPr sz="1215" spc="-5" dirty="0">
                <a:latin typeface="Times New Roman"/>
                <a:cs typeface="Times New Roman"/>
              </a:rPr>
              <a:t>teacher, </a:t>
            </a:r>
            <a:r>
              <a:rPr sz="1215" dirty="0">
                <a:latin typeface="Times New Roman"/>
                <a:cs typeface="Times New Roman"/>
              </a:rPr>
              <a:t>campus behavior coordinator or </a:t>
            </a:r>
            <a:r>
              <a:rPr sz="1215" spc="-10" dirty="0">
                <a:latin typeface="Times New Roman"/>
                <a:cs typeface="Times New Roman"/>
              </a:rPr>
              <a:t>appropriate </a:t>
            </a:r>
            <a:r>
              <a:rPr sz="1215" spc="-15" dirty="0">
                <a:latin typeface="Times New Roman"/>
                <a:cs typeface="Times New Roman"/>
              </a:rPr>
              <a:t>campus </a:t>
            </a:r>
            <a:r>
              <a:rPr sz="1215" dirty="0">
                <a:latin typeface="Times New Roman"/>
                <a:cs typeface="Times New Roman"/>
              </a:rPr>
              <a:t>administrator. </a:t>
            </a:r>
            <a:r>
              <a:rPr sz="1215" spc="-5" dirty="0">
                <a:latin typeface="Times New Roman"/>
                <a:cs typeface="Times New Roman"/>
              </a:rPr>
              <a:t>The </a:t>
            </a:r>
            <a:r>
              <a:rPr sz="1215" dirty="0">
                <a:latin typeface="Times New Roman"/>
                <a:cs typeface="Times New Roman"/>
              </a:rPr>
              <a:t>student </a:t>
            </a:r>
            <a:r>
              <a:rPr sz="1215" spc="-5" dirty="0">
                <a:latin typeface="Times New Roman"/>
                <a:cs typeface="Times New Roman"/>
              </a:rPr>
              <a:t>and  </a:t>
            </a:r>
            <a:r>
              <a:rPr sz="1215" spc="-10" dirty="0">
                <a:latin typeface="Times New Roman"/>
                <a:cs typeface="Times New Roman"/>
              </a:rPr>
              <a:t>parent/guardian </a:t>
            </a:r>
            <a:r>
              <a:rPr sz="1215" spc="-15" dirty="0">
                <a:latin typeface="Times New Roman"/>
                <a:cs typeface="Times New Roman"/>
              </a:rPr>
              <a:t>must sign </a:t>
            </a:r>
            <a:r>
              <a:rPr sz="1215" dirty="0">
                <a:latin typeface="Times New Roman"/>
                <a:cs typeface="Times New Roman"/>
              </a:rPr>
              <a:t>this </a:t>
            </a:r>
            <a:r>
              <a:rPr sz="1215" spc="-15" dirty="0">
                <a:latin typeface="Times New Roman"/>
                <a:cs typeface="Times New Roman"/>
              </a:rPr>
              <a:t>page </a:t>
            </a:r>
            <a:r>
              <a:rPr sz="1215" dirty="0">
                <a:latin typeface="Times New Roman"/>
                <a:cs typeface="Times New Roman"/>
              </a:rPr>
              <a:t>in the </a:t>
            </a:r>
            <a:r>
              <a:rPr sz="1215" spc="-5" dirty="0">
                <a:latin typeface="Times New Roman"/>
                <a:cs typeface="Times New Roman"/>
              </a:rPr>
              <a:t>space </a:t>
            </a:r>
            <a:r>
              <a:rPr sz="1215" dirty="0">
                <a:latin typeface="Times New Roman"/>
                <a:cs typeface="Times New Roman"/>
              </a:rPr>
              <a:t>provided below, </a:t>
            </a:r>
            <a:r>
              <a:rPr sz="1215" spc="-15" dirty="0">
                <a:latin typeface="Times New Roman"/>
                <a:cs typeface="Times New Roman"/>
              </a:rPr>
              <a:t>and then </a:t>
            </a:r>
            <a:r>
              <a:rPr sz="1215" spc="-20" dirty="0">
                <a:latin typeface="Times New Roman"/>
                <a:cs typeface="Times New Roman"/>
              </a:rPr>
              <a:t>return </a:t>
            </a:r>
            <a:r>
              <a:rPr sz="1215" dirty="0">
                <a:latin typeface="Times New Roman"/>
                <a:cs typeface="Times New Roman"/>
              </a:rPr>
              <a:t>the </a:t>
            </a:r>
            <a:r>
              <a:rPr sz="1215" spc="-15" dirty="0">
                <a:latin typeface="Times New Roman"/>
                <a:cs typeface="Times New Roman"/>
              </a:rPr>
              <a:t>page </a:t>
            </a:r>
            <a:r>
              <a:rPr sz="1215" spc="-5" dirty="0">
                <a:latin typeface="Times New Roman"/>
                <a:cs typeface="Times New Roman"/>
              </a:rPr>
              <a:t>to </a:t>
            </a:r>
            <a:r>
              <a:rPr sz="1215" dirty="0">
                <a:latin typeface="Times New Roman"/>
                <a:cs typeface="Times New Roman"/>
              </a:rPr>
              <a:t>the student’s  school.</a:t>
            </a:r>
          </a:p>
          <a:p>
            <a:pPr marL="12854">
              <a:spcBef>
                <a:spcPts val="1174"/>
              </a:spcBef>
            </a:pPr>
            <a:r>
              <a:rPr sz="1215" dirty="0">
                <a:latin typeface="Times New Roman"/>
                <a:cs typeface="Times New Roman"/>
              </a:rPr>
              <a:t>Thank</a:t>
            </a:r>
            <a:r>
              <a:rPr sz="1215" spc="-91" dirty="0">
                <a:latin typeface="Times New Roman"/>
                <a:cs typeface="Times New Roman"/>
              </a:rPr>
              <a:t> </a:t>
            </a:r>
            <a:r>
              <a:rPr sz="1215" dirty="0">
                <a:latin typeface="Times New Roman"/>
                <a:cs typeface="Times New Roman"/>
              </a:rPr>
              <a:t>you,</a:t>
            </a:r>
          </a:p>
          <a:p>
            <a:pPr marL="12854">
              <a:spcBef>
                <a:spcPts val="238"/>
              </a:spcBef>
            </a:pPr>
            <a:r>
              <a:rPr sz="1215" dirty="0">
                <a:latin typeface="Times New Roman"/>
                <a:cs typeface="Times New Roman"/>
                <a:hlinkClick r:id="rId2"/>
              </a:rPr>
              <a:t>Dr. Ren</a:t>
            </a:r>
            <a:r>
              <a:rPr sz="1215" i="1" dirty="0">
                <a:latin typeface="Times New Roman"/>
                <a:cs typeface="Times New Roman"/>
                <a:hlinkClick r:id="rId2"/>
              </a:rPr>
              <a:t>é</a:t>
            </a:r>
            <a:r>
              <a:rPr sz="1215" i="1" dirty="0">
                <a:latin typeface="Times New Roman"/>
                <a:cs typeface="Times New Roman"/>
              </a:rPr>
              <a:t> </a:t>
            </a:r>
            <a:r>
              <a:rPr sz="1215" dirty="0">
                <a:latin typeface="Times New Roman"/>
                <a:cs typeface="Times New Roman"/>
              </a:rPr>
              <a:t>Gutiérrez, Superintendent of</a:t>
            </a:r>
            <a:r>
              <a:rPr sz="1215" spc="-86" dirty="0">
                <a:latin typeface="Times New Roman"/>
                <a:cs typeface="Times New Roman"/>
              </a:rPr>
              <a:t> </a:t>
            </a:r>
            <a:r>
              <a:rPr sz="1215" dirty="0">
                <a:latin typeface="Times New Roman"/>
                <a:cs typeface="Times New Roman"/>
              </a:rPr>
              <a:t>Schools</a:t>
            </a:r>
          </a:p>
          <a:p>
            <a:pPr>
              <a:spcBef>
                <a:spcPts val="40"/>
              </a:spcBef>
            </a:pPr>
            <a:endParaRPr sz="1822" dirty="0">
              <a:latin typeface="Times New Roman"/>
              <a:cs typeface="Times New Roman"/>
            </a:endParaRPr>
          </a:p>
          <a:p>
            <a:pPr marL="14139" marR="7712">
              <a:lnSpc>
                <a:spcPct val="116700"/>
              </a:lnSpc>
              <a:tabLst>
                <a:tab pos="359260" algn="l"/>
                <a:tab pos="976879" algn="l"/>
                <a:tab pos="1295650" algn="l"/>
                <a:tab pos="1654266" algn="l"/>
                <a:tab pos="1973681" algn="l"/>
                <a:tab pos="2231397" algn="l"/>
                <a:tab pos="2862512" algn="l"/>
                <a:tab pos="3829107" algn="l"/>
                <a:tab pos="4539274" algn="l"/>
                <a:tab pos="5200595" algn="l"/>
                <a:tab pos="5605485" algn="l"/>
                <a:tab pos="6320150" algn="l"/>
              </a:tabLst>
            </a:pPr>
            <a:r>
              <a:rPr sz="1215" spc="5" dirty="0">
                <a:latin typeface="Times New Roman"/>
                <a:cs typeface="Times New Roman"/>
              </a:rPr>
              <a:t>W</a:t>
            </a:r>
            <a:r>
              <a:rPr sz="1215" dirty="0">
                <a:latin typeface="Times New Roman"/>
                <a:cs typeface="Times New Roman"/>
              </a:rPr>
              <a:t>e	</a:t>
            </a:r>
            <a:r>
              <a:rPr sz="1215" spc="-5" dirty="0">
                <a:latin typeface="Times New Roman"/>
                <a:cs typeface="Times New Roman"/>
              </a:rPr>
              <a:t>acknowledg</a:t>
            </a:r>
            <a:r>
              <a:rPr sz="1215" dirty="0">
                <a:latin typeface="Times New Roman"/>
                <a:cs typeface="Times New Roman"/>
              </a:rPr>
              <a:t>e	</a:t>
            </a:r>
            <a:r>
              <a:rPr sz="1215" spc="-5" dirty="0">
                <a:latin typeface="Times New Roman"/>
                <a:cs typeface="Times New Roman"/>
              </a:rPr>
              <a:t>tha</a:t>
            </a:r>
            <a:r>
              <a:rPr sz="1215" dirty="0">
                <a:latin typeface="Times New Roman"/>
                <a:cs typeface="Times New Roman"/>
              </a:rPr>
              <a:t>t	the	Brownsville	</a:t>
            </a:r>
            <a:r>
              <a:rPr sz="1215" spc="-46" dirty="0">
                <a:latin typeface="Times New Roman"/>
                <a:cs typeface="Times New Roman"/>
              </a:rPr>
              <a:t>IS</a:t>
            </a:r>
            <a:r>
              <a:rPr sz="1215" spc="-5" dirty="0">
                <a:latin typeface="Times New Roman"/>
                <a:cs typeface="Times New Roman"/>
              </a:rPr>
              <a:t>D</a:t>
            </a:r>
            <a:r>
              <a:rPr sz="1215" dirty="0">
                <a:latin typeface="Times New Roman"/>
                <a:cs typeface="Times New Roman"/>
              </a:rPr>
              <a:t>  </a:t>
            </a:r>
            <a:r>
              <a:rPr sz="1215" spc="66" dirty="0">
                <a:latin typeface="Times New Roman"/>
                <a:cs typeface="Times New Roman"/>
              </a:rPr>
              <a:t> </a:t>
            </a:r>
            <a:r>
              <a:rPr sz="1215" dirty="0">
                <a:latin typeface="Times New Roman"/>
                <a:cs typeface="Times New Roman"/>
              </a:rPr>
              <a:t>Student	</a:t>
            </a:r>
            <a:r>
              <a:rPr sz="1215" spc="-15" dirty="0">
                <a:latin typeface="Times New Roman"/>
                <a:cs typeface="Times New Roman"/>
              </a:rPr>
              <a:t>Cod</a:t>
            </a:r>
            <a:r>
              <a:rPr sz="1215" dirty="0">
                <a:latin typeface="Times New Roman"/>
                <a:cs typeface="Times New Roman"/>
              </a:rPr>
              <a:t>e  </a:t>
            </a:r>
            <a:r>
              <a:rPr sz="1215" spc="96" dirty="0">
                <a:latin typeface="Times New Roman"/>
                <a:cs typeface="Times New Roman"/>
              </a:rPr>
              <a:t> </a:t>
            </a:r>
            <a:r>
              <a:rPr sz="1215" dirty="0">
                <a:latin typeface="Times New Roman"/>
                <a:cs typeface="Times New Roman"/>
              </a:rPr>
              <a:t>of	Conduct	</a:t>
            </a:r>
            <a:r>
              <a:rPr sz="1215" spc="121" dirty="0">
                <a:latin typeface="Times New Roman"/>
                <a:cs typeface="Times New Roman"/>
              </a:rPr>
              <a:t>an</a:t>
            </a:r>
            <a:r>
              <a:rPr sz="1215" dirty="0">
                <a:latin typeface="Times New Roman"/>
                <a:cs typeface="Times New Roman"/>
              </a:rPr>
              <a:t>d	</a:t>
            </a:r>
            <a:r>
              <a:rPr sz="1215" spc="121" dirty="0">
                <a:latin typeface="Times New Roman"/>
                <a:cs typeface="Times New Roman"/>
              </a:rPr>
              <a:t>Studen</a:t>
            </a:r>
            <a:r>
              <a:rPr sz="1215" dirty="0">
                <a:latin typeface="Times New Roman"/>
                <a:cs typeface="Times New Roman"/>
              </a:rPr>
              <a:t>t	</a:t>
            </a:r>
            <a:r>
              <a:rPr sz="1215" spc="121" dirty="0">
                <a:latin typeface="Times New Roman"/>
                <a:cs typeface="Times New Roman"/>
              </a:rPr>
              <a:t>Paren</a:t>
            </a:r>
            <a:r>
              <a:rPr sz="1215" dirty="0">
                <a:latin typeface="Times New Roman"/>
                <a:cs typeface="Times New Roman"/>
              </a:rPr>
              <a:t>t </a:t>
            </a:r>
            <a:r>
              <a:rPr sz="1215" spc="-182" dirty="0">
                <a:latin typeface="Times New Roman"/>
                <a:cs typeface="Times New Roman"/>
              </a:rPr>
              <a:t> </a:t>
            </a:r>
            <a:r>
              <a:rPr sz="1215" spc="106" dirty="0">
                <a:latin typeface="Times New Roman"/>
                <a:cs typeface="Times New Roman"/>
              </a:rPr>
              <a:t>Handbook </a:t>
            </a:r>
            <a:r>
              <a:rPr sz="1215" spc="-5" dirty="0">
                <a:latin typeface="Times New Roman"/>
                <a:cs typeface="Times New Roman"/>
              </a:rPr>
              <a:t>for </a:t>
            </a:r>
            <a:r>
              <a:rPr sz="1215" dirty="0">
                <a:latin typeface="Times New Roman"/>
                <a:cs typeface="Times New Roman"/>
              </a:rPr>
              <a:t>the 2020 - 2021 school </a:t>
            </a:r>
            <a:r>
              <a:rPr sz="1215" spc="-40" dirty="0">
                <a:latin typeface="Times New Roman"/>
                <a:cs typeface="Times New Roman"/>
              </a:rPr>
              <a:t>year </a:t>
            </a:r>
            <a:r>
              <a:rPr sz="1215" spc="-15" dirty="0">
                <a:latin typeface="Times New Roman"/>
                <a:cs typeface="Times New Roman"/>
              </a:rPr>
              <a:t>are </a:t>
            </a:r>
            <a:r>
              <a:rPr sz="1215" spc="-20" dirty="0">
                <a:latin typeface="Times New Roman"/>
                <a:cs typeface="Times New Roman"/>
              </a:rPr>
              <a:t>electronically accessible </a:t>
            </a:r>
            <a:r>
              <a:rPr sz="1215" spc="-5" dirty="0">
                <a:latin typeface="Times New Roman"/>
                <a:cs typeface="Times New Roman"/>
              </a:rPr>
              <a:t>on </a:t>
            </a:r>
            <a:r>
              <a:rPr sz="1215" spc="-10" dirty="0">
                <a:latin typeface="Times New Roman"/>
                <a:cs typeface="Times New Roman"/>
              </a:rPr>
              <a:t>the district’s website at  </a:t>
            </a:r>
            <a:r>
              <a:rPr sz="1215" u="sng" spc="-15" dirty="0">
                <a:solidFill>
                  <a:srgbClr val="0563C1"/>
                </a:solidFill>
                <a:latin typeface="Times New Roman"/>
                <a:cs typeface="Times New Roman"/>
                <a:hlinkClick r:id="rId2"/>
              </a:rPr>
              <a:t>www.bisd.us</a:t>
            </a:r>
            <a:r>
              <a:rPr sz="1215" spc="-15" dirty="0">
                <a:latin typeface="Times New Roman"/>
                <a:cs typeface="Times New Roman"/>
                <a:hlinkClick r:id="rId2"/>
              </a:rPr>
              <a:t>.</a:t>
            </a:r>
            <a:r>
              <a:rPr sz="1215" spc="-15" dirty="0">
                <a:latin typeface="Times New Roman"/>
                <a:cs typeface="Times New Roman"/>
              </a:rPr>
              <a:t>	Hardcopies  </a:t>
            </a:r>
            <a:r>
              <a:rPr sz="1215" spc="-10" dirty="0">
                <a:latin typeface="Times New Roman"/>
                <a:cs typeface="Times New Roman"/>
              </a:rPr>
              <a:t>of  </a:t>
            </a:r>
            <a:r>
              <a:rPr sz="1215" spc="-15" dirty="0">
                <a:latin typeface="Times New Roman"/>
                <a:cs typeface="Times New Roman"/>
              </a:rPr>
              <a:t>these  handbooks  </a:t>
            </a:r>
            <a:r>
              <a:rPr sz="1215" spc="-10" dirty="0">
                <a:latin typeface="Times New Roman"/>
                <a:cs typeface="Times New Roman"/>
              </a:rPr>
              <a:t>are  </a:t>
            </a:r>
            <a:r>
              <a:rPr sz="1215" spc="-15" dirty="0">
                <a:latin typeface="Times New Roman"/>
                <a:cs typeface="Times New Roman"/>
              </a:rPr>
              <a:t>also  </a:t>
            </a:r>
            <a:r>
              <a:rPr sz="1215" spc="-20" dirty="0">
                <a:latin typeface="Times New Roman"/>
                <a:cs typeface="Times New Roman"/>
              </a:rPr>
              <a:t>available  </a:t>
            </a:r>
            <a:r>
              <a:rPr sz="1215" spc="-10" dirty="0">
                <a:latin typeface="Times New Roman"/>
                <a:cs typeface="Times New Roman"/>
              </a:rPr>
              <a:t>at  </a:t>
            </a:r>
            <a:r>
              <a:rPr sz="1215" spc="-15" dirty="0">
                <a:latin typeface="Times New Roman"/>
                <a:cs typeface="Times New Roman"/>
              </a:rPr>
              <a:t>the  </a:t>
            </a:r>
            <a:r>
              <a:rPr sz="1215" spc="-20" dirty="0">
                <a:latin typeface="Times New Roman"/>
                <a:cs typeface="Times New Roman"/>
              </a:rPr>
              <a:t>office  </a:t>
            </a:r>
            <a:r>
              <a:rPr sz="1215" spc="-10" dirty="0">
                <a:latin typeface="Times New Roman"/>
                <a:cs typeface="Times New Roman"/>
              </a:rPr>
              <a:t>of  </a:t>
            </a:r>
            <a:r>
              <a:rPr sz="1215" spc="-15" dirty="0">
                <a:latin typeface="Times New Roman"/>
                <a:cs typeface="Times New Roman"/>
              </a:rPr>
              <a:t>the    </a:t>
            </a:r>
            <a:r>
              <a:rPr sz="1215" spc="61" dirty="0">
                <a:latin typeface="Times New Roman"/>
                <a:cs typeface="Times New Roman"/>
              </a:rPr>
              <a:t> </a:t>
            </a:r>
            <a:r>
              <a:rPr sz="1215" spc="-15" dirty="0">
                <a:latin typeface="Times New Roman"/>
                <a:cs typeface="Times New Roman"/>
              </a:rPr>
              <a:t>campus </a:t>
            </a:r>
            <a:r>
              <a:rPr sz="1215" spc="61" dirty="0">
                <a:latin typeface="Times New Roman"/>
                <a:cs typeface="Times New Roman"/>
              </a:rPr>
              <a:t> </a:t>
            </a:r>
            <a:r>
              <a:rPr sz="1215" spc="-15" dirty="0">
                <a:latin typeface="Times New Roman"/>
                <a:cs typeface="Times New Roman"/>
              </a:rPr>
              <a:t>behavior  coordinator for all </a:t>
            </a:r>
            <a:r>
              <a:rPr sz="1215" spc="-20" dirty="0">
                <a:latin typeface="Times New Roman"/>
                <a:cs typeface="Times New Roman"/>
              </a:rPr>
              <a:t>campuses. </a:t>
            </a:r>
            <a:r>
              <a:rPr sz="1215" spc="-5" dirty="0">
                <a:latin typeface="Times New Roman"/>
                <a:cs typeface="Times New Roman"/>
              </a:rPr>
              <a:t>We </a:t>
            </a:r>
            <a:r>
              <a:rPr sz="1215" dirty="0">
                <a:latin typeface="Times New Roman"/>
                <a:cs typeface="Times New Roman"/>
              </a:rPr>
              <a:t>understand </a:t>
            </a:r>
            <a:r>
              <a:rPr sz="1215" spc="-5" dirty="0">
                <a:latin typeface="Times New Roman"/>
                <a:cs typeface="Times New Roman"/>
              </a:rPr>
              <a:t>that </a:t>
            </a:r>
            <a:r>
              <a:rPr sz="1215" dirty="0">
                <a:latin typeface="Times New Roman"/>
                <a:cs typeface="Times New Roman"/>
              </a:rPr>
              <a:t>students will be </a:t>
            </a:r>
            <a:r>
              <a:rPr sz="1215" spc="-5" dirty="0">
                <a:latin typeface="Times New Roman"/>
                <a:cs typeface="Times New Roman"/>
              </a:rPr>
              <a:t>held accountable for </a:t>
            </a:r>
            <a:r>
              <a:rPr sz="1215" spc="-10" dirty="0">
                <a:latin typeface="Times New Roman"/>
                <a:cs typeface="Times New Roman"/>
              </a:rPr>
              <a:t>their </a:t>
            </a:r>
            <a:r>
              <a:rPr sz="1215" dirty="0">
                <a:latin typeface="Times New Roman"/>
                <a:cs typeface="Times New Roman"/>
              </a:rPr>
              <a:t>behavior  </a:t>
            </a:r>
            <a:r>
              <a:rPr sz="1215" spc="-5" dirty="0">
                <a:latin typeface="Times New Roman"/>
                <a:cs typeface="Times New Roman"/>
              </a:rPr>
              <a:t>and </a:t>
            </a:r>
            <a:r>
              <a:rPr sz="1215" dirty="0">
                <a:latin typeface="Times New Roman"/>
                <a:cs typeface="Times New Roman"/>
              </a:rPr>
              <a:t>will </a:t>
            </a:r>
            <a:r>
              <a:rPr sz="1215" spc="-10" dirty="0">
                <a:latin typeface="Times New Roman"/>
                <a:cs typeface="Times New Roman"/>
              </a:rPr>
              <a:t>be </a:t>
            </a:r>
            <a:r>
              <a:rPr sz="1215" spc="-20" dirty="0">
                <a:latin typeface="Times New Roman"/>
                <a:cs typeface="Times New Roman"/>
              </a:rPr>
              <a:t>subject </a:t>
            </a:r>
            <a:r>
              <a:rPr sz="1215" dirty="0">
                <a:latin typeface="Times New Roman"/>
                <a:cs typeface="Times New Roman"/>
              </a:rPr>
              <a:t>to </a:t>
            </a:r>
            <a:r>
              <a:rPr sz="1215" spc="-10" dirty="0">
                <a:latin typeface="Times New Roman"/>
                <a:cs typeface="Times New Roman"/>
              </a:rPr>
              <a:t>the </a:t>
            </a:r>
            <a:r>
              <a:rPr sz="1215" dirty="0">
                <a:latin typeface="Times New Roman"/>
                <a:cs typeface="Times New Roman"/>
              </a:rPr>
              <a:t>disciplinary </a:t>
            </a:r>
            <a:r>
              <a:rPr sz="1215" spc="-5" dirty="0">
                <a:latin typeface="Times New Roman"/>
                <a:cs typeface="Times New Roman"/>
              </a:rPr>
              <a:t>consequences </a:t>
            </a:r>
            <a:r>
              <a:rPr sz="1215" spc="-10" dirty="0">
                <a:latin typeface="Times New Roman"/>
                <a:cs typeface="Times New Roman"/>
              </a:rPr>
              <a:t>outlined </a:t>
            </a:r>
            <a:r>
              <a:rPr sz="1215" dirty="0">
                <a:latin typeface="Times New Roman"/>
                <a:cs typeface="Times New Roman"/>
              </a:rPr>
              <a:t>in these handbooks. </a:t>
            </a:r>
            <a:r>
              <a:rPr sz="1215" spc="-10" dirty="0">
                <a:latin typeface="Times New Roman"/>
                <a:cs typeface="Times New Roman"/>
              </a:rPr>
              <a:t>The </a:t>
            </a:r>
            <a:r>
              <a:rPr sz="1215" spc="-15" dirty="0">
                <a:latin typeface="Times New Roman"/>
                <a:cs typeface="Times New Roman"/>
              </a:rPr>
              <a:t>Student Code of  Conduct   Handbook </a:t>
            </a:r>
            <a:r>
              <a:rPr sz="1215" spc="197" dirty="0">
                <a:latin typeface="Times New Roman"/>
                <a:cs typeface="Times New Roman"/>
              </a:rPr>
              <a:t> </a:t>
            </a:r>
            <a:r>
              <a:rPr sz="1215" spc="-5" dirty="0">
                <a:latin typeface="Times New Roman"/>
                <a:cs typeface="Times New Roman"/>
              </a:rPr>
              <a:t>remains </a:t>
            </a:r>
            <a:r>
              <a:rPr sz="1215" spc="263" dirty="0">
                <a:latin typeface="Times New Roman"/>
                <a:cs typeface="Times New Roman"/>
              </a:rPr>
              <a:t> </a:t>
            </a:r>
            <a:r>
              <a:rPr sz="1215" dirty="0">
                <a:latin typeface="Times New Roman"/>
                <a:cs typeface="Times New Roman"/>
              </a:rPr>
              <a:t>in	</a:t>
            </a:r>
            <a:r>
              <a:rPr sz="1215" spc="-5" dirty="0">
                <a:latin typeface="Times New Roman"/>
                <a:cs typeface="Times New Roman"/>
              </a:rPr>
              <a:t>effect   </a:t>
            </a:r>
            <a:r>
              <a:rPr sz="1215" dirty="0">
                <a:latin typeface="Times New Roman"/>
                <a:cs typeface="Times New Roman"/>
              </a:rPr>
              <a:t>during   summer   school   </a:t>
            </a:r>
            <a:r>
              <a:rPr sz="1215" spc="-5" dirty="0">
                <a:latin typeface="Times New Roman"/>
                <a:cs typeface="Times New Roman"/>
              </a:rPr>
              <a:t>and   at   all   </a:t>
            </a:r>
            <a:r>
              <a:rPr sz="1215" spc="-10" dirty="0">
                <a:latin typeface="Times New Roman"/>
                <a:cs typeface="Times New Roman"/>
              </a:rPr>
              <a:t>school-related</a:t>
            </a:r>
            <a:r>
              <a:rPr sz="1215" spc="46" dirty="0">
                <a:latin typeface="Times New Roman"/>
                <a:cs typeface="Times New Roman"/>
              </a:rPr>
              <a:t> </a:t>
            </a:r>
            <a:r>
              <a:rPr sz="1215" spc="-20" dirty="0">
                <a:latin typeface="Times New Roman"/>
                <a:cs typeface="Times New Roman"/>
              </a:rPr>
              <a:t>events </a:t>
            </a:r>
            <a:r>
              <a:rPr sz="1215" spc="243" dirty="0">
                <a:latin typeface="Times New Roman"/>
                <a:cs typeface="Times New Roman"/>
              </a:rPr>
              <a:t> </a:t>
            </a:r>
            <a:r>
              <a:rPr sz="1215" spc="-20" dirty="0">
                <a:latin typeface="Times New Roman"/>
                <a:cs typeface="Times New Roman"/>
              </a:rPr>
              <a:t>and  </a:t>
            </a:r>
            <a:r>
              <a:rPr sz="1215" dirty="0">
                <a:latin typeface="Times New Roman"/>
                <a:cs typeface="Times New Roman"/>
              </a:rPr>
              <a:t>activities outside of the school </a:t>
            </a:r>
            <a:r>
              <a:rPr sz="1215" spc="-5" dirty="0">
                <a:latin typeface="Times New Roman"/>
                <a:cs typeface="Times New Roman"/>
              </a:rPr>
              <a:t>year </a:t>
            </a:r>
            <a:r>
              <a:rPr sz="1215" dirty="0">
                <a:latin typeface="Times New Roman"/>
                <a:cs typeface="Times New Roman"/>
              </a:rPr>
              <a:t>until </a:t>
            </a:r>
            <a:r>
              <a:rPr sz="1215" spc="-5" dirty="0">
                <a:latin typeface="Times New Roman"/>
                <a:cs typeface="Times New Roman"/>
              </a:rPr>
              <a:t>an </a:t>
            </a:r>
            <a:r>
              <a:rPr sz="1215" dirty="0">
                <a:latin typeface="Times New Roman"/>
                <a:cs typeface="Times New Roman"/>
              </a:rPr>
              <a:t>updated version </a:t>
            </a:r>
            <a:r>
              <a:rPr sz="1215" spc="-15" dirty="0">
                <a:latin typeface="Times New Roman"/>
                <a:cs typeface="Times New Roman"/>
              </a:rPr>
              <a:t>adopted by </a:t>
            </a:r>
            <a:r>
              <a:rPr sz="1215" dirty="0">
                <a:latin typeface="Times New Roman"/>
                <a:cs typeface="Times New Roman"/>
              </a:rPr>
              <a:t>the </a:t>
            </a:r>
            <a:r>
              <a:rPr sz="1215" spc="-10" dirty="0">
                <a:latin typeface="Times New Roman"/>
                <a:cs typeface="Times New Roman"/>
              </a:rPr>
              <a:t>Board </a:t>
            </a:r>
            <a:r>
              <a:rPr sz="1215" spc="-5" dirty="0">
                <a:latin typeface="Times New Roman"/>
                <a:cs typeface="Times New Roman"/>
              </a:rPr>
              <a:t>becomes effective </a:t>
            </a:r>
            <a:r>
              <a:rPr sz="1215" spc="-20" dirty="0">
                <a:latin typeface="Times New Roman"/>
                <a:cs typeface="Times New Roman"/>
              </a:rPr>
              <a:t>for  </a:t>
            </a:r>
            <a:r>
              <a:rPr sz="1215" dirty="0">
                <a:latin typeface="Times New Roman"/>
                <a:cs typeface="Times New Roman"/>
              </a:rPr>
              <a:t>the </a:t>
            </a:r>
            <a:r>
              <a:rPr sz="1215" spc="-15" dirty="0">
                <a:latin typeface="Times New Roman"/>
                <a:cs typeface="Times New Roman"/>
              </a:rPr>
              <a:t>next </a:t>
            </a:r>
            <a:r>
              <a:rPr sz="1215" dirty="0">
                <a:latin typeface="Times New Roman"/>
                <a:cs typeface="Times New Roman"/>
              </a:rPr>
              <a:t>school</a:t>
            </a:r>
            <a:r>
              <a:rPr sz="1215" spc="-106" dirty="0">
                <a:latin typeface="Times New Roman"/>
                <a:cs typeface="Times New Roman"/>
              </a:rPr>
              <a:t> </a:t>
            </a:r>
            <a:r>
              <a:rPr sz="1215" spc="-40" dirty="0">
                <a:latin typeface="Times New Roman"/>
                <a:cs typeface="Times New Roman"/>
              </a:rPr>
              <a:t>year.</a:t>
            </a:r>
            <a:endParaRPr sz="1215" dirty="0">
              <a:latin typeface="Times New Roman"/>
              <a:cs typeface="Times New Roman"/>
            </a:endParaRPr>
          </a:p>
        </p:txBody>
      </p:sp>
      <p:graphicFrame>
        <p:nvGraphicFramePr>
          <p:cNvPr id="5" name="object 5"/>
          <p:cNvGraphicFramePr>
            <a:graphicFrameLocks noGrp="1"/>
          </p:cNvGraphicFramePr>
          <p:nvPr/>
        </p:nvGraphicFramePr>
        <p:xfrm>
          <a:off x="451844" y="7520142"/>
          <a:ext cx="6998270" cy="626257"/>
        </p:xfrm>
        <a:graphic>
          <a:graphicData uri="http://schemas.openxmlformats.org/drawingml/2006/table">
            <a:tbl>
              <a:tblPr firstRow="1" bandRow="1">
                <a:tableStyleId>{2D5ABB26-0587-4C30-8999-92F81FD0307C}</a:tableStyleId>
              </a:tblPr>
              <a:tblGrid>
                <a:gridCol w="3455171">
                  <a:extLst>
                    <a:ext uri="{9D8B030D-6E8A-4147-A177-3AD203B41FA5}">
                      <a16:colId xmlns:a16="http://schemas.microsoft.com/office/drawing/2014/main" val="20000"/>
                    </a:ext>
                  </a:extLst>
                </a:gridCol>
                <a:gridCol w="3543099">
                  <a:extLst>
                    <a:ext uri="{9D8B030D-6E8A-4147-A177-3AD203B41FA5}">
                      <a16:colId xmlns:a16="http://schemas.microsoft.com/office/drawing/2014/main" val="20001"/>
                    </a:ext>
                  </a:extLst>
                </a:gridCol>
              </a:tblGrid>
              <a:tr h="411845">
                <a:tc>
                  <a:txBody>
                    <a:bodyPr/>
                    <a:lstStyle/>
                    <a:p>
                      <a:endParaRPr sz="1200">
                        <a:latin typeface="Times New Roman"/>
                        <a:cs typeface="Times New Roman"/>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c>
                  <a:txBody>
                    <a:bodyPr/>
                    <a:lstStyle/>
                    <a:p>
                      <a:endParaRPr sz="1200">
                        <a:latin typeface="Times New Roman"/>
                        <a:cs typeface="Times New Roman"/>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extLst>
                  <a:ext uri="{0D108BD9-81ED-4DB2-BD59-A6C34878D82A}">
                    <a16:rowId xmlns:a16="http://schemas.microsoft.com/office/drawing/2014/main" val="10000"/>
                  </a:ext>
                </a:extLst>
              </a:tr>
              <a:tr h="214412">
                <a:tc>
                  <a:txBody>
                    <a:bodyPr/>
                    <a:lstStyle/>
                    <a:p>
                      <a:pPr marL="63500">
                        <a:lnSpc>
                          <a:spcPts val="1290"/>
                        </a:lnSpc>
                        <a:tabLst>
                          <a:tab pos="2592070" algn="l"/>
                        </a:tabLst>
                      </a:pPr>
                      <a:r>
                        <a:rPr sz="1100" b="1" spc="-5" dirty="0">
                          <a:latin typeface="Times New Roman"/>
                          <a:cs typeface="Times New Roman"/>
                        </a:rPr>
                        <a:t>Signature</a:t>
                      </a:r>
                      <a:r>
                        <a:rPr sz="1100" b="1" spc="25" dirty="0">
                          <a:latin typeface="Times New Roman"/>
                          <a:cs typeface="Times New Roman"/>
                        </a:rPr>
                        <a:t> </a:t>
                      </a:r>
                      <a:r>
                        <a:rPr sz="1100" b="1" spc="-10" dirty="0">
                          <a:latin typeface="Times New Roman"/>
                          <a:cs typeface="Times New Roman"/>
                        </a:rPr>
                        <a:t>of</a:t>
                      </a:r>
                      <a:r>
                        <a:rPr sz="1100" b="1" spc="15" dirty="0">
                          <a:latin typeface="Times New Roman"/>
                          <a:cs typeface="Times New Roman"/>
                        </a:rPr>
                        <a:t> </a:t>
                      </a:r>
                      <a:r>
                        <a:rPr sz="1100" b="1" spc="-5" dirty="0">
                          <a:latin typeface="Times New Roman"/>
                          <a:cs typeface="Times New Roman"/>
                        </a:rPr>
                        <a:t>Parent/Guardian	Date</a:t>
                      </a:r>
                      <a:endParaRPr sz="1100">
                        <a:latin typeface="Times New Roman"/>
                        <a:cs typeface="Times New Roman"/>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pPr marL="65405">
                        <a:lnSpc>
                          <a:spcPts val="1290"/>
                        </a:lnSpc>
                        <a:tabLst>
                          <a:tab pos="2887980" algn="l"/>
                        </a:tabLst>
                      </a:pPr>
                      <a:r>
                        <a:rPr sz="1100" b="1" spc="-5" dirty="0">
                          <a:latin typeface="Times New Roman"/>
                          <a:cs typeface="Times New Roman"/>
                        </a:rPr>
                        <a:t>Signature </a:t>
                      </a:r>
                      <a:r>
                        <a:rPr sz="1100" b="1" spc="-10" dirty="0">
                          <a:latin typeface="Times New Roman"/>
                          <a:cs typeface="Times New Roman"/>
                        </a:rPr>
                        <a:t>of </a:t>
                      </a:r>
                      <a:r>
                        <a:rPr sz="1100" b="1" spc="-5" dirty="0">
                          <a:latin typeface="Times New Roman"/>
                          <a:cs typeface="Times New Roman"/>
                        </a:rPr>
                        <a:t>Student (Grades</a:t>
                      </a:r>
                      <a:r>
                        <a:rPr sz="1100" b="1" spc="85" dirty="0">
                          <a:latin typeface="Times New Roman"/>
                          <a:cs typeface="Times New Roman"/>
                        </a:rPr>
                        <a:t> </a:t>
                      </a:r>
                      <a:r>
                        <a:rPr sz="1100" b="1" spc="-5" dirty="0">
                          <a:latin typeface="Times New Roman"/>
                          <a:cs typeface="Times New Roman"/>
                        </a:rPr>
                        <a:t>6</a:t>
                      </a:r>
                      <a:r>
                        <a:rPr sz="1100" b="1" spc="-7" baseline="31746" dirty="0">
                          <a:latin typeface="Times New Roman"/>
                          <a:cs typeface="Times New Roman"/>
                        </a:rPr>
                        <a:t>th</a:t>
                      </a:r>
                      <a:r>
                        <a:rPr sz="1100" b="1" spc="-5" dirty="0">
                          <a:latin typeface="Times New Roman"/>
                          <a:cs typeface="Times New Roman"/>
                        </a:rPr>
                        <a:t>-12</a:t>
                      </a:r>
                      <a:r>
                        <a:rPr sz="1100" b="1" spc="-7" baseline="31746" dirty="0">
                          <a:latin typeface="Times New Roman"/>
                          <a:cs typeface="Times New Roman"/>
                        </a:rPr>
                        <a:t>th</a:t>
                      </a:r>
                      <a:r>
                        <a:rPr sz="1100" b="1" baseline="31746" dirty="0">
                          <a:latin typeface="Times New Roman"/>
                          <a:cs typeface="Times New Roman"/>
                        </a:rPr>
                        <a:t> </a:t>
                      </a:r>
                      <a:r>
                        <a:rPr sz="1100" b="1" dirty="0">
                          <a:latin typeface="Times New Roman"/>
                          <a:cs typeface="Times New Roman"/>
                        </a:rPr>
                        <a:t>Only)	</a:t>
                      </a:r>
                      <a:r>
                        <a:rPr sz="1100" b="1" spc="-5" dirty="0">
                          <a:latin typeface="Times New Roman"/>
                          <a:cs typeface="Times New Roman"/>
                        </a:rPr>
                        <a:t>Date</a:t>
                      </a:r>
                      <a:endParaRPr sz="1100">
                        <a:latin typeface="Times New Roman"/>
                        <a:cs typeface="Times New Roman"/>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extLst>
                  <a:ext uri="{0D108BD9-81ED-4DB2-BD59-A6C34878D82A}">
                    <a16:rowId xmlns:a16="http://schemas.microsoft.com/office/drawing/2014/main" val="10001"/>
                  </a:ext>
                </a:extLst>
              </a:tr>
            </a:tbl>
          </a:graphicData>
        </a:graphic>
      </p:graphicFrame>
      <p:sp>
        <p:nvSpPr>
          <p:cNvPr id="6" name="object 6"/>
          <p:cNvSpPr txBox="1"/>
          <p:nvPr/>
        </p:nvSpPr>
        <p:spPr>
          <a:xfrm>
            <a:off x="564640" y="8651841"/>
            <a:ext cx="6777959" cy="510950"/>
          </a:xfrm>
          <a:prstGeom prst="rect">
            <a:avLst/>
          </a:prstGeom>
        </p:spPr>
        <p:txBody>
          <a:bodyPr vert="horz" wrap="square" lIns="0" tIns="0" rIns="0" bIns="0" rtlCol="0">
            <a:spAutoFit/>
          </a:bodyPr>
          <a:lstStyle/>
          <a:p>
            <a:pPr marL="12854" marR="5141" algn="ctr">
              <a:lnSpc>
                <a:spcPts val="1316"/>
              </a:lnSpc>
            </a:pPr>
            <a:r>
              <a:rPr sz="1113" i="1" spc="-15" dirty="0">
                <a:latin typeface="Times New Roman"/>
                <a:cs typeface="Times New Roman"/>
              </a:rPr>
              <a:t>Note: </a:t>
            </a:r>
            <a:r>
              <a:rPr sz="1113" i="1" spc="-5" dirty="0">
                <a:latin typeface="Times New Roman"/>
                <a:cs typeface="Times New Roman"/>
              </a:rPr>
              <a:t>The </a:t>
            </a:r>
            <a:r>
              <a:rPr sz="1113" i="1" spc="-15" dirty="0">
                <a:latin typeface="Times New Roman"/>
                <a:cs typeface="Times New Roman"/>
              </a:rPr>
              <a:t>student </a:t>
            </a:r>
            <a:r>
              <a:rPr sz="1113" i="1" spc="-10" dirty="0">
                <a:latin typeface="Times New Roman"/>
                <a:cs typeface="Times New Roman"/>
              </a:rPr>
              <a:t>must return this form </a:t>
            </a:r>
            <a:r>
              <a:rPr sz="1113" i="1" spc="-5" dirty="0">
                <a:latin typeface="Times New Roman"/>
                <a:cs typeface="Times New Roman"/>
              </a:rPr>
              <a:t>to </a:t>
            </a:r>
            <a:r>
              <a:rPr sz="1113" i="1" dirty="0">
                <a:latin typeface="Times New Roman"/>
                <a:cs typeface="Times New Roman"/>
              </a:rPr>
              <a:t>the homeroom teacher. </a:t>
            </a:r>
            <a:r>
              <a:rPr sz="1113" i="1" spc="-15" dirty="0">
                <a:latin typeface="Times New Roman"/>
                <a:cs typeface="Times New Roman"/>
              </a:rPr>
              <a:t>Failure </a:t>
            </a:r>
            <a:r>
              <a:rPr sz="1113" i="1" dirty="0">
                <a:latin typeface="Times New Roman"/>
                <a:cs typeface="Times New Roman"/>
              </a:rPr>
              <a:t>to </a:t>
            </a:r>
            <a:r>
              <a:rPr sz="1113" i="1" spc="-10" dirty="0">
                <a:latin typeface="Times New Roman"/>
                <a:cs typeface="Times New Roman"/>
              </a:rPr>
              <a:t>sign and </a:t>
            </a:r>
            <a:r>
              <a:rPr sz="1113" i="1" dirty="0">
                <a:latin typeface="Times New Roman"/>
                <a:cs typeface="Times New Roman"/>
              </a:rPr>
              <a:t>return </a:t>
            </a:r>
            <a:r>
              <a:rPr sz="1113" i="1" spc="-10" dirty="0">
                <a:latin typeface="Times New Roman"/>
                <a:cs typeface="Times New Roman"/>
              </a:rPr>
              <a:t>this receipt does not take  </a:t>
            </a:r>
            <a:r>
              <a:rPr sz="1113" i="1" dirty="0">
                <a:latin typeface="Times New Roman"/>
                <a:cs typeface="Times New Roman"/>
              </a:rPr>
              <a:t>away the </a:t>
            </a:r>
            <a:r>
              <a:rPr sz="1113" i="1" spc="-10" dirty="0">
                <a:latin typeface="Times New Roman"/>
                <a:cs typeface="Times New Roman"/>
              </a:rPr>
              <a:t>responsibility </a:t>
            </a:r>
            <a:r>
              <a:rPr sz="1113" i="1" spc="-5" dirty="0">
                <a:latin typeface="Times New Roman"/>
                <a:cs typeface="Times New Roman"/>
              </a:rPr>
              <a:t>to </a:t>
            </a:r>
            <a:r>
              <a:rPr sz="1113" i="1" spc="-15" dirty="0">
                <a:latin typeface="Times New Roman"/>
                <a:cs typeface="Times New Roman"/>
              </a:rPr>
              <a:t>abide </a:t>
            </a:r>
            <a:r>
              <a:rPr sz="1113" i="1" spc="-10" dirty="0">
                <a:latin typeface="Times New Roman"/>
                <a:cs typeface="Times New Roman"/>
              </a:rPr>
              <a:t>by the </a:t>
            </a:r>
            <a:r>
              <a:rPr sz="1113" i="1" spc="-15" dirty="0">
                <a:latin typeface="Times New Roman"/>
                <a:cs typeface="Times New Roman"/>
              </a:rPr>
              <a:t>contents </a:t>
            </a:r>
            <a:r>
              <a:rPr sz="1113" i="1" spc="-10" dirty="0">
                <a:latin typeface="Times New Roman"/>
                <a:cs typeface="Times New Roman"/>
              </a:rPr>
              <a:t>of the 2020 </a:t>
            </a:r>
            <a:r>
              <a:rPr sz="1113" i="1" dirty="0">
                <a:latin typeface="Times New Roman"/>
                <a:cs typeface="Times New Roman"/>
              </a:rPr>
              <a:t>- 2021 </a:t>
            </a:r>
            <a:r>
              <a:rPr sz="1113" i="1" spc="-15" dirty="0">
                <a:latin typeface="Times New Roman"/>
                <a:cs typeface="Times New Roman"/>
              </a:rPr>
              <a:t>Student </a:t>
            </a:r>
            <a:r>
              <a:rPr sz="1113" i="1" spc="-10" dirty="0">
                <a:latin typeface="Times New Roman"/>
                <a:cs typeface="Times New Roman"/>
              </a:rPr>
              <a:t>Code </a:t>
            </a:r>
            <a:r>
              <a:rPr sz="1113" i="1" dirty="0">
                <a:latin typeface="Times New Roman"/>
                <a:cs typeface="Times New Roman"/>
              </a:rPr>
              <a:t>of Conduct and Student Parent  </a:t>
            </a:r>
            <a:r>
              <a:rPr sz="1113" i="1" spc="-10" dirty="0">
                <a:latin typeface="Times New Roman"/>
                <a:cs typeface="Times New Roman"/>
              </a:rPr>
              <a:t>Handbook.</a:t>
            </a:r>
            <a:endParaRPr sz="1113">
              <a:latin typeface="Times New Roman"/>
              <a:cs typeface="Times New Roman"/>
            </a:endParaRPr>
          </a:p>
        </p:txBody>
      </p:sp>
      <p:sp>
        <p:nvSpPr>
          <p:cNvPr id="7" name="object 7"/>
          <p:cNvSpPr txBox="1"/>
          <p:nvPr/>
        </p:nvSpPr>
        <p:spPr>
          <a:xfrm>
            <a:off x="708926" y="9612285"/>
            <a:ext cx="6371128" cy="108941"/>
          </a:xfrm>
          <a:prstGeom prst="rect">
            <a:avLst/>
          </a:prstGeom>
        </p:spPr>
        <p:txBody>
          <a:bodyPr vert="horz" wrap="square" lIns="0" tIns="0" rIns="0" bIns="0" rtlCol="0">
            <a:spAutoFit/>
          </a:bodyPr>
          <a:lstStyle/>
          <a:p>
            <a:pPr marL="12854"/>
            <a:r>
              <a:rPr sz="708" spc="-10" dirty="0">
                <a:latin typeface="Calibri"/>
                <a:cs typeface="Calibri"/>
              </a:rPr>
              <a:t>BISD</a:t>
            </a:r>
            <a:r>
              <a:rPr sz="708" spc="-25" dirty="0">
                <a:latin typeface="Calibri"/>
                <a:cs typeface="Calibri"/>
              </a:rPr>
              <a:t> </a:t>
            </a:r>
            <a:r>
              <a:rPr sz="708" spc="-15" dirty="0">
                <a:latin typeface="Calibri"/>
                <a:cs typeface="Calibri"/>
              </a:rPr>
              <a:t>does not</a:t>
            </a:r>
            <a:r>
              <a:rPr sz="708" spc="-25" dirty="0">
                <a:latin typeface="Calibri"/>
                <a:cs typeface="Calibri"/>
              </a:rPr>
              <a:t> </a:t>
            </a:r>
            <a:r>
              <a:rPr sz="708" spc="-20" dirty="0">
                <a:latin typeface="Calibri"/>
                <a:cs typeface="Calibri"/>
              </a:rPr>
              <a:t>discriminate</a:t>
            </a:r>
            <a:r>
              <a:rPr sz="708" spc="-30" dirty="0">
                <a:latin typeface="Calibri"/>
                <a:cs typeface="Calibri"/>
              </a:rPr>
              <a:t> </a:t>
            </a:r>
            <a:r>
              <a:rPr sz="708" spc="-5" dirty="0">
                <a:latin typeface="Calibri"/>
                <a:cs typeface="Calibri"/>
              </a:rPr>
              <a:t>on</a:t>
            </a:r>
            <a:r>
              <a:rPr sz="708" spc="5" dirty="0">
                <a:latin typeface="Calibri"/>
                <a:cs typeface="Calibri"/>
              </a:rPr>
              <a:t> </a:t>
            </a:r>
            <a:r>
              <a:rPr sz="708" spc="-15" dirty="0">
                <a:latin typeface="Calibri"/>
                <a:cs typeface="Calibri"/>
              </a:rPr>
              <a:t>the basis</a:t>
            </a:r>
            <a:r>
              <a:rPr sz="708" spc="-25" dirty="0">
                <a:latin typeface="Calibri"/>
                <a:cs typeface="Calibri"/>
              </a:rPr>
              <a:t> </a:t>
            </a:r>
            <a:r>
              <a:rPr sz="708" spc="-5" dirty="0">
                <a:latin typeface="Calibri"/>
                <a:cs typeface="Calibri"/>
              </a:rPr>
              <a:t>of</a:t>
            </a:r>
            <a:r>
              <a:rPr sz="708" dirty="0">
                <a:latin typeface="Calibri"/>
                <a:cs typeface="Calibri"/>
              </a:rPr>
              <a:t> </a:t>
            </a:r>
            <a:r>
              <a:rPr sz="708" spc="-10" dirty="0">
                <a:latin typeface="Calibri"/>
                <a:cs typeface="Calibri"/>
              </a:rPr>
              <a:t>race,</a:t>
            </a:r>
            <a:r>
              <a:rPr sz="708" spc="-51" dirty="0">
                <a:latin typeface="Calibri"/>
                <a:cs typeface="Calibri"/>
              </a:rPr>
              <a:t> </a:t>
            </a:r>
            <a:r>
              <a:rPr sz="708" spc="-10" dirty="0">
                <a:latin typeface="Calibri"/>
                <a:cs typeface="Calibri"/>
              </a:rPr>
              <a:t>color,</a:t>
            </a:r>
            <a:r>
              <a:rPr sz="708" spc="-25" dirty="0">
                <a:latin typeface="Calibri"/>
                <a:cs typeface="Calibri"/>
              </a:rPr>
              <a:t> </a:t>
            </a:r>
            <a:r>
              <a:rPr sz="708" spc="-15" dirty="0">
                <a:latin typeface="Calibri"/>
                <a:cs typeface="Calibri"/>
              </a:rPr>
              <a:t>national</a:t>
            </a:r>
            <a:r>
              <a:rPr sz="708" spc="-35" dirty="0">
                <a:latin typeface="Calibri"/>
                <a:cs typeface="Calibri"/>
              </a:rPr>
              <a:t> </a:t>
            </a:r>
            <a:r>
              <a:rPr sz="708" spc="-15" dirty="0">
                <a:latin typeface="Calibri"/>
                <a:cs typeface="Calibri"/>
              </a:rPr>
              <a:t>origin,</a:t>
            </a:r>
            <a:r>
              <a:rPr sz="708" spc="-35" dirty="0">
                <a:latin typeface="Calibri"/>
                <a:cs typeface="Calibri"/>
              </a:rPr>
              <a:t> </a:t>
            </a:r>
            <a:r>
              <a:rPr sz="708" spc="-10" dirty="0">
                <a:latin typeface="Calibri"/>
                <a:cs typeface="Calibri"/>
              </a:rPr>
              <a:t>sex,</a:t>
            </a:r>
            <a:r>
              <a:rPr sz="708" spc="-25" dirty="0">
                <a:latin typeface="Calibri"/>
                <a:cs typeface="Calibri"/>
              </a:rPr>
              <a:t> </a:t>
            </a:r>
            <a:r>
              <a:rPr sz="708" spc="-15" dirty="0">
                <a:latin typeface="Calibri"/>
                <a:cs typeface="Calibri"/>
              </a:rPr>
              <a:t>religion,</a:t>
            </a:r>
            <a:r>
              <a:rPr sz="708" spc="-25" dirty="0">
                <a:latin typeface="Calibri"/>
                <a:cs typeface="Calibri"/>
              </a:rPr>
              <a:t> </a:t>
            </a:r>
            <a:r>
              <a:rPr sz="708" spc="-10" dirty="0">
                <a:latin typeface="Calibri"/>
                <a:cs typeface="Calibri"/>
              </a:rPr>
              <a:t>age,</a:t>
            </a:r>
            <a:r>
              <a:rPr sz="708" spc="-25" dirty="0">
                <a:latin typeface="Calibri"/>
                <a:cs typeface="Calibri"/>
              </a:rPr>
              <a:t> </a:t>
            </a:r>
            <a:r>
              <a:rPr sz="708" spc="-20" dirty="0">
                <a:latin typeface="Calibri"/>
                <a:cs typeface="Calibri"/>
              </a:rPr>
              <a:t>disability</a:t>
            </a:r>
            <a:r>
              <a:rPr sz="708" spc="-35" dirty="0">
                <a:latin typeface="Calibri"/>
                <a:cs typeface="Calibri"/>
              </a:rPr>
              <a:t> </a:t>
            </a:r>
            <a:r>
              <a:rPr sz="708" spc="-5" dirty="0">
                <a:latin typeface="Calibri"/>
                <a:cs typeface="Calibri"/>
              </a:rPr>
              <a:t>or</a:t>
            </a:r>
            <a:r>
              <a:rPr sz="708" spc="-10" dirty="0">
                <a:latin typeface="Calibri"/>
                <a:cs typeface="Calibri"/>
              </a:rPr>
              <a:t> </a:t>
            </a:r>
            <a:r>
              <a:rPr sz="708" spc="-15" dirty="0">
                <a:latin typeface="Calibri"/>
                <a:cs typeface="Calibri"/>
              </a:rPr>
              <a:t>genetic</a:t>
            </a:r>
            <a:r>
              <a:rPr sz="708" spc="-10" dirty="0">
                <a:latin typeface="Calibri"/>
                <a:cs typeface="Calibri"/>
              </a:rPr>
              <a:t> </a:t>
            </a:r>
            <a:r>
              <a:rPr sz="708" spc="-20" dirty="0">
                <a:latin typeface="Calibri"/>
                <a:cs typeface="Calibri"/>
              </a:rPr>
              <a:t>information</a:t>
            </a:r>
            <a:r>
              <a:rPr sz="708" spc="-25" dirty="0">
                <a:latin typeface="Calibri"/>
                <a:cs typeface="Calibri"/>
              </a:rPr>
              <a:t> </a:t>
            </a:r>
            <a:r>
              <a:rPr sz="708" spc="-5" dirty="0">
                <a:latin typeface="Calibri"/>
                <a:cs typeface="Calibri"/>
              </a:rPr>
              <a:t>in</a:t>
            </a:r>
            <a:r>
              <a:rPr sz="708" spc="-10" dirty="0">
                <a:latin typeface="Calibri"/>
                <a:cs typeface="Calibri"/>
              </a:rPr>
              <a:t> </a:t>
            </a:r>
            <a:r>
              <a:rPr sz="708" spc="-15" dirty="0">
                <a:latin typeface="Calibri"/>
                <a:cs typeface="Calibri"/>
              </a:rPr>
              <a:t>employment</a:t>
            </a:r>
            <a:r>
              <a:rPr sz="708" spc="-51" dirty="0">
                <a:latin typeface="Calibri"/>
                <a:cs typeface="Calibri"/>
              </a:rPr>
              <a:t> </a:t>
            </a:r>
            <a:r>
              <a:rPr sz="708" spc="-5" dirty="0">
                <a:latin typeface="Calibri"/>
                <a:cs typeface="Calibri"/>
              </a:rPr>
              <a:t>or</a:t>
            </a:r>
            <a:r>
              <a:rPr sz="708" spc="-10" dirty="0">
                <a:latin typeface="Calibri"/>
                <a:cs typeface="Calibri"/>
              </a:rPr>
              <a:t> </a:t>
            </a:r>
            <a:r>
              <a:rPr sz="708" spc="-15" dirty="0">
                <a:latin typeface="Calibri"/>
                <a:cs typeface="Calibri"/>
              </a:rPr>
              <a:t>provision</a:t>
            </a:r>
            <a:r>
              <a:rPr sz="708" spc="-35" dirty="0">
                <a:latin typeface="Calibri"/>
                <a:cs typeface="Calibri"/>
              </a:rPr>
              <a:t> </a:t>
            </a:r>
            <a:r>
              <a:rPr sz="708" spc="-5" dirty="0">
                <a:latin typeface="Calibri"/>
                <a:cs typeface="Calibri"/>
              </a:rPr>
              <a:t>of</a:t>
            </a:r>
            <a:r>
              <a:rPr sz="708" spc="-15" dirty="0">
                <a:latin typeface="Calibri"/>
                <a:cs typeface="Calibri"/>
              </a:rPr>
              <a:t> services, </a:t>
            </a:r>
            <a:r>
              <a:rPr sz="708" spc="-20" dirty="0">
                <a:latin typeface="Calibri"/>
                <a:cs typeface="Calibri"/>
              </a:rPr>
              <a:t>programs</a:t>
            </a:r>
            <a:r>
              <a:rPr sz="708" spc="-25" dirty="0">
                <a:latin typeface="Calibri"/>
                <a:cs typeface="Calibri"/>
              </a:rPr>
              <a:t> </a:t>
            </a:r>
            <a:r>
              <a:rPr sz="708" spc="-5" dirty="0">
                <a:latin typeface="Calibri"/>
                <a:cs typeface="Calibri"/>
              </a:rPr>
              <a:t>or</a:t>
            </a:r>
            <a:r>
              <a:rPr sz="708" spc="-35" dirty="0">
                <a:latin typeface="Calibri"/>
                <a:cs typeface="Calibri"/>
              </a:rPr>
              <a:t> </a:t>
            </a:r>
            <a:r>
              <a:rPr sz="708" spc="-15" dirty="0">
                <a:latin typeface="Calibri"/>
                <a:cs typeface="Calibri"/>
              </a:rPr>
              <a:t>activities</a:t>
            </a:r>
            <a:endParaRPr sz="708">
              <a:latin typeface="Calibri"/>
              <a:cs typeface="Calibri"/>
            </a:endParaRPr>
          </a:p>
        </p:txBody>
      </p:sp>
      <p:sp>
        <p:nvSpPr>
          <p:cNvPr id="8" name="Left Arrow 7"/>
          <p:cNvSpPr/>
          <p:nvPr/>
        </p:nvSpPr>
        <p:spPr>
          <a:xfrm>
            <a:off x="5791200" y="380847"/>
            <a:ext cx="762000" cy="1664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8620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478068" y="1223696"/>
          <a:ext cx="6882596" cy="611346"/>
        </p:xfrm>
        <a:graphic>
          <a:graphicData uri="http://schemas.openxmlformats.org/drawingml/2006/table">
            <a:tbl>
              <a:tblPr firstRow="1" bandRow="1">
                <a:tableStyleId>{2D5ABB26-0587-4C30-8999-92F81FD0307C}</a:tableStyleId>
              </a:tblPr>
              <a:tblGrid>
                <a:gridCol w="3501452">
                  <a:extLst>
                    <a:ext uri="{9D8B030D-6E8A-4147-A177-3AD203B41FA5}">
                      <a16:colId xmlns:a16="http://schemas.microsoft.com/office/drawing/2014/main" val="20000"/>
                    </a:ext>
                  </a:extLst>
                </a:gridCol>
                <a:gridCol w="2108590">
                  <a:extLst>
                    <a:ext uri="{9D8B030D-6E8A-4147-A177-3AD203B41FA5}">
                      <a16:colId xmlns:a16="http://schemas.microsoft.com/office/drawing/2014/main" val="20001"/>
                    </a:ext>
                  </a:extLst>
                </a:gridCol>
                <a:gridCol w="1272554">
                  <a:extLst>
                    <a:ext uri="{9D8B030D-6E8A-4147-A177-3AD203B41FA5}">
                      <a16:colId xmlns:a16="http://schemas.microsoft.com/office/drawing/2014/main" val="20002"/>
                    </a:ext>
                  </a:extLst>
                </a:gridCol>
              </a:tblGrid>
              <a:tr h="308504">
                <a:tc>
                  <a:txBody>
                    <a:bodyPr/>
                    <a:lstStyle/>
                    <a:p>
                      <a:pPr marL="38735">
                        <a:lnSpc>
                          <a:spcPct val="100000"/>
                        </a:lnSpc>
                        <a:spcBef>
                          <a:spcPts val="495"/>
                        </a:spcBef>
                      </a:pPr>
                      <a:r>
                        <a:rPr sz="1200" b="1" dirty="0">
                          <a:latin typeface="Times New Roman"/>
                          <a:cs typeface="Times New Roman"/>
                        </a:rPr>
                        <a:t>Print Name of</a:t>
                      </a:r>
                      <a:r>
                        <a:rPr sz="1200" b="1" spc="-110" dirty="0">
                          <a:latin typeface="Times New Roman"/>
                          <a:cs typeface="Times New Roman"/>
                        </a:rPr>
                        <a:t> </a:t>
                      </a:r>
                      <a:r>
                        <a:rPr sz="1200" b="1" dirty="0">
                          <a:latin typeface="Times New Roman"/>
                          <a:cs typeface="Times New Roman"/>
                        </a:rPr>
                        <a:t>Student:</a:t>
                      </a:r>
                      <a:endParaRPr sz="1200">
                        <a:latin typeface="Times New Roman"/>
                        <a:cs typeface="Times New Roman"/>
                      </a:endParaRPr>
                    </a:p>
                  </a:txBody>
                  <a:tcPr marL="0" marR="0" marT="63628" marB="0">
                    <a:lnL w="6095">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pPr marL="52705">
                        <a:lnSpc>
                          <a:spcPct val="100000"/>
                        </a:lnSpc>
                        <a:spcBef>
                          <a:spcPts val="395"/>
                        </a:spcBef>
                      </a:pPr>
                      <a:r>
                        <a:rPr sz="1300" b="1" spc="-5" dirty="0">
                          <a:latin typeface="Times New Roman"/>
                          <a:cs typeface="Times New Roman"/>
                        </a:rPr>
                        <a:t>School:</a:t>
                      </a:r>
                      <a:endParaRPr sz="1300">
                        <a:latin typeface="Times New Roman"/>
                        <a:cs typeface="Times New Roman"/>
                      </a:endParaRPr>
                    </a:p>
                  </a:txBody>
                  <a:tcPr marL="0" marR="0" marT="50774"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74295">
                        <a:lnSpc>
                          <a:spcPct val="100000"/>
                        </a:lnSpc>
                        <a:spcBef>
                          <a:spcPts val="475"/>
                        </a:spcBef>
                      </a:pPr>
                      <a:r>
                        <a:rPr sz="1300" b="1" spc="-10" dirty="0">
                          <a:latin typeface="Times New Roman"/>
                          <a:cs typeface="Times New Roman"/>
                        </a:rPr>
                        <a:t>Grade:</a:t>
                      </a:r>
                      <a:endParaRPr sz="1300">
                        <a:latin typeface="Times New Roman"/>
                        <a:cs typeface="Times New Roman"/>
                      </a:endParaRPr>
                    </a:p>
                  </a:txBody>
                  <a:tcPr marL="0" marR="0" marT="61057"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extLst>
                  <a:ext uri="{0D108BD9-81ED-4DB2-BD59-A6C34878D82A}">
                    <a16:rowId xmlns:a16="http://schemas.microsoft.com/office/drawing/2014/main" val="10000"/>
                  </a:ext>
                </a:extLst>
              </a:tr>
              <a:tr h="302842">
                <a:tc>
                  <a:txBody>
                    <a:bodyPr/>
                    <a:lstStyle/>
                    <a:p>
                      <a:pPr marL="41275">
                        <a:lnSpc>
                          <a:spcPct val="100000"/>
                        </a:lnSpc>
                        <a:spcBef>
                          <a:spcPts val="445"/>
                        </a:spcBef>
                      </a:pPr>
                      <a:r>
                        <a:rPr sz="1200" b="1" dirty="0">
                          <a:latin typeface="Times New Roman"/>
                          <a:cs typeface="Times New Roman"/>
                        </a:rPr>
                        <a:t>Student ’s </a:t>
                      </a:r>
                      <a:r>
                        <a:rPr sz="1200" b="1" spc="-10" dirty="0">
                          <a:latin typeface="Times New Roman"/>
                          <a:cs typeface="Times New Roman"/>
                        </a:rPr>
                        <a:t>ID </a:t>
                      </a:r>
                      <a:r>
                        <a:rPr sz="1200" b="1" dirty="0">
                          <a:latin typeface="Times New Roman"/>
                          <a:cs typeface="Times New Roman"/>
                        </a:rPr>
                        <a:t>#</a:t>
                      </a:r>
                      <a:r>
                        <a:rPr sz="1200" b="1" spc="-145" dirty="0">
                          <a:latin typeface="Times New Roman"/>
                          <a:cs typeface="Times New Roman"/>
                        </a:rPr>
                        <a:t> </a:t>
                      </a:r>
                      <a:r>
                        <a:rPr sz="1200" b="1" dirty="0">
                          <a:latin typeface="Times New Roman"/>
                          <a:cs typeface="Times New Roman"/>
                        </a:rPr>
                        <a:t>:</a:t>
                      </a:r>
                      <a:endParaRPr sz="1200">
                        <a:latin typeface="Times New Roman"/>
                        <a:cs typeface="Times New Roman"/>
                      </a:endParaRPr>
                    </a:p>
                  </a:txBody>
                  <a:tcPr marL="0" marR="0" marT="57201" marB="0">
                    <a:lnL w="6095">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48895">
                        <a:lnSpc>
                          <a:spcPct val="100000"/>
                        </a:lnSpc>
                        <a:spcBef>
                          <a:spcPts val="160"/>
                        </a:spcBef>
                      </a:pPr>
                      <a:r>
                        <a:rPr sz="1200" b="1" spc="-5" dirty="0">
                          <a:latin typeface="Times New Roman"/>
                          <a:cs typeface="Times New Roman"/>
                        </a:rPr>
                        <a:t>Homeroom</a:t>
                      </a:r>
                      <a:r>
                        <a:rPr sz="1200" b="1" spc="-110" dirty="0">
                          <a:latin typeface="Times New Roman"/>
                          <a:cs typeface="Times New Roman"/>
                        </a:rPr>
                        <a:t> </a:t>
                      </a:r>
                      <a:r>
                        <a:rPr sz="1200" b="1" spc="-5" dirty="0">
                          <a:latin typeface="Times New Roman"/>
                          <a:cs typeface="Times New Roman"/>
                        </a:rPr>
                        <a:t>Teacher:</a:t>
                      </a:r>
                      <a:endParaRPr sz="1200">
                        <a:latin typeface="Times New Roman"/>
                        <a:cs typeface="Times New Roman"/>
                      </a:endParaRPr>
                    </a:p>
                  </a:txBody>
                  <a:tcPr marL="0" marR="0" marT="20567"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3" name="object 3"/>
          <p:cNvSpPr txBox="1"/>
          <p:nvPr/>
        </p:nvSpPr>
        <p:spPr>
          <a:xfrm>
            <a:off x="480639" y="1927805"/>
            <a:ext cx="6900073" cy="3490738"/>
          </a:xfrm>
          <a:prstGeom prst="rect">
            <a:avLst/>
          </a:prstGeom>
        </p:spPr>
        <p:txBody>
          <a:bodyPr vert="horz" wrap="square" lIns="0" tIns="0" rIns="0" bIns="0" rtlCol="0">
            <a:spAutoFit/>
          </a:bodyPr>
          <a:lstStyle/>
          <a:p>
            <a:pPr marL="12854" marR="5784" indent="8998" algn="just">
              <a:lnSpc>
                <a:spcPts val="1275"/>
              </a:lnSpc>
            </a:pPr>
            <a:r>
              <a:rPr sz="1113" spc="-10" dirty="0">
                <a:latin typeface="Times New Roman"/>
                <a:cs typeface="Times New Roman"/>
              </a:rPr>
              <a:t>Under </a:t>
            </a:r>
            <a:r>
              <a:rPr sz="1113" spc="-5" dirty="0">
                <a:latin typeface="Times New Roman"/>
                <a:cs typeface="Times New Roman"/>
              </a:rPr>
              <a:t>the </a:t>
            </a:r>
            <a:r>
              <a:rPr sz="1113" dirty="0">
                <a:latin typeface="Times New Roman"/>
                <a:cs typeface="Times New Roman"/>
              </a:rPr>
              <a:t>Family Education </a:t>
            </a:r>
            <a:r>
              <a:rPr sz="1113" spc="-20" dirty="0">
                <a:latin typeface="Times New Roman"/>
                <a:cs typeface="Times New Roman"/>
              </a:rPr>
              <a:t>Rights </a:t>
            </a:r>
            <a:r>
              <a:rPr sz="1113" spc="-10" dirty="0">
                <a:latin typeface="Times New Roman"/>
                <a:cs typeface="Times New Roman"/>
              </a:rPr>
              <a:t>and </a:t>
            </a:r>
            <a:r>
              <a:rPr sz="1113" spc="-5" dirty="0">
                <a:latin typeface="Times New Roman"/>
                <a:cs typeface="Times New Roman"/>
              </a:rPr>
              <a:t>Privacy </a:t>
            </a:r>
            <a:r>
              <a:rPr sz="1113" spc="-15" dirty="0">
                <a:latin typeface="Times New Roman"/>
                <a:cs typeface="Times New Roman"/>
              </a:rPr>
              <a:t>Act, </a:t>
            </a:r>
            <a:r>
              <a:rPr sz="1113" spc="-5" dirty="0">
                <a:latin typeface="Times New Roman"/>
                <a:cs typeface="Times New Roman"/>
              </a:rPr>
              <a:t>certain </a:t>
            </a:r>
            <a:r>
              <a:rPr sz="1113" dirty="0">
                <a:latin typeface="Times New Roman"/>
                <a:cs typeface="Times New Roman"/>
              </a:rPr>
              <a:t>information </a:t>
            </a:r>
            <a:r>
              <a:rPr sz="1113" spc="-15" dirty="0">
                <a:latin typeface="Times New Roman"/>
                <a:cs typeface="Times New Roman"/>
              </a:rPr>
              <a:t>about </a:t>
            </a:r>
            <a:r>
              <a:rPr sz="1113" spc="-20" dirty="0">
                <a:latin typeface="Times New Roman"/>
                <a:cs typeface="Times New Roman"/>
              </a:rPr>
              <a:t>district </a:t>
            </a:r>
            <a:r>
              <a:rPr sz="1113" spc="-5" dirty="0">
                <a:latin typeface="Times New Roman"/>
                <a:cs typeface="Times New Roman"/>
              </a:rPr>
              <a:t>students </a:t>
            </a:r>
            <a:r>
              <a:rPr sz="1113" dirty="0">
                <a:latin typeface="Times New Roman"/>
                <a:cs typeface="Times New Roman"/>
              </a:rPr>
              <a:t>is </a:t>
            </a:r>
            <a:r>
              <a:rPr sz="1113" spc="-5" dirty="0">
                <a:latin typeface="Times New Roman"/>
                <a:cs typeface="Times New Roman"/>
              </a:rPr>
              <a:t>considered  directory information </a:t>
            </a:r>
            <a:r>
              <a:rPr sz="1113" spc="-10" dirty="0">
                <a:latin typeface="Times New Roman"/>
                <a:cs typeface="Times New Roman"/>
              </a:rPr>
              <a:t>and </a:t>
            </a:r>
            <a:r>
              <a:rPr sz="1113" dirty="0">
                <a:latin typeface="Times New Roman"/>
                <a:cs typeface="Times New Roman"/>
              </a:rPr>
              <a:t>will be </a:t>
            </a:r>
            <a:r>
              <a:rPr sz="1113" spc="-5" dirty="0">
                <a:latin typeface="Times New Roman"/>
                <a:cs typeface="Times New Roman"/>
              </a:rPr>
              <a:t>released to </a:t>
            </a:r>
            <a:r>
              <a:rPr sz="1113" dirty="0">
                <a:latin typeface="Times New Roman"/>
                <a:cs typeface="Times New Roman"/>
              </a:rPr>
              <a:t>anyone who </a:t>
            </a:r>
            <a:r>
              <a:rPr sz="1113" spc="-15" dirty="0">
                <a:latin typeface="Times New Roman"/>
                <a:cs typeface="Times New Roman"/>
              </a:rPr>
              <a:t>follows the </a:t>
            </a:r>
            <a:r>
              <a:rPr sz="1113" spc="-5" dirty="0">
                <a:latin typeface="Times New Roman"/>
                <a:cs typeface="Times New Roman"/>
              </a:rPr>
              <a:t>procedure </a:t>
            </a:r>
            <a:r>
              <a:rPr sz="1113" dirty="0">
                <a:latin typeface="Times New Roman"/>
                <a:cs typeface="Times New Roman"/>
              </a:rPr>
              <a:t>for </a:t>
            </a:r>
            <a:r>
              <a:rPr sz="1113" spc="-5" dirty="0">
                <a:latin typeface="Times New Roman"/>
                <a:cs typeface="Times New Roman"/>
              </a:rPr>
              <a:t>requesting the information </a:t>
            </a:r>
            <a:r>
              <a:rPr sz="1113" spc="-10" dirty="0">
                <a:latin typeface="Times New Roman"/>
                <a:cs typeface="Times New Roman"/>
              </a:rPr>
              <a:t>unless </a:t>
            </a:r>
            <a:r>
              <a:rPr sz="1113" spc="-5" dirty="0">
                <a:latin typeface="Times New Roman"/>
                <a:cs typeface="Times New Roman"/>
              </a:rPr>
              <a:t>the  </a:t>
            </a:r>
            <a:r>
              <a:rPr sz="1113" dirty="0">
                <a:latin typeface="Times New Roman"/>
                <a:cs typeface="Times New Roman"/>
              </a:rPr>
              <a:t>parent or </a:t>
            </a:r>
            <a:r>
              <a:rPr sz="1113" spc="-15" dirty="0">
                <a:latin typeface="Times New Roman"/>
                <a:cs typeface="Times New Roman"/>
              </a:rPr>
              <a:t>guardian </a:t>
            </a:r>
            <a:r>
              <a:rPr sz="1113" spc="-5" dirty="0">
                <a:latin typeface="Times New Roman"/>
                <a:cs typeface="Times New Roman"/>
              </a:rPr>
              <a:t>objects </a:t>
            </a:r>
            <a:r>
              <a:rPr sz="1113" spc="-10" dirty="0">
                <a:latin typeface="Times New Roman"/>
                <a:cs typeface="Times New Roman"/>
              </a:rPr>
              <a:t>to </a:t>
            </a:r>
            <a:r>
              <a:rPr sz="1113" spc="-15" dirty="0">
                <a:latin typeface="Times New Roman"/>
                <a:cs typeface="Times New Roman"/>
              </a:rPr>
              <a:t>the </a:t>
            </a:r>
            <a:r>
              <a:rPr sz="1113" spc="-5" dirty="0">
                <a:latin typeface="Times New Roman"/>
                <a:cs typeface="Times New Roman"/>
              </a:rPr>
              <a:t>release </a:t>
            </a:r>
            <a:r>
              <a:rPr sz="1113" dirty="0">
                <a:latin typeface="Times New Roman"/>
                <a:cs typeface="Times New Roman"/>
              </a:rPr>
              <a:t>of </a:t>
            </a:r>
            <a:r>
              <a:rPr sz="1113" spc="-5" dirty="0">
                <a:latin typeface="Times New Roman"/>
                <a:cs typeface="Times New Roman"/>
              </a:rPr>
              <a:t>the directory </a:t>
            </a:r>
            <a:r>
              <a:rPr sz="1113" spc="-15" dirty="0">
                <a:latin typeface="Times New Roman"/>
                <a:cs typeface="Times New Roman"/>
              </a:rPr>
              <a:t>information about </a:t>
            </a:r>
            <a:r>
              <a:rPr sz="1113" spc="-5" dirty="0">
                <a:latin typeface="Times New Roman"/>
                <a:cs typeface="Times New Roman"/>
              </a:rPr>
              <a:t>the </a:t>
            </a:r>
            <a:r>
              <a:rPr sz="1113" dirty="0">
                <a:latin typeface="Times New Roman"/>
                <a:cs typeface="Times New Roman"/>
              </a:rPr>
              <a:t>student. If you do not want  </a:t>
            </a:r>
            <a:r>
              <a:rPr sz="1113" spc="-10" dirty="0">
                <a:latin typeface="Times New Roman"/>
                <a:cs typeface="Times New Roman"/>
              </a:rPr>
              <a:t>Brownsville </a:t>
            </a:r>
            <a:r>
              <a:rPr sz="1113" spc="-15" dirty="0">
                <a:latin typeface="Times New Roman"/>
                <a:cs typeface="Times New Roman"/>
              </a:rPr>
              <a:t>ISD </a:t>
            </a:r>
            <a:r>
              <a:rPr sz="1113" spc="-5" dirty="0">
                <a:latin typeface="Times New Roman"/>
                <a:cs typeface="Times New Roman"/>
              </a:rPr>
              <a:t>to </a:t>
            </a:r>
            <a:r>
              <a:rPr sz="1113" dirty="0">
                <a:latin typeface="Times New Roman"/>
                <a:cs typeface="Times New Roman"/>
              </a:rPr>
              <a:t>disclose </a:t>
            </a:r>
            <a:r>
              <a:rPr sz="1113" spc="-5" dirty="0">
                <a:latin typeface="Times New Roman"/>
                <a:cs typeface="Times New Roman"/>
              </a:rPr>
              <a:t>directory </a:t>
            </a:r>
            <a:r>
              <a:rPr sz="1113" dirty="0">
                <a:latin typeface="Times New Roman"/>
                <a:cs typeface="Times New Roman"/>
              </a:rPr>
              <a:t>information </a:t>
            </a:r>
            <a:r>
              <a:rPr sz="1113" spc="-5" dirty="0">
                <a:latin typeface="Times New Roman"/>
                <a:cs typeface="Times New Roman"/>
              </a:rPr>
              <a:t>from </a:t>
            </a:r>
            <a:r>
              <a:rPr sz="1113" dirty="0">
                <a:latin typeface="Times New Roman"/>
                <a:cs typeface="Times New Roman"/>
              </a:rPr>
              <a:t>your </a:t>
            </a:r>
            <a:r>
              <a:rPr sz="1113" spc="-10" dirty="0">
                <a:latin typeface="Times New Roman"/>
                <a:cs typeface="Times New Roman"/>
              </a:rPr>
              <a:t>child’s </a:t>
            </a:r>
            <a:r>
              <a:rPr sz="1113" spc="-5" dirty="0">
                <a:latin typeface="Times New Roman"/>
                <a:cs typeface="Times New Roman"/>
              </a:rPr>
              <a:t>education </a:t>
            </a:r>
            <a:r>
              <a:rPr sz="1113" spc="-20" dirty="0">
                <a:latin typeface="Times New Roman"/>
                <a:cs typeface="Times New Roman"/>
              </a:rPr>
              <a:t>record </a:t>
            </a:r>
            <a:r>
              <a:rPr sz="1113" dirty="0">
                <a:latin typeface="Times New Roman"/>
                <a:cs typeface="Times New Roman"/>
              </a:rPr>
              <a:t>without </a:t>
            </a:r>
            <a:r>
              <a:rPr sz="1113" spc="-15" dirty="0">
                <a:latin typeface="Times New Roman"/>
                <a:cs typeface="Times New Roman"/>
              </a:rPr>
              <a:t>your </a:t>
            </a:r>
            <a:r>
              <a:rPr sz="1113" spc="-20" dirty="0">
                <a:latin typeface="Times New Roman"/>
                <a:cs typeface="Times New Roman"/>
              </a:rPr>
              <a:t>prior </a:t>
            </a:r>
            <a:r>
              <a:rPr sz="1113" spc="-5" dirty="0">
                <a:latin typeface="Times New Roman"/>
                <a:cs typeface="Times New Roman"/>
              </a:rPr>
              <a:t>written  </a:t>
            </a:r>
            <a:r>
              <a:rPr sz="1113" dirty="0">
                <a:latin typeface="Times New Roman"/>
                <a:cs typeface="Times New Roman"/>
              </a:rPr>
              <a:t>consent, </a:t>
            </a:r>
            <a:r>
              <a:rPr sz="1113" spc="-10" dirty="0">
                <a:latin typeface="Times New Roman"/>
                <a:cs typeface="Times New Roman"/>
              </a:rPr>
              <a:t>you </a:t>
            </a:r>
            <a:r>
              <a:rPr sz="1113" spc="-25" dirty="0">
                <a:latin typeface="Times New Roman"/>
                <a:cs typeface="Times New Roman"/>
              </a:rPr>
              <a:t>must </a:t>
            </a:r>
            <a:r>
              <a:rPr sz="1113" spc="-5" dirty="0">
                <a:latin typeface="Times New Roman"/>
                <a:cs typeface="Times New Roman"/>
              </a:rPr>
              <a:t>notify </a:t>
            </a:r>
            <a:r>
              <a:rPr sz="1113" spc="-20" dirty="0">
                <a:latin typeface="Times New Roman"/>
                <a:cs typeface="Times New Roman"/>
              </a:rPr>
              <a:t>the district </a:t>
            </a:r>
            <a:r>
              <a:rPr sz="1113" dirty="0">
                <a:latin typeface="Times New Roman"/>
                <a:cs typeface="Times New Roman"/>
              </a:rPr>
              <a:t>in </a:t>
            </a:r>
            <a:r>
              <a:rPr sz="1113" spc="-20" dirty="0">
                <a:latin typeface="Times New Roman"/>
                <a:cs typeface="Times New Roman"/>
              </a:rPr>
              <a:t>writing </a:t>
            </a:r>
            <a:r>
              <a:rPr sz="1113" dirty="0">
                <a:latin typeface="Times New Roman"/>
                <a:cs typeface="Times New Roman"/>
              </a:rPr>
              <a:t>by </a:t>
            </a:r>
            <a:r>
              <a:rPr sz="1113" spc="-15" dirty="0">
                <a:latin typeface="Times New Roman"/>
                <a:cs typeface="Times New Roman"/>
              </a:rPr>
              <a:t>Sept. </a:t>
            </a:r>
            <a:r>
              <a:rPr sz="1113" spc="-40" dirty="0">
                <a:latin typeface="Times New Roman"/>
                <a:cs typeface="Times New Roman"/>
              </a:rPr>
              <a:t>7, </a:t>
            </a:r>
            <a:r>
              <a:rPr sz="1113" spc="-51" dirty="0">
                <a:latin typeface="Times New Roman"/>
                <a:cs typeface="Times New Roman"/>
              </a:rPr>
              <a:t>2020.  </a:t>
            </a:r>
            <a:r>
              <a:rPr sz="1113" spc="-5" dirty="0">
                <a:latin typeface="Times New Roman"/>
                <a:cs typeface="Times New Roman"/>
              </a:rPr>
              <a:t>As  defined  in  District  </a:t>
            </a:r>
            <a:r>
              <a:rPr sz="1113" spc="-15" dirty="0">
                <a:latin typeface="Times New Roman"/>
                <a:cs typeface="Times New Roman"/>
              </a:rPr>
              <a:t>Policy  FL  (Local)  </a:t>
            </a:r>
            <a:r>
              <a:rPr sz="1113" spc="106" dirty="0">
                <a:latin typeface="Times New Roman"/>
                <a:cs typeface="Times New Roman"/>
              </a:rPr>
              <a:t> </a:t>
            </a:r>
            <a:r>
              <a:rPr sz="1113" spc="-5" dirty="0">
                <a:latin typeface="Times New Roman"/>
                <a:cs typeface="Times New Roman"/>
              </a:rPr>
              <a:t>“directory</a:t>
            </a:r>
            <a:endParaRPr sz="1113" dirty="0">
              <a:latin typeface="Times New Roman"/>
              <a:cs typeface="Times New Roman"/>
            </a:endParaRPr>
          </a:p>
          <a:p>
            <a:pPr marL="12854" marR="5141" algn="just">
              <a:lnSpc>
                <a:spcPts val="1275"/>
              </a:lnSpc>
              <a:spcBef>
                <a:spcPts val="5"/>
              </a:spcBef>
            </a:pPr>
            <a:r>
              <a:rPr sz="1113" dirty="0">
                <a:latin typeface="Times New Roman"/>
                <a:cs typeface="Times New Roman"/>
              </a:rPr>
              <a:t>information” </a:t>
            </a:r>
            <a:r>
              <a:rPr sz="1113" spc="-5" dirty="0">
                <a:latin typeface="Times New Roman"/>
                <a:cs typeface="Times New Roman"/>
              </a:rPr>
              <a:t>includes </a:t>
            </a:r>
            <a:r>
              <a:rPr sz="1113" dirty="0">
                <a:latin typeface="Times New Roman"/>
                <a:cs typeface="Times New Roman"/>
              </a:rPr>
              <a:t>student </a:t>
            </a:r>
            <a:r>
              <a:rPr sz="1113" spc="-20" dirty="0">
                <a:latin typeface="Times New Roman"/>
                <a:cs typeface="Times New Roman"/>
              </a:rPr>
              <a:t>name, </a:t>
            </a:r>
            <a:r>
              <a:rPr sz="1113" spc="-15" dirty="0">
                <a:latin typeface="Times New Roman"/>
                <a:cs typeface="Times New Roman"/>
              </a:rPr>
              <a:t>address, </a:t>
            </a:r>
            <a:r>
              <a:rPr sz="1113" dirty="0">
                <a:latin typeface="Times New Roman"/>
                <a:cs typeface="Times New Roman"/>
              </a:rPr>
              <a:t>telephone </a:t>
            </a:r>
            <a:r>
              <a:rPr sz="1113" spc="-10" dirty="0">
                <a:latin typeface="Times New Roman"/>
                <a:cs typeface="Times New Roman"/>
              </a:rPr>
              <a:t>listing, </a:t>
            </a:r>
            <a:r>
              <a:rPr sz="1113" spc="-5" dirty="0">
                <a:latin typeface="Times New Roman"/>
                <a:cs typeface="Times New Roman"/>
              </a:rPr>
              <a:t>electronic mail </a:t>
            </a:r>
            <a:r>
              <a:rPr sz="1113" dirty="0">
                <a:latin typeface="Times New Roman"/>
                <a:cs typeface="Times New Roman"/>
              </a:rPr>
              <a:t>address, photograph, </a:t>
            </a:r>
            <a:r>
              <a:rPr sz="1113" spc="-10" dirty="0">
                <a:latin typeface="Times New Roman"/>
                <a:cs typeface="Times New Roman"/>
              </a:rPr>
              <a:t>and </a:t>
            </a:r>
            <a:r>
              <a:rPr sz="1113" spc="-5" dirty="0">
                <a:latin typeface="Times New Roman"/>
                <a:cs typeface="Times New Roman"/>
              </a:rPr>
              <a:t>date </a:t>
            </a:r>
            <a:r>
              <a:rPr sz="1113" spc="-10" dirty="0">
                <a:latin typeface="Times New Roman"/>
                <a:cs typeface="Times New Roman"/>
              </a:rPr>
              <a:t>and </a:t>
            </a:r>
            <a:r>
              <a:rPr sz="1113" spc="-5" dirty="0">
                <a:latin typeface="Times New Roman"/>
                <a:cs typeface="Times New Roman"/>
              </a:rPr>
              <a:t>place  </a:t>
            </a:r>
            <a:r>
              <a:rPr sz="1113" spc="-10" dirty="0">
                <a:latin typeface="Times New Roman"/>
                <a:cs typeface="Times New Roman"/>
              </a:rPr>
              <a:t>of </a:t>
            </a:r>
            <a:r>
              <a:rPr sz="1113" spc="-20" dirty="0">
                <a:latin typeface="Times New Roman"/>
                <a:cs typeface="Times New Roman"/>
              </a:rPr>
              <a:t>birth, </a:t>
            </a:r>
            <a:r>
              <a:rPr sz="1113" dirty="0">
                <a:latin typeface="Times New Roman"/>
                <a:cs typeface="Times New Roman"/>
              </a:rPr>
              <a:t>as </a:t>
            </a:r>
            <a:r>
              <a:rPr sz="1113" spc="-10" dirty="0">
                <a:latin typeface="Times New Roman"/>
                <a:cs typeface="Times New Roman"/>
              </a:rPr>
              <a:t>well </a:t>
            </a:r>
            <a:r>
              <a:rPr sz="1113" dirty="0">
                <a:latin typeface="Times New Roman"/>
                <a:cs typeface="Times New Roman"/>
              </a:rPr>
              <a:t>as </a:t>
            </a:r>
            <a:r>
              <a:rPr sz="1113" spc="-5" dirty="0">
                <a:latin typeface="Times New Roman"/>
                <a:cs typeface="Times New Roman"/>
              </a:rPr>
              <a:t>major field </a:t>
            </a:r>
            <a:r>
              <a:rPr sz="1113" spc="-10" dirty="0">
                <a:latin typeface="Times New Roman"/>
                <a:cs typeface="Times New Roman"/>
              </a:rPr>
              <a:t>of study; </a:t>
            </a:r>
            <a:r>
              <a:rPr sz="1113" spc="-5" dirty="0">
                <a:latin typeface="Times New Roman"/>
                <a:cs typeface="Times New Roman"/>
              </a:rPr>
              <a:t>degrees, </a:t>
            </a:r>
            <a:r>
              <a:rPr sz="1113" spc="-15" dirty="0">
                <a:latin typeface="Times New Roman"/>
                <a:cs typeface="Times New Roman"/>
              </a:rPr>
              <a:t>honors, </a:t>
            </a:r>
            <a:r>
              <a:rPr sz="1113" spc="-20" dirty="0">
                <a:latin typeface="Times New Roman"/>
                <a:cs typeface="Times New Roman"/>
              </a:rPr>
              <a:t>awards </a:t>
            </a:r>
            <a:r>
              <a:rPr sz="1113" spc="-5" dirty="0">
                <a:latin typeface="Times New Roman"/>
                <a:cs typeface="Times New Roman"/>
              </a:rPr>
              <a:t>received; </a:t>
            </a:r>
            <a:r>
              <a:rPr sz="1113" spc="-10" dirty="0">
                <a:latin typeface="Times New Roman"/>
                <a:cs typeface="Times New Roman"/>
              </a:rPr>
              <a:t>dates of </a:t>
            </a:r>
            <a:r>
              <a:rPr sz="1113" spc="-5" dirty="0">
                <a:latin typeface="Times New Roman"/>
                <a:cs typeface="Times New Roman"/>
              </a:rPr>
              <a:t>attendance; </a:t>
            </a:r>
            <a:r>
              <a:rPr sz="1113" spc="-15" dirty="0">
                <a:latin typeface="Times New Roman"/>
                <a:cs typeface="Times New Roman"/>
              </a:rPr>
              <a:t>grade </a:t>
            </a:r>
            <a:r>
              <a:rPr sz="1113" dirty="0">
                <a:latin typeface="Times New Roman"/>
                <a:cs typeface="Times New Roman"/>
              </a:rPr>
              <a:t>level; </a:t>
            </a:r>
            <a:r>
              <a:rPr sz="1113" spc="-30" dirty="0">
                <a:latin typeface="Times New Roman"/>
                <a:cs typeface="Times New Roman"/>
              </a:rPr>
              <a:t>most  </a:t>
            </a:r>
            <a:r>
              <a:rPr sz="1113" spc="-5" dirty="0">
                <a:latin typeface="Times New Roman"/>
                <a:cs typeface="Times New Roman"/>
              </a:rPr>
              <a:t>recent </a:t>
            </a:r>
            <a:r>
              <a:rPr sz="1113" spc="-15" dirty="0">
                <a:latin typeface="Times New Roman"/>
                <a:cs typeface="Times New Roman"/>
              </a:rPr>
              <a:t>educational </a:t>
            </a:r>
            <a:r>
              <a:rPr sz="1113" spc="-20" dirty="0">
                <a:latin typeface="Times New Roman"/>
                <a:cs typeface="Times New Roman"/>
              </a:rPr>
              <a:t>institution </a:t>
            </a:r>
            <a:r>
              <a:rPr sz="1113" spc="-5" dirty="0">
                <a:latin typeface="Times New Roman"/>
                <a:cs typeface="Times New Roman"/>
              </a:rPr>
              <a:t>attended; </a:t>
            </a:r>
            <a:r>
              <a:rPr sz="1113" dirty="0">
                <a:latin typeface="Times New Roman"/>
                <a:cs typeface="Times New Roman"/>
              </a:rPr>
              <a:t>participation in officially </a:t>
            </a:r>
            <a:r>
              <a:rPr sz="1113" spc="-5" dirty="0">
                <a:latin typeface="Times New Roman"/>
                <a:cs typeface="Times New Roman"/>
              </a:rPr>
              <a:t>recognized </a:t>
            </a:r>
            <a:r>
              <a:rPr sz="1113" spc="-10" dirty="0">
                <a:latin typeface="Times New Roman"/>
                <a:cs typeface="Times New Roman"/>
              </a:rPr>
              <a:t>activities </a:t>
            </a:r>
            <a:r>
              <a:rPr sz="1113" dirty="0">
                <a:latin typeface="Times New Roman"/>
                <a:cs typeface="Times New Roman"/>
              </a:rPr>
              <a:t>and </a:t>
            </a:r>
            <a:r>
              <a:rPr sz="1113" spc="-20" dirty="0">
                <a:latin typeface="Times New Roman"/>
                <a:cs typeface="Times New Roman"/>
              </a:rPr>
              <a:t>sports; weight </a:t>
            </a:r>
            <a:r>
              <a:rPr sz="1113" spc="-15" dirty="0">
                <a:latin typeface="Times New Roman"/>
                <a:cs typeface="Times New Roman"/>
              </a:rPr>
              <a:t>and </a:t>
            </a:r>
            <a:r>
              <a:rPr sz="1113" dirty="0">
                <a:latin typeface="Times New Roman"/>
                <a:cs typeface="Times New Roman"/>
              </a:rPr>
              <a:t>height  </a:t>
            </a:r>
            <a:r>
              <a:rPr sz="1113" spc="-10" dirty="0">
                <a:latin typeface="Times New Roman"/>
                <a:cs typeface="Times New Roman"/>
              </a:rPr>
              <a:t>of </a:t>
            </a:r>
            <a:r>
              <a:rPr sz="1113" spc="-15" dirty="0">
                <a:latin typeface="Times New Roman"/>
                <a:cs typeface="Times New Roman"/>
              </a:rPr>
              <a:t>members </a:t>
            </a:r>
            <a:r>
              <a:rPr sz="1113" spc="-10" dirty="0">
                <a:latin typeface="Times New Roman"/>
                <a:cs typeface="Times New Roman"/>
              </a:rPr>
              <a:t>of </a:t>
            </a:r>
            <a:r>
              <a:rPr sz="1113" spc="-20" dirty="0">
                <a:latin typeface="Times New Roman"/>
                <a:cs typeface="Times New Roman"/>
              </a:rPr>
              <a:t>athletic</a:t>
            </a:r>
            <a:r>
              <a:rPr sz="1113" spc="-76" dirty="0">
                <a:latin typeface="Times New Roman"/>
                <a:cs typeface="Times New Roman"/>
              </a:rPr>
              <a:t> </a:t>
            </a:r>
            <a:r>
              <a:rPr sz="1113" spc="-10" dirty="0">
                <a:latin typeface="Times New Roman"/>
                <a:cs typeface="Times New Roman"/>
              </a:rPr>
              <a:t>teams.</a:t>
            </a:r>
            <a:endParaRPr sz="1113" dirty="0">
              <a:latin typeface="Times New Roman"/>
              <a:cs typeface="Times New Roman"/>
            </a:endParaRPr>
          </a:p>
          <a:p>
            <a:pPr marL="12854" marR="122753">
              <a:lnSpc>
                <a:spcPts val="1285"/>
              </a:lnSpc>
              <a:spcBef>
                <a:spcPts val="349"/>
              </a:spcBef>
            </a:pPr>
            <a:r>
              <a:rPr sz="1113" spc="-10" dirty="0">
                <a:latin typeface="Times New Roman"/>
                <a:cs typeface="Times New Roman"/>
              </a:rPr>
              <a:t>If </a:t>
            </a:r>
            <a:r>
              <a:rPr sz="1113" spc="-15" dirty="0">
                <a:latin typeface="Times New Roman"/>
                <a:cs typeface="Times New Roman"/>
              </a:rPr>
              <a:t>the </a:t>
            </a:r>
            <a:r>
              <a:rPr sz="1113" spc="-5" dirty="0">
                <a:latin typeface="Times New Roman"/>
                <a:cs typeface="Times New Roman"/>
              </a:rPr>
              <a:t>parent </a:t>
            </a:r>
            <a:r>
              <a:rPr sz="1113" spc="-10" dirty="0">
                <a:latin typeface="Times New Roman"/>
                <a:cs typeface="Times New Roman"/>
              </a:rPr>
              <a:t>or </a:t>
            </a:r>
            <a:r>
              <a:rPr sz="1113" dirty="0">
                <a:latin typeface="Times New Roman"/>
                <a:cs typeface="Times New Roman"/>
              </a:rPr>
              <a:t>guardian </a:t>
            </a:r>
            <a:r>
              <a:rPr sz="1113" spc="-5" dirty="0">
                <a:latin typeface="Times New Roman"/>
                <a:cs typeface="Times New Roman"/>
              </a:rPr>
              <a:t>objects </a:t>
            </a:r>
            <a:r>
              <a:rPr sz="1113" spc="-10" dirty="0">
                <a:latin typeface="Times New Roman"/>
                <a:cs typeface="Times New Roman"/>
              </a:rPr>
              <a:t>to </a:t>
            </a:r>
            <a:r>
              <a:rPr sz="1113" spc="-5" dirty="0">
                <a:latin typeface="Times New Roman"/>
                <a:cs typeface="Times New Roman"/>
              </a:rPr>
              <a:t>the release </a:t>
            </a:r>
            <a:r>
              <a:rPr sz="1113" dirty="0">
                <a:latin typeface="Times New Roman"/>
                <a:cs typeface="Times New Roman"/>
              </a:rPr>
              <a:t>of </a:t>
            </a:r>
            <a:r>
              <a:rPr sz="1113" spc="-5" dirty="0">
                <a:latin typeface="Times New Roman"/>
                <a:cs typeface="Times New Roman"/>
              </a:rPr>
              <a:t>directory </a:t>
            </a:r>
            <a:r>
              <a:rPr sz="1113" spc="-10" dirty="0">
                <a:latin typeface="Times New Roman"/>
                <a:cs typeface="Times New Roman"/>
              </a:rPr>
              <a:t>information, </a:t>
            </a:r>
            <a:r>
              <a:rPr sz="1113" spc="-15" dirty="0">
                <a:latin typeface="Times New Roman"/>
                <a:cs typeface="Times New Roman"/>
              </a:rPr>
              <a:t>please </a:t>
            </a:r>
            <a:r>
              <a:rPr sz="1113" spc="-5" dirty="0">
                <a:latin typeface="Times New Roman"/>
                <a:cs typeface="Times New Roman"/>
              </a:rPr>
              <a:t>complete </a:t>
            </a:r>
            <a:r>
              <a:rPr sz="1113" spc="-15" dirty="0">
                <a:latin typeface="Times New Roman"/>
                <a:cs typeface="Times New Roman"/>
              </a:rPr>
              <a:t>the </a:t>
            </a:r>
            <a:r>
              <a:rPr sz="1113" spc="-10" dirty="0">
                <a:latin typeface="Times New Roman"/>
                <a:cs typeface="Times New Roman"/>
              </a:rPr>
              <a:t>following information </a:t>
            </a:r>
            <a:r>
              <a:rPr sz="1113" dirty="0">
                <a:latin typeface="Times New Roman"/>
                <a:cs typeface="Times New Roman"/>
              </a:rPr>
              <a:t>and  </a:t>
            </a:r>
            <a:r>
              <a:rPr sz="1113" spc="-5" dirty="0">
                <a:latin typeface="Times New Roman"/>
                <a:cs typeface="Times New Roman"/>
              </a:rPr>
              <a:t>return to the </a:t>
            </a:r>
            <a:r>
              <a:rPr sz="1113" dirty="0">
                <a:latin typeface="Times New Roman"/>
                <a:cs typeface="Times New Roman"/>
              </a:rPr>
              <a:t>homeroom </a:t>
            </a:r>
            <a:r>
              <a:rPr sz="1113" spc="-5" dirty="0">
                <a:latin typeface="Times New Roman"/>
                <a:cs typeface="Times New Roman"/>
              </a:rPr>
              <a:t>teacher </a:t>
            </a:r>
            <a:r>
              <a:rPr sz="1113" dirty="0">
                <a:latin typeface="Times New Roman"/>
                <a:cs typeface="Times New Roman"/>
              </a:rPr>
              <a:t>by Sept. </a:t>
            </a:r>
            <a:r>
              <a:rPr sz="1113" spc="-10" dirty="0">
                <a:latin typeface="Times New Roman"/>
                <a:cs typeface="Times New Roman"/>
              </a:rPr>
              <a:t>7, </a:t>
            </a:r>
            <a:r>
              <a:rPr sz="1113" spc="-15" dirty="0">
                <a:latin typeface="Times New Roman"/>
                <a:cs typeface="Times New Roman"/>
              </a:rPr>
              <a:t>2020 </a:t>
            </a:r>
            <a:r>
              <a:rPr sz="1113" dirty="0">
                <a:latin typeface="Times New Roman"/>
                <a:cs typeface="Times New Roman"/>
              </a:rPr>
              <a:t>or within 10 days of</a:t>
            </a:r>
            <a:r>
              <a:rPr sz="1113" spc="-121" dirty="0">
                <a:latin typeface="Times New Roman"/>
                <a:cs typeface="Times New Roman"/>
              </a:rPr>
              <a:t> </a:t>
            </a:r>
            <a:r>
              <a:rPr sz="1113" dirty="0">
                <a:latin typeface="Times New Roman"/>
                <a:cs typeface="Times New Roman"/>
              </a:rPr>
              <a:t>enrollment.</a:t>
            </a:r>
          </a:p>
          <a:p>
            <a:pPr marL="398464" marR="393322">
              <a:lnSpc>
                <a:spcPts val="1397"/>
              </a:lnSpc>
              <a:spcBef>
                <a:spcPts val="921"/>
              </a:spcBef>
            </a:pPr>
            <a:r>
              <a:rPr sz="1215" dirty="0">
                <a:latin typeface="Times New Roman"/>
                <a:cs typeface="Times New Roman"/>
              </a:rPr>
              <a:t>I</a:t>
            </a:r>
            <a:r>
              <a:rPr sz="1215" spc="-81" dirty="0">
                <a:latin typeface="Times New Roman"/>
                <a:cs typeface="Times New Roman"/>
              </a:rPr>
              <a:t> </a:t>
            </a:r>
            <a:r>
              <a:rPr sz="1215" spc="-5" dirty="0">
                <a:latin typeface="Times New Roman"/>
                <a:cs typeface="Times New Roman"/>
              </a:rPr>
              <a:t>object</a:t>
            </a:r>
            <a:r>
              <a:rPr sz="1215" spc="-86" dirty="0">
                <a:latin typeface="Times New Roman"/>
                <a:cs typeface="Times New Roman"/>
              </a:rPr>
              <a:t> </a:t>
            </a:r>
            <a:r>
              <a:rPr sz="1215" spc="-5" dirty="0">
                <a:latin typeface="Times New Roman"/>
                <a:cs typeface="Times New Roman"/>
              </a:rPr>
              <a:t>to</a:t>
            </a:r>
            <a:r>
              <a:rPr sz="1215" spc="-81" dirty="0">
                <a:latin typeface="Times New Roman"/>
                <a:cs typeface="Times New Roman"/>
              </a:rPr>
              <a:t> </a:t>
            </a:r>
            <a:r>
              <a:rPr sz="1215" spc="-10" dirty="0">
                <a:latin typeface="Times New Roman"/>
                <a:cs typeface="Times New Roman"/>
              </a:rPr>
              <a:t>any</a:t>
            </a:r>
            <a:r>
              <a:rPr sz="1215" spc="-81" dirty="0">
                <a:latin typeface="Times New Roman"/>
                <a:cs typeface="Times New Roman"/>
              </a:rPr>
              <a:t> </a:t>
            </a:r>
            <a:r>
              <a:rPr sz="1215" spc="-5" dirty="0">
                <a:latin typeface="Times New Roman"/>
                <a:cs typeface="Times New Roman"/>
              </a:rPr>
              <a:t>release</a:t>
            </a:r>
            <a:r>
              <a:rPr sz="1215" spc="-96" dirty="0">
                <a:latin typeface="Times New Roman"/>
                <a:cs typeface="Times New Roman"/>
              </a:rPr>
              <a:t> </a:t>
            </a:r>
            <a:r>
              <a:rPr sz="1215" spc="-10" dirty="0">
                <a:latin typeface="Times New Roman"/>
                <a:cs typeface="Times New Roman"/>
              </a:rPr>
              <a:t>of</a:t>
            </a:r>
            <a:r>
              <a:rPr sz="1215" spc="-61" dirty="0">
                <a:latin typeface="Times New Roman"/>
                <a:cs typeface="Times New Roman"/>
              </a:rPr>
              <a:t> </a:t>
            </a:r>
            <a:r>
              <a:rPr sz="1215" spc="-15" dirty="0">
                <a:latin typeface="Times New Roman"/>
                <a:cs typeface="Times New Roman"/>
              </a:rPr>
              <a:t>my</a:t>
            </a:r>
            <a:r>
              <a:rPr sz="1215" spc="-81" dirty="0">
                <a:latin typeface="Times New Roman"/>
                <a:cs typeface="Times New Roman"/>
              </a:rPr>
              <a:t> </a:t>
            </a:r>
            <a:r>
              <a:rPr sz="1215" dirty="0">
                <a:latin typeface="Times New Roman"/>
                <a:cs typeface="Times New Roman"/>
              </a:rPr>
              <a:t>child’s</a:t>
            </a:r>
            <a:r>
              <a:rPr sz="1215" spc="-81" dirty="0">
                <a:latin typeface="Times New Roman"/>
                <a:cs typeface="Times New Roman"/>
              </a:rPr>
              <a:t> </a:t>
            </a:r>
            <a:r>
              <a:rPr sz="1215" spc="-5" dirty="0">
                <a:latin typeface="Times New Roman"/>
                <a:cs typeface="Times New Roman"/>
              </a:rPr>
              <a:t>directory</a:t>
            </a:r>
            <a:r>
              <a:rPr sz="1215" spc="-81" dirty="0">
                <a:latin typeface="Times New Roman"/>
                <a:cs typeface="Times New Roman"/>
              </a:rPr>
              <a:t> </a:t>
            </a:r>
            <a:r>
              <a:rPr sz="1215" spc="-5" dirty="0">
                <a:latin typeface="Times New Roman"/>
                <a:cs typeface="Times New Roman"/>
              </a:rPr>
              <a:t>information</a:t>
            </a:r>
            <a:r>
              <a:rPr sz="1215" spc="-76" dirty="0">
                <a:latin typeface="Times New Roman"/>
                <a:cs typeface="Times New Roman"/>
              </a:rPr>
              <a:t> </a:t>
            </a:r>
            <a:r>
              <a:rPr sz="1215" spc="-5" dirty="0">
                <a:latin typeface="Times New Roman"/>
                <a:cs typeface="Times New Roman"/>
              </a:rPr>
              <a:t>by</a:t>
            </a:r>
            <a:r>
              <a:rPr sz="1215" spc="-81" dirty="0">
                <a:latin typeface="Times New Roman"/>
                <a:cs typeface="Times New Roman"/>
              </a:rPr>
              <a:t> </a:t>
            </a:r>
            <a:r>
              <a:rPr sz="1215" spc="-15" dirty="0">
                <a:latin typeface="Times New Roman"/>
                <a:cs typeface="Times New Roman"/>
              </a:rPr>
              <a:t>Brownsville</a:t>
            </a:r>
            <a:r>
              <a:rPr sz="1215" spc="-76" dirty="0">
                <a:latin typeface="Times New Roman"/>
                <a:cs typeface="Times New Roman"/>
              </a:rPr>
              <a:t> </a:t>
            </a:r>
            <a:r>
              <a:rPr sz="1215" spc="-15" dirty="0">
                <a:latin typeface="Times New Roman"/>
                <a:cs typeface="Times New Roman"/>
              </a:rPr>
              <a:t>ISD</a:t>
            </a:r>
            <a:r>
              <a:rPr sz="1215" spc="-81" dirty="0">
                <a:latin typeface="Times New Roman"/>
                <a:cs typeface="Times New Roman"/>
              </a:rPr>
              <a:t> </a:t>
            </a:r>
            <a:r>
              <a:rPr sz="1215" spc="-10" dirty="0">
                <a:latin typeface="Times New Roman"/>
                <a:cs typeface="Times New Roman"/>
              </a:rPr>
              <a:t>during</a:t>
            </a:r>
            <a:r>
              <a:rPr sz="1215" spc="-71" dirty="0">
                <a:latin typeface="Times New Roman"/>
                <a:cs typeface="Times New Roman"/>
              </a:rPr>
              <a:t> </a:t>
            </a:r>
            <a:r>
              <a:rPr sz="1215" spc="-5" dirty="0">
                <a:latin typeface="Times New Roman"/>
                <a:cs typeface="Times New Roman"/>
              </a:rPr>
              <a:t>the</a:t>
            </a:r>
            <a:r>
              <a:rPr sz="1215" spc="-76" dirty="0">
                <a:latin typeface="Times New Roman"/>
                <a:cs typeface="Times New Roman"/>
              </a:rPr>
              <a:t> </a:t>
            </a:r>
            <a:r>
              <a:rPr sz="1215" dirty="0">
                <a:latin typeface="Times New Roman"/>
                <a:cs typeface="Times New Roman"/>
              </a:rPr>
              <a:t>2020</a:t>
            </a:r>
            <a:r>
              <a:rPr sz="1215" spc="-81" dirty="0">
                <a:latin typeface="Times New Roman"/>
                <a:cs typeface="Times New Roman"/>
              </a:rPr>
              <a:t> </a:t>
            </a:r>
            <a:r>
              <a:rPr sz="1215" dirty="0">
                <a:latin typeface="Times New Roman"/>
                <a:cs typeface="Times New Roman"/>
              </a:rPr>
              <a:t>-</a:t>
            </a:r>
            <a:r>
              <a:rPr sz="1215" spc="-96" dirty="0">
                <a:latin typeface="Times New Roman"/>
                <a:cs typeface="Times New Roman"/>
              </a:rPr>
              <a:t> </a:t>
            </a:r>
            <a:r>
              <a:rPr sz="1215" dirty="0">
                <a:latin typeface="Times New Roman"/>
                <a:cs typeface="Times New Roman"/>
              </a:rPr>
              <a:t>2021  </a:t>
            </a:r>
            <a:r>
              <a:rPr sz="1215" spc="-15" dirty="0">
                <a:latin typeface="Times New Roman"/>
                <a:cs typeface="Times New Roman"/>
              </a:rPr>
              <a:t>school</a:t>
            </a:r>
            <a:r>
              <a:rPr sz="1215" spc="-147" dirty="0">
                <a:latin typeface="Times New Roman"/>
                <a:cs typeface="Times New Roman"/>
              </a:rPr>
              <a:t> </a:t>
            </a:r>
            <a:r>
              <a:rPr sz="1215" dirty="0">
                <a:latin typeface="Times New Roman"/>
                <a:cs typeface="Times New Roman"/>
              </a:rPr>
              <a:t>year.</a:t>
            </a:r>
          </a:p>
          <a:p>
            <a:pPr>
              <a:spcBef>
                <a:spcPts val="56"/>
              </a:spcBef>
            </a:pPr>
            <a:endParaRPr sz="1164" dirty="0">
              <a:latin typeface="Times New Roman"/>
              <a:cs typeface="Times New Roman"/>
            </a:endParaRPr>
          </a:p>
          <a:p>
            <a:pPr marL="398464" marR="525715">
              <a:lnSpc>
                <a:spcPts val="1397"/>
              </a:lnSpc>
            </a:pPr>
            <a:r>
              <a:rPr sz="1215" dirty="0">
                <a:latin typeface="Times New Roman"/>
                <a:cs typeface="Times New Roman"/>
              </a:rPr>
              <a:t>I </a:t>
            </a:r>
            <a:r>
              <a:rPr sz="1215" spc="-5" dirty="0">
                <a:latin typeface="Times New Roman"/>
                <a:cs typeface="Times New Roman"/>
              </a:rPr>
              <a:t>only object to </a:t>
            </a:r>
            <a:r>
              <a:rPr sz="1215" spc="-15" dirty="0">
                <a:latin typeface="Times New Roman"/>
                <a:cs typeface="Times New Roman"/>
              </a:rPr>
              <a:t>the </a:t>
            </a:r>
            <a:r>
              <a:rPr sz="1215" spc="-20" dirty="0">
                <a:latin typeface="Times New Roman"/>
                <a:cs typeface="Times New Roman"/>
              </a:rPr>
              <a:t>release </a:t>
            </a:r>
            <a:r>
              <a:rPr sz="1215" spc="-10" dirty="0">
                <a:latin typeface="Times New Roman"/>
                <a:cs typeface="Times New Roman"/>
              </a:rPr>
              <a:t>of </a:t>
            </a:r>
            <a:r>
              <a:rPr sz="1215" spc="-15" dirty="0">
                <a:latin typeface="Times New Roman"/>
                <a:cs typeface="Times New Roman"/>
              </a:rPr>
              <a:t>my </a:t>
            </a:r>
            <a:r>
              <a:rPr sz="1215" dirty="0">
                <a:latin typeface="Times New Roman"/>
                <a:cs typeface="Times New Roman"/>
              </a:rPr>
              <a:t>secondary </a:t>
            </a:r>
            <a:r>
              <a:rPr sz="1215" spc="-10" dirty="0">
                <a:latin typeface="Times New Roman"/>
                <a:cs typeface="Times New Roman"/>
              </a:rPr>
              <a:t>child’s </a:t>
            </a:r>
            <a:r>
              <a:rPr sz="1215" spc="-20" dirty="0">
                <a:latin typeface="Times New Roman"/>
                <a:cs typeface="Times New Roman"/>
              </a:rPr>
              <a:t>directory </a:t>
            </a:r>
            <a:r>
              <a:rPr sz="1215" dirty="0">
                <a:latin typeface="Times New Roman"/>
                <a:cs typeface="Times New Roman"/>
              </a:rPr>
              <a:t>information </a:t>
            </a:r>
            <a:r>
              <a:rPr sz="1215" spc="-5" dirty="0">
                <a:latin typeface="Times New Roman"/>
                <a:cs typeface="Times New Roman"/>
              </a:rPr>
              <a:t>to </a:t>
            </a:r>
            <a:r>
              <a:rPr sz="1215" dirty="0">
                <a:latin typeface="Times New Roman"/>
                <a:cs typeface="Times New Roman"/>
              </a:rPr>
              <a:t>a </a:t>
            </a:r>
            <a:r>
              <a:rPr sz="1215" spc="-20" dirty="0">
                <a:latin typeface="Times New Roman"/>
                <a:cs typeface="Times New Roman"/>
              </a:rPr>
              <a:t>military </a:t>
            </a:r>
            <a:r>
              <a:rPr sz="1215" spc="-5" dirty="0">
                <a:latin typeface="Times New Roman"/>
                <a:cs typeface="Times New Roman"/>
              </a:rPr>
              <a:t>recruiter </a:t>
            </a:r>
            <a:r>
              <a:rPr sz="1215" dirty="0">
                <a:latin typeface="Times New Roman"/>
                <a:cs typeface="Times New Roman"/>
              </a:rPr>
              <a:t>or  </a:t>
            </a:r>
            <a:r>
              <a:rPr sz="1215" spc="-5" dirty="0">
                <a:latin typeface="Times New Roman"/>
                <a:cs typeface="Times New Roman"/>
              </a:rPr>
              <a:t>institution</a:t>
            </a:r>
            <a:r>
              <a:rPr sz="1215" spc="-30" dirty="0">
                <a:latin typeface="Times New Roman"/>
                <a:cs typeface="Times New Roman"/>
              </a:rPr>
              <a:t> </a:t>
            </a:r>
            <a:r>
              <a:rPr sz="1215" spc="-10" dirty="0">
                <a:latin typeface="Times New Roman"/>
                <a:cs typeface="Times New Roman"/>
              </a:rPr>
              <a:t>of</a:t>
            </a:r>
            <a:r>
              <a:rPr sz="1215" spc="-25" dirty="0">
                <a:latin typeface="Times New Roman"/>
                <a:cs typeface="Times New Roman"/>
              </a:rPr>
              <a:t> </a:t>
            </a:r>
            <a:r>
              <a:rPr sz="1215" spc="-15" dirty="0">
                <a:latin typeface="Times New Roman"/>
                <a:cs typeface="Times New Roman"/>
              </a:rPr>
              <a:t>higher</a:t>
            </a:r>
            <a:r>
              <a:rPr sz="1215" spc="-25" dirty="0">
                <a:latin typeface="Times New Roman"/>
                <a:cs typeface="Times New Roman"/>
              </a:rPr>
              <a:t> </a:t>
            </a:r>
            <a:r>
              <a:rPr sz="1215" spc="-10" dirty="0">
                <a:latin typeface="Times New Roman"/>
                <a:cs typeface="Times New Roman"/>
              </a:rPr>
              <a:t>education</a:t>
            </a:r>
            <a:r>
              <a:rPr sz="1215" spc="-30" dirty="0">
                <a:latin typeface="Times New Roman"/>
                <a:cs typeface="Times New Roman"/>
              </a:rPr>
              <a:t> </a:t>
            </a:r>
            <a:r>
              <a:rPr sz="1215" dirty="0">
                <a:latin typeface="Times New Roman"/>
                <a:cs typeface="Times New Roman"/>
              </a:rPr>
              <a:t>by</a:t>
            </a:r>
            <a:r>
              <a:rPr sz="1215" spc="-20" dirty="0">
                <a:latin typeface="Times New Roman"/>
                <a:cs typeface="Times New Roman"/>
              </a:rPr>
              <a:t> </a:t>
            </a:r>
            <a:r>
              <a:rPr sz="1215" dirty="0">
                <a:latin typeface="Times New Roman"/>
                <a:cs typeface="Times New Roman"/>
              </a:rPr>
              <a:t>Brownsville</a:t>
            </a:r>
            <a:r>
              <a:rPr sz="1215" spc="-51" dirty="0">
                <a:latin typeface="Times New Roman"/>
                <a:cs typeface="Times New Roman"/>
              </a:rPr>
              <a:t> </a:t>
            </a:r>
            <a:r>
              <a:rPr sz="1215" spc="-5" dirty="0">
                <a:latin typeface="Times New Roman"/>
                <a:cs typeface="Times New Roman"/>
              </a:rPr>
              <a:t>ISD</a:t>
            </a:r>
            <a:r>
              <a:rPr sz="1215" spc="-35" dirty="0">
                <a:latin typeface="Times New Roman"/>
                <a:cs typeface="Times New Roman"/>
              </a:rPr>
              <a:t> </a:t>
            </a:r>
            <a:r>
              <a:rPr sz="1215" spc="-10" dirty="0">
                <a:latin typeface="Times New Roman"/>
                <a:cs typeface="Times New Roman"/>
              </a:rPr>
              <a:t>during</a:t>
            </a:r>
            <a:r>
              <a:rPr sz="1215" spc="-20" dirty="0">
                <a:latin typeface="Times New Roman"/>
                <a:cs typeface="Times New Roman"/>
              </a:rPr>
              <a:t> </a:t>
            </a:r>
            <a:r>
              <a:rPr sz="1215" spc="-5" dirty="0">
                <a:latin typeface="Times New Roman"/>
                <a:cs typeface="Times New Roman"/>
              </a:rPr>
              <a:t>the</a:t>
            </a:r>
            <a:r>
              <a:rPr sz="1215" spc="-25" dirty="0">
                <a:latin typeface="Times New Roman"/>
                <a:cs typeface="Times New Roman"/>
              </a:rPr>
              <a:t> </a:t>
            </a:r>
            <a:r>
              <a:rPr sz="1215" dirty="0">
                <a:latin typeface="Times New Roman"/>
                <a:cs typeface="Times New Roman"/>
              </a:rPr>
              <a:t>2020</a:t>
            </a:r>
            <a:r>
              <a:rPr sz="1215" spc="-20" dirty="0">
                <a:latin typeface="Times New Roman"/>
                <a:cs typeface="Times New Roman"/>
              </a:rPr>
              <a:t> </a:t>
            </a:r>
            <a:r>
              <a:rPr sz="1215" dirty="0">
                <a:latin typeface="Times New Roman"/>
                <a:cs typeface="Times New Roman"/>
              </a:rPr>
              <a:t>-</a:t>
            </a:r>
            <a:r>
              <a:rPr sz="1215" spc="-35" dirty="0">
                <a:latin typeface="Times New Roman"/>
                <a:cs typeface="Times New Roman"/>
              </a:rPr>
              <a:t> </a:t>
            </a:r>
            <a:r>
              <a:rPr sz="1215" dirty="0">
                <a:latin typeface="Times New Roman"/>
                <a:cs typeface="Times New Roman"/>
              </a:rPr>
              <a:t>2021</a:t>
            </a:r>
            <a:r>
              <a:rPr sz="1215" spc="-20" dirty="0">
                <a:latin typeface="Times New Roman"/>
                <a:cs typeface="Times New Roman"/>
              </a:rPr>
              <a:t> school</a:t>
            </a:r>
            <a:r>
              <a:rPr sz="1215" spc="-30" dirty="0">
                <a:latin typeface="Times New Roman"/>
                <a:cs typeface="Times New Roman"/>
              </a:rPr>
              <a:t> </a:t>
            </a:r>
            <a:r>
              <a:rPr sz="1215" spc="-5" dirty="0">
                <a:latin typeface="Times New Roman"/>
                <a:cs typeface="Times New Roman"/>
              </a:rPr>
              <a:t>year.</a:t>
            </a:r>
            <a:endParaRPr sz="1215" dirty="0">
              <a:latin typeface="Times New Roman"/>
              <a:cs typeface="Times New Roman"/>
            </a:endParaRPr>
          </a:p>
          <a:p>
            <a:pPr>
              <a:spcBef>
                <a:spcPts val="56"/>
              </a:spcBef>
            </a:pPr>
            <a:endParaRPr sz="1164" dirty="0">
              <a:latin typeface="Times New Roman"/>
              <a:cs typeface="Times New Roman"/>
            </a:endParaRPr>
          </a:p>
          <a:p>
            <a:pPr marL="398464" marR="332910">
              <a:lnSpc>
                <a:spcPts val="1397"/>
              </a:lnSpc>
            </a:pPr>
            <a:r>
              <a:rPr sz="1215" dirty="0">
                <a:latin typeface="Times New Roman"/>
                <a:cs typeface="Times New Roman"/>
              </a:rPr>
              <a:t>I </a:t>
            </a:r>
            <a:r>
              <a:rPr sz="1215" spc="-5" dirty="0">
                <a:latin typeface="Times New Roman"/>
                <a:cs typeface="Times New Roman"/>
              </a:rPr>
              <a:t>object to </a:t>
            </a:r>
            <a:r>
              <a:rPr sz="1215" spc="-15" dirty="0">
                <a:latin typeface="Times New Roman"/>
                <a:cs typeface="Times New Roman"/>
              </a:rPr>
              <a:t>the </a:t>
            </a:r>
            <a:r>
              <a:rPr sz="1215" spc="-5" dirty="0">
                <a:latin typeface="Times New Roman"/>
                <a:cs typeface="Times New Roman"/>
              </a:rPr>
              <a:t>release </a:t>
            </a:r>
            <a:r>
              <a:rPr sz="1215" spc="-10" dirty="0">
                <a:latin typeface="Times New Roman"/>
                <a:cs typeface="Times New Roman"/>
              </a:rPr>
              <a:t>of </a:t>
            </a:r>
            <a:r>
              <a:rPr sz="1215" dirty="0">
                <a:latin typeface="Times New Roman"/>
                <a:cs typeface="Times New Roman"/>
              </a:rPr>
              <a:t>one or </a:t>
            </a:r>
            <a:r>
              <a:rPr sz="1215" spc="-15" dirty="0">
                <a:latin typeface="Times New Roman"/>
                <a:cs typeface="Times New Roman"/>
              </a:rPr>
              <a:t>more </a:t>
            </a:r>
            <a:r>
              <a:rPr sz="1215" spc="-10" dirty="0">
                <a:latin typeface="Times New Roman"/>
                <a:cs typeface="Times New Roman"/>
              </a:rPr>
              <a:t>of </a:t>
            </a:r>
            <a:r>
              <a:rPr sz="1215" spc="-5" dirty="0">
                <a:latin typeface="Times New Roman"/>
                <a:cs typeface="Times New Roman"/>
              </a:rPr>
              <a:t>the </a:t>
            </a:r>
            <a:r>
              <a:rPr sz="1215" spc="-10" dirty="0">
                <a:latin typeface="Times New Roman"/>
                <a:cs typeface="Times New Roman"/>
              </a:rPr>
              <a:t>following </a:t>
            </a:r>
            <a:r>
              <a:rPr sz="1215" spc="-5" dirty="0">
                <a:latin typeface="Times New Roman"/>
                <a:cs typeface="Times New Roman"/>
              </a:rPr>
              <a:t>categories </a:t>
            </a:r>
            <a:r>
              <a:rPr sz="1215" spc="-10" dirty="0">
                <a:latin typeface="Times New Roman"/>
                <a:cs typeface="Times New Roman"/>
              </a:rPr>
              <a:t>of </a:t>
            </a:r>
            <a:r>
              <a:rPr sz="1215" spc="-15" dirty="0">
                <a:latin typeface="Times New Roman"/>
                <a:cs typeface="Times New Roman"/>
              </a:rPr>
              <a:t>my </a:t>
            </a:r>
            <a:r>
              <a:rPr sz="1215" dirty="0">
                <a:latin typeface="Times New Roman"/>
                <a:cs typeface="Times New Roman"/>
              </a:rPr>
              <a:t>child’s </a:t>
            </a:r>
            <a:r>
              <a:rPr sz="1215" spc="-5" dirty="0">
                <a:latin typeface="Times New Roman"/>
                <a:cs typeface="Times New Roman"/>
              </a:rPr>
              <a:t>directory  </a:t>
            </a:r>
            <a:r>
              <a:rPr sz="1215" dirty="0">
                <a:latin typeface="Times New Roman"/>
                <a:cs typeface="Times New Roman"/>
              </a:rPr>
              <a:t>information by Brownsville </a:t>
            </a:r>
            <a:r>
              <a:rPr sz="1215" spc="-5" dirty="0">
                <a:latin typeface="Times New Roman"/>
                <a:cs typeface="Times New Roman"/>
              </a:rPr>
              <a:t>ISD </a:t>
            </a:r>
            <a:r>
              <a:rPr sz="1215" spc="-10" dirty="0">
                <a:latin typeface="Times New Roman"/>
                <a:cs typeface="Times New Roman"/>
              </a:rPr>
              <a:t>during </a:t>
            </a:r>
            <a:r>
              <a:rPr sz="1215" spc="-15" dirty="0">
                <a:latin typeface="Times New Roman"/>
                <a:cs typeface="Times New Roman"/>
              </a:rPr>
              <a:t>the </a:t>
            </a:r>
            <a:r>
              <a:rPr sz="1215" dirty="0">
                <a:latin typeface="Times New Roman"/>
                <a:cs typeface="Times New Roman"/>
              </a:rPr>
              <a:t>2020 - 2021 </a:t>
            </a:r>
            <a:r>
              <a:rPr sz="1215" spc="-20" dirty="0">
                <a:latin typeface="Times New Roman"/>
                <a:cs typeface="Times New Roman"/>
              </a:rPr>
              <a:t>school</a:t>
            </a:r>
            <a:r>
              <a:rPr sz="1215" spc="10" dirty="0">
                <a:latin typeface="Times New Roman"/>
                <a:cs typeface="Times New Roman"/>
              </a:rPr>
              <a:t> </a:t>
            </a:r>
            <a:r>
              <a:rPr sz="1215" spc="-5" dirty="0">
                <a:latin typeface="Times New Roman"/>
                <a:cs typeface="Times New Roman"/>
              </a:rPr>
              <a:t>year:</a:t>
            </a:r>
            <a:endParaRPr sz="1215" dirty="0">
              <a:latin typeface="Times New Roman"/>
              <a:cs typeface="Times New Roman"/>
            </a:endParaRPr>
          </a:p>
        </p:txBody>
      </p:sp>
      <p:sp>
        <p:nvSpPr>
          <p:cNvPr id="4" name="object 4"/>
          <p:cNvSpPr txBox="1"/>
          <p:nvPr/>
        </p:nvSpPr>
        <p:spPr>
          <a:xfrm>
            <a:off x="1652932" y="5405401"/>
            <a:ext cx="1475006" cy="1282402"/>
          </a:xfrm>
          <a:prstGeom prst="rect">
            <a:avLst/>
          </a:prstGeom>
        </p:spPr>
        <p:txBody>
          <a:bodyPr vert="horz" wrap="square" lIns="0" tIns="0" rIns="0" bIns="0" rtlCol="0">
            <a:spAutoFit/>
          </a:bodyPr>
          <a:lstStyle/>
          <a:p>
            <a:pPr marL="51415" marR="914539" indent="1285">
              <a:lnSpc>
                <a:spcPts val="1387"/>
              </a:lnSpc>
            </a:pPr>
            <a:r>
              <a:rPr sz="1215" spc="-20" dirty="0">
                <a:latin typeface="Times New Roman"/>
                <a:cs typeface="Times New Roman"/>
              </a:rPr>
              <a:t>Name  </a:t>
            </a:r>
            <a:r>
              <a:rPr sz="1215" spc="-10" dirty="0">
                <a:latin typeface="Times New Roman"/>
                <a:cs typeface="Times New Roman"/>
              </a:rPr>
              <a:t>A</a:t>
            </a:r>
            <a:r>
              <a:rPr sz="1215" spc="-5" dirty="0">
                <a:latin typeface="Times New Roman"/>
                <a:cs typeface="Times New Roman"/>
              </a:rPr>
              <a:t>ddress</a:t>
            </a:r>
            <a:endParaRPr sz="1215">
              <a:latin typeface="Times New Roman"/>
              <a:cs typeface="Times New Roman"/>
            </a:endParaRPr>
          </a:p>
          <a:p>
            <a:pPr marL="12854">
              <a:lnSpc>
                <a:spcPts val="1326"/>
              </a:lnSpc>
            </a:pPr>
            <a:r>
              <a:rPr sz="1215" spc="-40" dirty="0">
                <a:latin typeface="Times New Roman"/>
                <a:cs typeface="Times New Roman"/>
              </a:rPr>
              <a:t>Telephone</a:t>
            </a:r>
            <a:r>
              <a:rPr sz="1215" spc="91" dirty="0">
                <a:latin typeface="Times New Roman"/>
                <a:cs typeface="Times New Roman"/>
              </a:rPr>
              <a:t> </a:t>
            </a:r>
            <a:r>
              <a:rPr sz="1215" spc="-20" dirty="0">
                <a:latin typeface="Times New Roman"/>
                <a:cs typeface="Times New Roman"/>
              </a:rPr>
              <a:t>Listing</a:t>
            </a:r>
            <a:endParaRPr sz="1215">
              <a:latin typeface="Times New Roman"/>
              <a:cs typeface="Times New Roman"/>
            </a:endParaRPr>
          </a:p>
          <a:p>
            <a:pPr marL="15424" marR="499365">
              <a:lnSpc>
                <a:spcPts val="1397"/>
              </a:lnSpc>
              <a:spcBef>
                <a:spcPts val="66"/>
              </a:spcBef>
            </a:pPr>
            <a:r>
              <a:rPr sz="1215" spc="-40" dirty="0">
                <a:latin typeface="Times New Roman"/>
                <a:cs typeface="Times New Roman"/>
              </a:rPr>
              <a:t>E-mail </a:t>
            </a:r>
            <a:r>
              <a:rPr sz="1215" spc="-5" dirty="0">
                <a:latin typeface="Times New Roman"/>
                <a:cs typeface="Times New Roman"/>
              </a:rPr>
              <a:t>Address  </a:t>
            </a:r>
            <a:r>
              <a:rPr sz="1215" spc="-15" dirty="0">
                <a:latin typeface="Times New Roman"/>
                <a:cs typeface="Times New Roman"/>
              </a:rPr>
              <a:t>Photograph</a:t>
            </a:r>
            <a:endParaRPr sz="1215">
              <a:latin typeface="Times New Roman"/>
              <a:cs typeface="Times New Roman"/>
            </a:endParaRPr>
          </a:p>
          <a:p>
            <a:pPr marL="31491" marR="5141" indent="-1928">
              <a:lnSpc>
                <a:spcPts val="1397"/>
              </a:lnSpc>
              <a:spcBef>
                <a:spcPts val="197"/>
              </a:spcBef>
            </a:pPr>
            <a:r>
              <a:rPr sz="1215" spc="-5" dirty="0">
                <a:latin typeface="Times New Roman"/>
                <a:cs typeface="Times New Roman"/>
              </a:rPr>
              <a:t>Date </a:t>
            </a:r>
            <a:r>
              <a:rPr sz="1215" spc="-10" dirty="0">
                <a:latin typeface="Times New Roman"/>
                <a:cs typeface="Times New Roman"/>
              </a:rPr>
              <a:t>and </a:t>
            </a:r>
            <a:r>
              <a:rPr sz="1215" spc="-5" dirty="0">
                <a:latin typeface="Times New Roman"/>
                <a:cs typeface="Times New Roman"/>
              </a:rPr>
              <a:t>Place of</a:t>
            </a:r>
            <a:r>
              <a:rPr sz="1215" spc="-81" dirty="0">
                <a:latin typeface="Times New Roman"/>
                <a:cs typeface="Times New Roman"/>
              </a:rPr>
              <a:t> </a:t>
            </a:r>
            <a:r>
              <a:rPr sz="1215" spc="-15" dirty="0">
                <a:latin typeface="Times New Roman"/>
                <a:cs typeface="Times New Roman"/>
              </a:rPr>
              <a:t>Birth  </a:t>
            </a:r>
            <a:r>
              <a:rPr sz="1215" spc="-46" dirty="0">
                <a:latin typeface="Times New Roman"/>
                <a:cs typeface="Times New Roman"/>
              </a:rPr>
              <a:t>Major  </a:t>
            </a:r>
            <a:r>
              <a:rPr sz="1215" dirty="0">
                <a:latin typeface="Times New Roman"/>
                <a:cs typeface="Times New Roman"/>
              </a:rPr>
              <a:t>Field </a:t>
            </a:r>
            <a:r>
              <a:rPr sz="1215" spc="-10" dirty="0">
                <a:latin typeface="Times New Roman"/>
                <a:cs typeface="Times New Roman"/>
              </a:rPr>
              <a:t>of</a:t>
            </a:r>
            <a:r>
              <a:rPr sz="1215" spc="-162" dirty="0">
                <a:latin typeface="Times New Roman"/>
                <a:cs typeface="Times New Roman"/>
              </a:rPr>
              <a:t> </a:t>
            </a:r>
            <a:r>
              <a:rPr sz="1215" dirty="0">
                <a:latin typeface="Times New Roman"/>
                <a:cs typeface="Times New Roman"/>
              </a:rPr>
              <a:t>Study</a:t>
            </a:r>
            <a:endParaRPr sz="1215">
              <a:latin typeface="Times New Roman"/>
              <a:cs typeface="Times New Roman"/>
            </a:endParaRPr>
          </a:p>
        </p:txBody>
      </p:sp>
      <p:sp>
        <p:nvSpPr>
          <p:cNvPr id="5" name="object 5"/>
          <p:cNvSpPr txBox="1"/>
          <p:nvPr/>
        </p:nvSpPr>
        <p:spPr>
          <a:xfrm>
            <a:off x="3974893" y="5417740"/>
            <a:ext cx="2823400" cy="1284982"/>
          </a:xfrm>
          <a:prstGeom prst="rect">
            <a:avLst/>
          </a:prstGeom>
        </p:spPr>
        <p:txBody>
          <a:bodyPr vert="horz" wrap="square" lIns="0" tIns="0" rIns="0" bIns="0" rtlCol="0">
            <a:spAutoFit/>
          </a:bodyPr>
          <a:lstStyle/>
          <a:p>
            <a:pPr marL="17352">
              <a:lnSpc>
                <a:spcPts val="1427"/>
              </a:lnSpc>
            </a:pPr>
            <a:r>
              <a:rPr sz="1215" spc="-10" dirty="0">
                <a:latin typeface="Times New Roman"/>
                <a:cs typeface="Times New Roman"/>
              </a:rPr>
              <a:t>Degrees</a:t>
            </a:r>
            <a:endParaRPr sz="1215">
              <a:latin typeface="Times New Roman"/>
              <a:cs typeface="Times New Roman"/>
            </a:endParaRPr>
          </a:p>
          <a:p>
            <a:pPr marL="12854" marR="997444">
              <a:lnSpc>
                <a:spcPts val="1397"/>
              </a:lnSpc>
              <a:spcBef>
                <a:spcPts val="66"/>
              </a:spcBef>
            </a:pPr>
            <a:r>
              <a:rPr sz="1215" spc="-40" dirty="0">
                <a:latin typeface="Times New Roman"/>
                <a:cs typeface="Times New Roman"/>
              </a:rPr>
              <a:t>Honors </a:t>
            </a:r>
            <a:r>
              <a:rPr sz="1215" dirty="0">
                <a:latin typeface="Times New Roman"/>
                <a:cs typeface="Times New Roman"/>
              </a:rPr>
              <a:t>and </a:t>
            </a:r>
            <a:r>
              <a:rPr sz="1215" spc="-20" dirty="0">
                <a:latin typeface="Times New Roman"/>
                <a:cs typeface="Times New Roman"/>
              </a:rPr>
              <a:t>Awards Received  Dates </a:t>
            </a:r>
            <a:r>
              <a:rPr sz="1215" spc="-10" dirty="0">
                <a:latin typeface="Times New Roman"/>
                <a:cs typeface="Times New Roman"/>
              </a:rPr>
              <a:t>of</a:t>
            </a:r>
            <a:r>
              <a:rPr sz="1215" spc="-61" dirty="0">
                <a:latin typeface="Times New Roman"/>
                <a:cs typeface="Times New Roman"/>
              </a:rPr>
              <a:t> </a:t>
            </a:r>
            <a:r>
              <a:rPr sz="1215" spc="-5" dirty="0">
                <a:latin typeface="Times New Roman"/>
                <a:cs typeface="Times New Roman"/>
              </a:rPr>
              <a:t>Attendance</a:t>
            </a:r>
            <a:endParaRPr sz="1215">
              <a:latin typeface="Times New Roman"/>
              <a:cs typeface="Times New Roman"/>
            </a:endParaRPr>
          </a:p>
          <a:p>
            <a:pPr marL="17352">
              <a:lnSpc>
                <a:spcPts val="1326"/>
              </a:lnSpc>
            </a:pPr>
            <a:r>
              <a:rPr sz="1215" spc="-10" dirty="0">
                <a:latin typeface="Times New Roman"/>
                <a:cs typeface="Times New Roman"/>
              </a:rPr>
              <a:t>Grade</a:t>
            </a:r>
            <a:r>
              <a:rPr sz="1215" spc="-86" dirty="0">
                <a:latin typeface="Times New Roman"/>
                <a:cs typeface="Times New Roman"/>
              </a:rPr>
              <a:t> </a:t>
            </a:r>
            <a:r>
              <a:rPr sz="1215" spc="-10" dirty="0">
                <a:latin typeface="Times New Roman"/>
                <a:cs typeface="Times New Roman"/>
              </a:rPr>
              <a:t>Level</a:t>
            </a:r>
            <a:endParaRPr sz="1215">
              <a:latin typeface="Times New Roman"/>
              <a:cs typeface="Times New Roman"/>
            </a:endParaRPr>
          </a:p>
          <a:p>
            <a:pPr marL="12854" marR="35990">
              <a:lnSpc>
                <a:spcPts val="1397"/>
              </a:lnSpc>
              <a:spcBef>
                <a:spcPts val="66"/>
              </a:spcBef>
            </a:pPr>
            <a:r>
              <a:rPr sz="1215" spc="-5" dirty="0">
                <a:latin typeface="Times New Roman"/>
                <a:cs typeface="Times New Roman"/>
              </a:rPr>
              <a:t>Most Recent </a:t>
            </a:r>
            <a:r>
              <a:rPr sz="1215" spc="-10" dirty="0">
                <a:latin typeface="Times New Roman"/>
                <a:cs typeface="Times New Roman"/>
              </a:rPr>
              <a:t>Educational </a:t>
            </a:r>
            <a:r>
              <a:rPr sz="1215" spc="-20" dirty="0">
                <a:latin typeface="Times New Roman"/>
                <a:cs typeface="Times New Roman"/>
              </a:rPr>
              <a:t>Institution</a:t>
            </a:r>
            <a:r>
              <a:rPr sz="1215" spc="-192" dirty="0">
                <a:latin typeface="Times New Roman"/>
                <a:cs typeface="Times New Roman"/>
              </a:rPr>
              <a:t> </a:t>
            </a:r>
            <a:r>
              <a:rPr sz="1215" spc="-20" dirty="0">
                <a:latin typeface="Times New Roman"/>
                <a:cs typeface="Times New Roman"/>
              </a:rPr>
              <a:t>Attended  </a:t>
            </a:r>
            <a:r>
              <a:rPr sz="1215" dirty="0">
                <a:latin typeface="Times New Roman"/>
                <a:cs typeface="Times New Roman"/>
              </a:rPr>
              <a:t>Participation in Activities and</a:t>
            </a:r>
            <a:r>
              <a:rPr sz="1215" spc="-167" dirty="0">
                <a:latin typeface="Times New Roman"/>
                <a:cs typeface="Times New Roman"/>
              </a:rPr>
              <a:t> </a:t>
            </a:r>
            <a:r>
              <a:rPr sz="1215" dirty="0">
                <a:latin typeface="Times New Roman"/>
                <a:cs typeface="Times New Roman"/>
              </a:rPr>
              <a:t>Sports</a:t>
            </a:r>
            <a:endParaRPr sz="1215">
              <a:latin typeface="Times New Roman"/>
              <a:cs typeface="Times New Roman"/>
            </a:endParaRPr>
          </a:p>
          <a:p>
            <a:pPr marL="12854">
              <a:lnSpc>
                <a:spcPts val="1356"/>
              </a:lnSpc>
            </a:pPr>
            <a:r>
              <a:rPr sz="1215" dirty="0">
                <a:latin typeface="Times New Roman"/>
                <a:cs typeface="Times New Roman"/>
              </a:rPr>
              <a:t>Weight</a:t>
            </a:r>
            <a:r>
              <a:rPr sz="1215" spc="-25" dirty="0">
                <a:latin typeface="Times New Roman"/>
                <a:cs typeface="Times New Roman"/>
              </a:rPr>
              <a:t> </a:t>
            </a:r>
            <a:r>
              <a:rPr sz="1215" dirty="0">
                <a:latin typeface="Times New Roman"/>
                <a:cs typeface="Times New Roman"/>
              </a:rPr>
              <a:t>and</a:t>
            </a:r>
            <a:r>
              <a:rPr sz="1215" spc="-40" dirty="0">
                <a:latin typeface="Times New Roman"/>
                <a:cs typeface="Times New Roman"/>
              </a:rPr>
              <a:t> </a:t>
            </a:r>
            <a:r>
              <a:rPr sz="1215" dirty="0">
                <a:latin typeface="Times New Roman"/>
                <a:cs typeface="Times New Roman"/>
              </a:rPr>
              <a:t>Height</a:t>
            </a:r>
            <a:r>
              <a:rPr sz="1215" spc="-56" dirty="0">
                <a:latin typeface="Times New Roman"/>
                <a:cs typeface="Times New Roman"/>
              </a:rPr>
              <a:t> </a:t>
            </a:r>
            <a:r>
              <a:rPr sz="1215" spc="-10" dirty="0">
                <a:latin typeface="Times New Roman"/>
                <a:cs typeface="Times New Roman"/>
              </a:rPr>
              <a:t>of</a:t>
            </a:r>
            <a:r>
              <a:rPr sz="1215" spc="-51" dirty="0">
                <a:latin typeface="Times New Roman"/>
                <a:cs typeface="Times New Roman"/>
              </a:rPr>
              <a:t> </a:t>
            </a:r>
            <a:r>
              <a:rPr sz="1215" dirty="0">
                <a:latin typeface="Times New Roman"/>
                <a:cs typeface="Times New Roman"/>
              </a:rPr>
              <a:t>Athletic</a:t>
            </a:r>
            <a:r>
              <a:rPr sz="1215" spc="-51" dirty="0">
                <a:latin typeface="Times New Roman"/>
                <a:cs typeface="Times New Roman"/>
              </a:rPr>
              <a:t> </a:t>
            </a:r>
            <a:r>
              <a:rPr sz="1215" spc="-15" dirty="0">
                <a:latin typeface="Times New Roman"/>
                <a:cs typeface="Times New Roman"/>
              </a:rPr>
              <a:t>Team</a:t>
            </a:r>
            <a:r>
              <a:rPr sz="1215" spc="-71" dirty="0">
                <a:latin typeface="Times New Roman"/>
                <a:cs typeface="Times New Roman"/>
              </a:rPr>
              <a:t> </a:t>
            </a:r>
            <a:r>
              <a:rPr sz="1215" spc="-5" dirty="0">
                <a:latin typeface="Times New Roman"/>
                <a:cs typeface="Times New Roman"/>
              </a:rPr>
              <a:t>Member</a:t>
            </a:r>
            <a:endParaRPr sz="1215">
              <a:latin typeface="Times New Roman"/>
              <a:cs typeface="Times New Roman"/>
            </a:endParaRPr>
          </a:p>
        </p:txBody>
      </p:sp>
      <p:graphicFrame>
        <p:nvGraphicFramePr>
          <p:cNvPr id="6" name="object 6"/>
          <p:cNvGraphicFramePr>
            <a:graphicFrameLocks noGrp="1"/>
          </p:cNvGraphicFramePr>
          <p:nvPr/>
        </p:nvGraphicFramePr>
        <p:xfrm>
          <a:off x="445161" y="6792614"/>
          <a:ext cx="6999814" cy="449377"/>
        </p:xfrm>
        <a:graphic>
          <a:graphicData uri="http://schemas.openxmlformats.org/drawingml/2006/table">
            <a:tbl>
              <a:tblPr firstRow="1" bandRow="1">
                <a:tableStyleId>{2D5ABB26-0587-4C30-8999-92F81FD0307C}</a:tableStyleId>
              </a:tblPr>
              <a:tblGrid>
                <a:gridCol w="3297837">
                  <a:extLst>
                    <a:ext uri="{9D8B030D-6E8A-4147-A177-3AD203B41FA5}">
                      <a16:colId xmlns:a16="http://schemas.microsoft.com/office/drawing/2014/main" val="20000"/>
                    </a:ext>
                  </a:extLst>
                </a:gridCol>
                <a:gridCol w="3701977">
                  <a:extLst>
                    <a:ext uri="{9D8B030D-6E8A-4147-A177-3AD203B41FA5}">
                      <a16:colId xmlns:a16="http://schemas.microsoft.com/office/drawing/2014/main" val="20001"/>
                    </a:ext>
                  </a:extLst>
                </a:gridCol>
              </a:tblGrid>
              <a:tr h="258109">
                <a:tc>
                  <a:txBody>
                    <a:bodyPr/>
                    <a:lstStyle/>
                    <a:p>
                      <a:endParaRPr sz="1200">
                        <a:latin typeface="Times New Roman"/>
                        <a:cs typeface="Times New Roman"/>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200">
                        <a:latin typeface="Times New Roman"/>
                        <a:cs typeface="Times New Roman"/>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00"/>
                  </a:ext>
                </a:extLst>
              </a:tr>
              <a:tr h="191268">
                <a:tc>
                  <a:txBody>
                    <a:bodyPr/>
                    <a:lstStyle/>
                    <a:p>
                      <a:pPr marL="65405">
                        <a:lnSpc>
                          <a:spcPts val="1415"/>
                        </a:lnSpc>
                        <a:tabLst>
                          <a:tab pos="2440940" algn="l"/>
                        </a:tabLst>
                      </a:pPr>
                      <a:r>
                        <a:rPr sz="1200" b="1" spc="-5" dirty="0">
                          <a:latin typeface="Times New Roman"/>
                          <a:cs typeface="Times New Roman"/>
                        </a:rPr>
                        <a:t>Signature </a:t>
                      </a:r>
                      <a:r>
                        <a:rPr sz="1200" b="1" dirty="0">
                          <a:latin typeface="Times New Roman"/>
                          <a:cs typeface="Times New Roman"/>
                        </a:rPr>
                        <a:t>of</a:t>
                      </a:r>
                      <a:r>
                        <a:rPr sz="1200" b="1" spc="30" dirty="0">
                          <a:latin typeface="Times New Roman"/>
                          <a:cs typeface="Times New Roman"/>
                        </a:rPr>
                        <a:t> </a:t>
                      </a:r>
                      <a:r>
                        <a:rPr sz="1200" b="1" spc="-5" dirty="0">
                          <a:latin typeface="Times New Roman"/>
                          <a:cs typeface="Times New Roman"/>
                        </a:rPr>
                        <a:t>Parent/</a:t>
                      </a:r>
                      <a:r>
                        <a:rPr sz="1200" b="1" spc="10" dirty="0">
                          <a:latin typeface="Times New Roman"/>
                          <a:cs typeface="Times New Roman"/>
                        </a:rPr>
                        <a:t> </a:t>
                      </a:r>
                      <a:r>
                        <a:rPr sz="1200" b="1" spc="-5" dirty="0">
                          <a:latin typeface="Times New Roman"/>
                          <a:cs typeface="Times New Roman"/>
                        </a:rPr>
                        <a:t>Guardian	Date</a:t>
                      </a:r>
                      <a:endParaRPr sz="1200">
                        <a:latin typeface="Times New Roman"/>
                        <a:cs typeface="Times New Roman"/>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ts val="1415"/>
                        </a:lnSpc>
                        <a:tabLst>
                          <a:tab pos="2894965" algn="l"/>
                        </a:tabLst>
                      </a:pPr>
                      <a:r>
                        <a:rPr sz="1200" b="1" spc="-5" dirty="0">
                          <a:latin typeface="Times New Roman"/>
                          <a:cs typeface="Times New Roman"/>
                        </a:rPr>
                        <a:t>Signature </a:t>
                      </a:r>
                      <a:r>
                        <a:rPr sz="1200" b="1" dirty="0">
                          <a:latin typeface="Times New Roman"/>
                          <a:cs typeface="Times New Roman"/>
                        </a:rPr>
                        <a:t>of </a:t>
                      </a:r>
                      <a:r>
                        <a:rPr sz="1200" b="1" spc="-5" dirty="0">
                          <a:latin typeface="Times New Roman"/>
                          <a:cs typeface="Times New Roman"/>
                        </a:rPr>
                        <a:t>Student </a:t>
                      </a:r>
                      <a:r>
                        <a:rPr sz="1000" b="1" spc="-5" dirty="0">
                          <a:latin typeface="Times New Roman"/>
                          <a:cs typeface="Times New Roman"/>
                        </a:rPr>
                        <a:t>(Grades</a:t>
                      </a:r>
                      <a:r>
                        <a:rPr sz="1000" b="1" spc="55" dirty="0">
                          <a:latin typeface="Times New Roman"/>
                          <a:cs typeface="Times New Roman"/>
                        </a:rPr>
                        <a:t> </a:t>
                      </a:r>
                      <a:r>
                        <a:rPr sz="1000" b="1" spc="-5" dirty="0">
                          <a:latin typeface="Times New Roman"/>
                          <a:cs typeface="Times New Roman"/>
                        </a:rPr>
                        <a:t>6</a:t>
                      </a:r>
                      <a:r>
                        <a:rPr sz="1000" b="1" spc="-7" baseline="29914" dirty="0">
                          <a:latin typeface="Times New Roman"/>
                          <a:cs typeface="Times New Roman"/>
                        </a:rPr>
                        <a:t>th</a:t>
                      </a:r>
                      <a:r>
                        <a:rPr sz="1000" b="1" spc="-5" dirty="0">
                          <a:latin typeface="Times New Roman"/>
                          <a:cs typeface="Times New Roman"/>
                        </a:rPr>
                        <a:t>-12</a:t>
                      </a:r>
                      <a:r>
                        <a:rPr sz="1000" b="1" spc="-7" baseline="29914" dirty="0">
                          <a:latin typeface="Times New Roman"/>
                          <a:cs typeface="Times New Roman"/>
                        </a:rPr>
                        <a:t>th </a:t>
                      </a:r>
                      <a:r>
                        <a:rPr sz="1000" b="1" dirty="0">
                          <a:latin typeface="Times New Roman"/>
                          <a:cs typeface="Times New Roman"/>
                        </a:rPr>
                        <a:t>Only)	</a:t>
                      </a:r>
                      <a:r>
                        <a:rPr sz="1200" b="1" spc="-15" dirty="0">
                          <a:latin typeface="Times New Roman"/>
                          <a:cs typeface="Times New Roman"/>
                        </a:rPr>
                        <a:t>Date</a:t>
                      </a:r>
                      <a:endParaRPr sz="1200">
                        <a:latin typeface="Times New Roman"/>
                        <a:cs typeface="Times New Roman"/>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01"/>
                  </a:ext>
                </a:extLst>
              </a:tr>
            </a:tbl>
          </a:graphicData>
        </a:graphic>
      </p:graphicFrame>
      <p:sp>
        <p:nvSpPr>
          <p:cNvPr id="7" name="object 7"/>
          <p:cNvSpPr txBox="1"/>
          <p:nvPr/>
        </p:nvSpPr>
        <p:spPr>
          <a:xfrm>
            <a:off x="1082853" y="7401332"/>
            <a:ext cx="5811975" cy="186974"/>
          </a:xfrm>
          <a:prstGeom prst="rect">
            <a:avLst/>
          </a:prstGeom>
        </p:spPr>
        <p:txBody>
          <a:bodyPr vert="horz" wrap="square" lIns="0" tIns="0" rIns="0" bIns="0" rtlCol="0">
            <a:spAutoFit/>
          </a:bodyPr>
          <a:lstStyle/>
          <a:p>
            <a:pPr marL="12854"/>
            <a:r>
              <a:rPr sz="1215" b="1" i="1" spc="-10" dirty="0">
                <a:latin typeface="Times New Roman"/>
                <a:cs typeface="Times New Roman"/>
              </a:rPr>
              <a:t>Student</a:t>
            </a:r>
            <a:r>
              <a:rPr sz="1215" b="1" i="1" spc="-25" dirty="0">
                <a:latin typeface="Times New Roman"/>
                <a:cs typeface="Times New Roman"/>
              </a:rPr>
              <a:t> </a:t>
            </a:r>
            <a:r>
              <a:rPr sz="1215" b="1" i="1" spc="-15" dirty="0">
                <a:latin typeface="Times New Roman"/>
                <a:cs typeface="Times New Roman"/>
              </a:rPr>
              <a:t>directory</a:t>
            </a:r>
            <a:r>
              <a:rPr sz="1215" b="1" i="1" spc="-46" dirty="0">
                <a:latin typeface="Times New Roman"/>
                <a:cs typeface="Times New Roman"/>
              </a:rPr>
              <a:t> </a:t>
            </a:r>
            <a:r>
              <a:rPr sz="1215" b="1" i="1" spc="-15" dirty="0">
                <a:latin typeface="Times New Roman"/>
                <a:cs typeface="Times New Roman"/>
              </a:rPr>
              <a:t>information</a:t>
            </a:r>
            <a:r>
              <a:rPr sz="1215" b="1" i="1" spc="-20" dirty="0">
                <a:latin typeface="Times New Roman"/>
                <a:cs typeface="Times New Roman"/>
              </a:rPr>
              <a:t> </a:t>
            </a:r>
            <a:r>
              <a:rPr sz="1215" b="1" i="1" spc="-10" dirty="0">
                <a:latin typeface="Times New Roman"/>
                <a:cs typeface="Times New Roman"/>
              </a:rPr>
              <a:t>will </a:t>
            </a:r>
            <a:r>
              <a:rPr sz="1215" b="1" i="1" dirty="0">
                <a:latin typeface="Times New Roman"/>
                <a:cs typeface="Times New Roman"/>
              </a:rPr>
              <a:t>be</a:t>
            </a:r>
            <a:r>
              <a:rPr sz="1215" b="1" i="1" spc="-61" dirty="0">
                <a:latin typeface="Times New Roman"/>
                <a:cs typeface="Times New Roman"/>
              </a:rPr>
              <a:t> </a:t>
            </a:r>
            <a:r>
              <a:rPr sz="1215" b="1" i="1" spc="-20" dirty="0">
                <a:latin typeface="Times New Roman"/>
                <a:cs typeface="Times New Roman"/>
              </a:rPr>
              <a:t>released</a:t>
            </a:r>
            <a:r>
              <a:rPr sz="1215" b="1" i="1" spc="-25" dirty="0">
                <a:latin typeface="Times New Roman"/>
                <a:cs typeface="Times New Roman"/>
              </a:rPr>
              <a:t> </a:t>
            </a:r>
            <a:r>
              <a:rPr sz="1215" b="1" i="1" dirty="0">
                <a:latin typeface="Times New Roman"/>
                <a:cs typeface="Times New Roman"/>
              </a:rPr>
              <a:t>by</a:t>
            </a:r>
            <a:r>
              <a:rPr sz="1215" b="1" i="1" spc="-20" dirty="0">
                <a:latin typeface="Times New Roman"/>
                <a:cs typeface="Times New Roman"/>
              </a:rPr>
              <a:t> </a:t>
            </a:r>
            <a:r>
              <a:rPr sz="1215" b="1" i="1" spc="-10" dirty="0">
                <a:latin typeface="Times New Roman"/>
                <a:cs typeface="Times New Roman"/>
              </a:rPr>
              <a:t>Brownsville</a:t>
            </a:r>
            <a:r>
              <a:rPr sz="1215" b="1" i="1" spc="-30" dirty="0">
                <a:latin typeface="Times New Roman"/>
                <a:cs typeface="Times New Roman"/>
              </a:rPr>
              <a:t> </a:t>
            </a:r>
            <a:r>
              <a:rPr sz="1215" b="1" i="1" spc="-5" dirty="0">
                <a:latin typeface="Times New Roman"/>
                <a:cs typeface="Times New Roman"/>
              </a:rPr>
              <a:t>ISD</a:t>
            </a:r>
            <a:r>
              <a:rPr sz="1215" b="1" i="1" spc="-30" dirty="0">
                <a:latin typeface="Times New Roman"/>
                <a:cs typeface="Times New Roman"/>
              </a:rPr>
              <a:t> </a:t>
            </a:r>
            <a:r>
              <a:rPr sz="1215" b="1" i="1" dirty="0">
                <a:latin typeface="Times New Roman"/>
                <a:cs typeface="Times New Roman"/>
              </a:rPr>
              <a:t>if</a:t>
            </a:r>
            <a:r>
              <a:rPr sz="1215" b="1" i="1" spc="-30" dirty="0">
                <a:latin typeface="Times New Roman"/>
                <a:cs typeface="Times New Roman"/>
              </a:rPr>
              <a:t> </a:t>
            </a:r>
            <a:r>
              <a:rPr sz="1215" b="1" i="1" spc="-10" dirty="0">
                <a:latin typeface="Times New Roman"/>
                <a:cs typeface="Times New Roman"/>
              </a:rPr>
              <a:t>signature</a:t>
            </a:r>
            <a:r>
              <a:rPr sz="1215" b="1" i="1" spc="-30" dirty="0">
                <a:latin typeface="Times New Roman"/>
                <a:cs typeface="Times New Roman"/>
              </a:rPr>
              <a:t> </a:t>
            </a:r>
            <a:r>
              <a:rPr sz="1215" b="1" i="1" dirty="0">
                <a:latin typeface="Times New Roman"/>
                <a:cs typeface="Times New Roman"/>
              </a:rPr>
              <a:t>is</a:t>
            </a:r>
            <a:r>
              <a:rPr sz="1215" b="1" i="1" spc="-25" dirty="0">
                <a:latin typeface="Times New Roman"/>
                <a:cs typeface="Times New Roman"/>
              </a:rPr>
              <a:t> </a:t>
            </a:r>
            <a:r>
              <a:rPr sz="1215" b="1" i="1" spc="-20" dirty="0">
                <a:latin typeface="Times New Roman"/>
                <a:cs typeface="Times New Roman"/>
              </a:rPr>
              <a:t>not</a:t>
            </a:r>
            <a:r>
              <a:rPr sz="1215" b="1" i="1" spc="-51" dirty="0">
                <a:latin typeface="Times New Roman"/>
                <a:cs typeface="Times New Roman"/>
              </a:rPr>
              <a:t> </a:t>
            </a:r>
            <a:r>
              <a:rPr sz="1215" b="1" i="1" dirty="0">
                <a:latin typeface="Times New Roman"/>
                <a:cs typeface="Times New Roman"/>
              </a:rPr>
              <a:t>in</a:t>
            </a:r>
            <a:r>
              <a:rPr sz="1215" b="1" i="1" spc="-20" dirty="0">
                <a:latin typeface="Times New Roman"/>
                <a:cs typeface="Times New Roman"/>
              </a:rPr>
              <a:t> </a:t>
            </a:r>
            <a:r>
              <a:rPr sz="1215" b="1" i="1" spc="-5" dirty="0">
                <a:latin typeface="Times New Roman"/>
                <a:cs typeface="Times New Roman"/>
              </a:rPr>
              <a:t>place.</a:t>
            </a:r>
            <a:endParaRPr sz="1215">
              <a:latin typeface="Times New Roman"/>
              <a:cs typeface="Times New Roman"/>
            </a:endParaRPr>
          </a:p>
        </p:txBody>
      </p:sp>
      <p:sp>
        <p:nvSpPr>
          <p:cNvPr id="8" name="object 8"/>
          <p:cNvSpPr/>
          <p:nvPr/>
        </p:nvSpPr>
        <p:spPr>
          <a:xfrm>
            <a:off x="456944" y="506394"/>
            <a:ext cx="6799812" cy="622138"/>
          </a:xfrm>
          <a:custGeom>
            <a:avLst/>
            <a:gdLst/>
            <a:ahLst/>
            <a:cxnLst/>
            <a:rect l="l" t="t" r="r" b="b"/>
            <a:pathLst>
              <a:path w="6718300" h="614680">
                <a:moveTo>
                  <a:pt x="12496" y="0"/>
                </a:moveTo>
                <a:lnTo>
                  <a:pt x="0" y="0"/>
                </a:lnTo>
                <a:lnTo>
                  <a:pt x="0" y="614121"/>
                </a:lnTo>
                <a:lnTo>
                  <a:pt x="6717868" y="614121"/>
                </a:lnTo>
                <a:lnTo>
                  <a:pt x="6717868" y="587514"/>
                </a:lnTo>
                <a:lnTo>
                  <a:pt x="24993" y="587514"/>
                </a:lnTo>
                <a:lnTo>
                  <a:pt x="24993" y="26619"/>
                </a:lnTo>
                <a:lnTo>
                  <a:pt x="12496" y="0"/>
                </a:lnTo>
                <a:close/>
              </a:path>
            </a:pathLst>
          </a:custGeom>
          <a:solidFill>
            <a:srgbClr val="000000"/>
          </a:solidFill>
        </p:spPr>
        <p:txBody>
          <a:bodyPr wrap="square" lIns="0" tIns="0" rIns="0" bIns="0" rtlCol="0"/>
          <a:lstStyle/>
          <a:p>
            <a:endParaRPr sz="1822"/>
          </a:p>
        </p:txBody>
      </p:sp>
      <p:sp>
        <p:nvSpPr>
          <p:cNvPr id="9" name="object 9"/>
          <p:cNvSpPr/>
          <p:nvPr/>
        </p:nvSpPr>
        <p:spPr>
          <a:xfrm>
            <a:off x="469594" y="506394"/>
            <a:ext cx="6786958" cy="595144"/>
          </a:xfrm>
          <a:custGeom>
            <a:avLst/>
            <a:gdLst/>
            <a:ahLst/>
            <a:cxnLst/>
            <a:rect l="l" t="t" r="r" b="b"/>
            <a:pathLst>
              <a:path w="6705600" h="588010">
                <a:moveTo>
                  <a:pt x="6705371" y="0"/>
                </a:moveTo>
                <a:lnTo>
                  <a:pt x="0" y="0"/>
                </a:lnTo>
                <a:lnTo>
                  <a:pt x="12484" y="26619"/>
                </a:lnTo>
                <a:lnTo>
                  <a:pt x="6680390" y="26619"/>
                </a:lnTo>
                <a:lnTo>
                  <a:pt x="6680390" y="587514"/>
                </a:lnTo>
                <a:lnTo>
                  <a:pt x="6705371" y="587514"/>
                </a:lnTo>
                <a:lnTo>
                  <a:pt x="6705371" y="0"/>
                </a:lnTo>
                <a:close/>
              </a:path>
            </a:pathLst>
          </a:custGeom>
          <a:solidFill>
            <a:srgbClr val="000000"/>
          </a:solidFill>
        </p:spPr>
        <p:txBody>
          <a:bodyPr wrap="square" lIns="0" tIns="0" rIns="0" bIns="0" rtlCol="0"/>
          <a:lstStyle/>
          <a:p>
            <a:endParaRPr sz="1822"/>
          </a:p>
        </p:txBody>
      </p:sp>
      <p:sp>
        <p:nvSpPr>
          <p:cNvPr id="10" name="object 10"/>
          <p:cNvSpPr/>
          <p:nvPr/>
        </p:nvSpPr>
        <p:spPr>
          <a:xfrm>
            <a:off x="494879" y="546801"/>
            <a:ext cx="6723973" cy="541157"/>
          </a:xfrm>
          <a:custGeom>
            <a:avLst/>
            <a:gdLst/>
            <a:ahLst/>
            <a:cxnLst/>
            <a:rect l="l" t="t" r="r" b="b"/>
            <a:pathLst>
              <a:path w="6643370" h="534669">
                <a:moveTo>
                  <a:pt x="0" y="0"/>
                </a:moveTo>
                <a:lnTo>
                  <a:pt x="0" y="534289"/>
                </a:lnTo>
                <a:lnTo>
                  <a:pt x="6642912" y="534289"/>
                </a:lnTo>
                <a:lnTo>
                  <a:pt x="6642912" y="520979"/>
                </a:lnTo>
                <a:lnTo>
                  <a:pt x="12496" y="520979"/>
                </a:lnTo>
                <a:lnTo>
                  <a:pt x="12496" y="13309"/>
                </a:lnTo>
                <a:lnTo>
                  <a:pt x="0" y="0"/>
                </a:lnTo>
                <a:close/>
              </a:path>
            </a:pathLst>
          </a:custGeom>
          <a:solidFill>
            <a:srgbClr val="000000"/>
          </a:solidFill>
        </p:spPr>
        <p:txBody>
          <a:bodyPr wrap="square" lIns="0" tIns="0" rIns="0" bIns="0" rtlCol="0"/>
          <a:lstStyle/>
          <a:p>
            <a:endParaRPr sz="1822"/>
          </a:p>
        </p:txBody>
      </p:sp>
      <p:sp>
        <p:nvSpPr>
          <p:cNvPr id="11" name="object 11"/>
          <p:cNvSpPr/>
          <p:nvPr/>
        </p:nvSpPr>
        <p:spPr>
          <a:xfrm>
            <a:off x="494881" y="546801"/>
            <a:ext cx="6723973" cy="527659"/>
          </a:xfrm>
          <a:custGeom>
            <a:avLst/>
            <a:gdLst/>
            <a:ahLst/>
            <a:cxnLst/>
            <a:rect l="l" t="t" r="r" b="b"/>
            <a:pathLst>
              <a:path w="6643370" h="521334">
                <a:moveTo>
                  <a:pt x="6642912" y="0"/>
                </a:moveTo>
                <a:lnTo>
                  <a:pt x="0" y="0"/>
                </a:lnTo>
                <a:lnTo>
                  <a:pt x="12484" y="13309"/>
                </a:lnTo>
                <a:lnTo>
                  <a:pt x="6630415" y="13309"/>
                </a:lnTo>
                <a:lnTo>
                  <a:pt x="6630415" y="520979"/>
                </a:lnTo>
                <a:lnTo>
                  <a:pt x="6642912" y="520979"/>
                </a:lnTo>
                <a:lnTo>
                  <a:pt x="6642912" y="0"/>
                </a:lnTo>
                <a:close/>
              </a:path>
            </a:pathLst>
          </a:custGeom>
          <a:solidFill>
            <a:srgbClr val="000000"/>
          </a:solidFill>
        </p:spPr>
        <p:txBody>
          <a:bodyPr wrap="square" lIns="0" tIns="0" rIns="0" bIns="0" rtlCol="0"/>
          <a:lstStyle/>
          <a:p>
            <a:endParaRPr sz="1822"/>
          </a:p>
        </p:txBody>
      </p:sp>
      <p:sp>
        <p:nvSpPr>
          <p:cNvPr id="12" name="object 12"/>
          <p:cNvSpPr txBox="1"/>
          <p:nvPr/>
        </p:nvSpPr>
        <p:spPr>
          <a:xfrm>
            <a:off x="437985" y="485885"/>
            <a:ext cx="6837731" cy="545273"/>
          </a:xfrm>
          <a:prstGeom prst="rect">
            <a:avLst/>
          </a:prstGeom>
          <a:ln w="12496">
            <a:solidFill>
              <a:srgbClr val="000000"/>
            </a:solidFill>
          </a:ln>
        </p:spPr>
        <p:txBody>
          <a:bodyPr vert="horz" wrap="square" lIns="0" tIns="102833" rIns="0" bIns="0" rtlCol="0">
            <a:spAutoFit/>
          </a:bodyPr>
          <a:lstStyle/>
          <a:p>
            <a:pPr marL="146532" algn="ctr">
              <a:spcBef>
                <a:spcPts val="810"/>
              </a:spcBef>
            </a:pPr>
            <a:r>
              <a:rPr sz="1417" b="1" spc="-10" dirty="0">
                <a:latin typeface="Century Gothic"/>
                <a:cs typeface="Century Gothic"/>
              </a:rPr>
              <a:t>2020-2021 </a:t>
            </a:r>
            <a:r>
              <a:rPr sz="1417" b="1" spc="-20" dirty="0">
                <a:latin typeface="Century Gothic"/>
                <a:cs typeface="Century Gothic"/>
              </a:rPr>
              <a:t>BROWNSVILLE</a:t>
            </a:r>
            <a:r>
              <a:rPr sz="1417" b="1" spc="-56" dirty="0">
                <a:latin typeface="Century Gothic"/>
                <a:cs typeface="Century Gothic"/>
              </a:rPr>
              <a:t> </a:t>
            </a:r>
            <a:r>
              <a:rPr sz="1417" b="1" spc="-10" dirty="0">
                <a:latin typeface="Century Gothic"/>
                <a:cs typeface="Century Gothic"/>
              </a:rPr>
              <a:t>ISD</a:t>
            </a:r>
            <a:endParaRPr sz="1417">
              <a:latin typeface="Century Gothic"/>
              <a:cs typeface="Century Gothic"/>
            </a:endParaRPr>
          </a:p>
          <a:p>
            <a:pPr marL="147175" algn="ctr">
              <a:spcBef>
                <a:spcPts val="20"/>
              </a:spcBef>
            </a:pPr>
            <a:r>
              <a:rPr sz="1417" b="1" dirty="0">
                <a:latin typeface="Century Gothic"/>
                <a:cs typeface="Century Gothic"/>
              </a:rPr>
              <a:t>STUDENT </a:t>
            </a:r>
            <a:r>
              <a:rPr sz="1417" b="1" spc="-5" dirty="0">
                <a:latin typeface="Century Gothic"/>
                <a:cs typeface="Century Gothic"/>
              </a:rPr>
              <a:t>DIRECTORY INFORMATION OBJECTION </a:t>
            </a:r>
            <a:r>
              <a:rPr sz="1417" b="1" dirty="0">
                <a:latin typeface="Century Gothic"/>
                <a:cs typeface="Century Gothic"/>
              </a:rPr>
              <a:t>FORM</a:t>
            </a:r>
            <a:endParaRPr sz="1417">
              <a:latin typeface="Century Gothic"/>
              <a:cs typeface="Century Gothic"/>
            </a:endParaRPr>
          </a:p>
        </p:txBody>
      </p:sp>
      <p:sp>
        <p:nvSpPr>
          <p:cNvPr id="13" name="object 13"/>
          <p:cNvSpPr/>
          <p:nvPr/>
        </p:nvSpPr>
        <p:spPr>
          <a:xfrm>
            <a:off x="733735" y="3934636"/>
            <a:ext cx="0" cy="105403"/>
          </a:xfrm>
          <a:custGeom>
            <a:avLst/>
            <a:gdLst/>
            <a:ahLst/>
            <a:cxnLst/>
            <a:rect l="l" t="t" r="r" b="b"/>
            <a:pathLst>
              <a:path h="104139">
                <a:moveTo>
                  <a:pt x="0" y="0"/>
                </a:moveTo>
                <a:lnTo>
                  <a:pt x="0" y="104139"/>
                </a:lnTo>
              </a:path>
            </a:pathLst>
          </a:custGeom>
          <a:ln w="10414">
            <a:solidFill>
              <a:srgbClr val="000000"/>
            </a:solidFill>
          </a:ln>
        </p:spPr>
        <p:txBody>
          <a:bodyPr wrap="square" lIns="0" tIns="0" rIns="0" bIns="0" rtlCol="0"/>
          <a:lstStyle/>
          <a:p>
            <a:endParaRPr sz="1822"/>
          </a:p>
        </p:txBody>
      </p:sp>
      <p:sp>
        <p:nvSpPr>
          <p:cNvPr id="14" name="object 14"/>
          <p:cNvSpPr txBox="1"/>
          <p:nvPr/>
        </p:nvSpPr>
        <p:spPr>
          <a:xfrm>
            <a:off x="805538" y="9806485"/>
            <a:ext cx="6326782" cy="108941"/>
          </a:xfrm>
          <a:prstGeom prst="rect">
            <a:avLst/>
          </a:prstGeom>
        </p:spPr>
        <p:txBody>
          <a:bodyPr vert="horz" wrap="square" lIns="0" tIns="0" rIns="0" bIns="0" rtlCol="0">
            <a:spAutoFit/>
          </a:bodyPr>
          <a:lstStyle/>
          <a:p>
            <a:pPr marL="12854"/>
            <a:r>
              <a:rPr sz="708" spc="-10" dirty="0">
                <a:latin typeface="Calibri"/>
                <a:cs typeface="Calibri"/>
              </a:rPr>
              <a:t>BISD</a:t>
            </a:r>
            <a:r>
              <a:rPr sz="708" spc="-30" dirty="0">
                <a:latin typeface="Calibri"/>
                <a:cs typeface="Calibri"/>
              </a:rPr>
              <a:t> </a:t>
            </a:r>
            <a:r>
              <a:rPr sz="708" spc="-20" dirty="0">
                <a:latin typeface="Calibri"/>
                <a:cs typeface="Calibri"/>
              </a:rPr>
              <a:t>does not</a:t>
            </a:r>
            <a:r>
              <a:rPr sz="708" spc="-30" dirty="0">
                <a:latin typeface="Calibri"/>
                <a:cs typeface="Calibri"/>
              </a:rPr>
              <a:t> </a:t>
            </a:r>
            <a:r>
              <a:rPr sz="708" spc="-20" dirty="0">
                <a:latin typeface="Calibri"/>
                <a:cs typeface="Calibri"/>
              </a:rPr>
              <a:t>discriminate</a:t>
            </a:r>
            <a:r>
              <a:rPr sz="708" spc="-30" dirty="0">
                <a:latin typeface="Calibri"/>
                <a:cs typeface="Calibri"/>
              </a:rPr>
              <a:t> </a:t>
            </a:r>
            <a:r>
              <a:rPr sz="708" spc="-5" dirty="0">
                <a:latin typeface="Calibri"/>
                <a:cs typeface="Calibri"/>
              </a:rPr>
              <a:t>on </a:t>
            </a:r>
            <a:r>
              <a:rPr sz="708" spc="-20" dirty="0">
                <a:latin typeface="Calibri"/>
                <a:cs typeface="Calibri"/>
              </a:rPr>
              <a:t>the basis</a:t>
            </a:r>
            <a:r>
              <a:rPr sz="708" spc="-30" dirty="0">
                <a:latin typeface="Calibri"/>
                <a:cs typeface="Calibri"/>
              </a:rPr>
              <a:t> </a:t>
            </a:r>
            <a:r>
              <a:rPr sz="708" spc="-5" dirty="0">
                <a:latin typeface="Calibri"/>
                <a:cs typeface="Calibri"/>
              </a:rPr>
              <a:t>of </a:t>
            </a:r>
            <a:r>
              <a:rPr sz="708" spc="-15" dirty="0">
                <a:latin typeface="Calibri"/>
                <a:cs typeface="Calibri"/>
              </a:rPr>
              <a:t>race,</a:t>
            </a:r>
            <a:r>
              <a:rPr sz="708" spc="-56" dirty="0">
                <a:latin typeface="Calibri"/>
                <a:cs typeface="Calibri"/>
              </a:rPr>
              <a:t> </a:t>
            </a:r>
            <a:r>
              <a:rPr sz="708" spc="-20" dirty="0">
                <a:latin typeface="Calibri"/>
                <a:cs typeface="Calibri"/>
              </a:rPr>
              <a:t>color,</a:t>
            </a:r>
            <a:r>
              <a:rPr sz="708" spc="-30" dirty="0">
                <a:latin typeface="Calibri"/>
                <a:cs typeface="Calibri"/>
              </a:rPr>
              <a:t> </a:t>
            </a:r>
            <a:r>
              <a:rPr sz="708" spc="-20" dirty="0">
                <a:latin typeface="Calibri"/>
                <a:cs typeface="Calibri"/>
              </a:rPr>
              <a:t>national</a:t>
            </a:r>
            <a:r>
              <a:rPr sz="708" spc="-35" dirty="0">
                <a:latin typeface="Calibri"/>
                <a:cs typeface="Calibri"/>
              </a:rPr>
              <a:t> </a:t>
            </a:r>
            <a:r>
              <a:rPr sz="708" spc="-10" dirty="0">
                <a:latin typeface="Calibri"/>
                <a:cs typeface="Calibri"/>
              </a:rPr>
              <a:t>origin,</a:t>
            </a:r>
            <a:r>
              <a:rPr sz="708" spc="-40" dirty="0">
                <a:latin typeface="Calibri"/>
                <a:cs typeface="Calibri"/>
              </a:rPr>
              <a:t> </a:t>
            </a:r>
            <a:r>
              <a:rPr sz="708" spc="-15" dirty="0">
                <a:latin typeface="Calibri"/>
                <a:cs typeface="Calibri"/>
              </a:rPr>
              <a:t>sex,</a:t>
            </a:r>
            <a:r>
              <a:rPr sz="708" spc="-30" dirty="0">
                <a:latin typeface="Calibri"/>
                <a:cs typeface="Calibri"/>
              </a:rPr>
              <a:t> </a:t>
            </a:r>
            <a:r>
              <a:rPr sz="708" spc="-20" dirty="0">
                <a:latin typeface="Calibri"/>
                <a:cs typeface="Calibri"/>
              </a:rPr>
              <a:t>religion,</a:t>
            </a:r>
            <a:r>
              <a:rPr sz="708" spc="-30" dirty="0">
                <a:latin typeface="Calibri"/>
                <a:cs typeface="Calibri"/>
              </a:rPr>
              <a:t> </a:t>
            </a:r>
            <a:r>
              <a:rPr sz="708" spc="-20" dirty="0">
                <a:latin typeface="Calibri"/>
                <a:cs typeface="Calibri"/>
              </a:rPr>
              <a:t>age,</a:t>
            </a:r>
            <a:r>
              <a:rPr sz="708" spc="-30" dirty="0">
                <a:latin typeface="Calibri"/>
                <a:cs typeface="Calibri"/>
              </a:rPr>
              <a:t> </a:t>
            </a:r>
            <a:r>
              <a:rPr sz="708" spc="-20" dirty="0">
                <a:latin typeface="Calibri"/>
                <a:cs typeface="Calibri"/>
              </a:rPr>
              <a:t>disability</a:t>
            </a:r>
            <a:r>
              <a:rPr sz="708" spc="-40" dirty="0">
                <a:latin typeface="Calibri"/>
                <a:cs typeface="Calibri"/>
              </a:rPr>
              <a:t> </a:t>
            </a:r>
            <a:r>
              <a:rPr sz="708" spc="-5" dirty="0">
                <a:latin typeface="Calibri"/>
                <a:cs typeface="Calibri"/>
              </a:rPr>
              <a:t>or</a:t>
            </a:r>
            <a:r>
              <a:rPr sz="708" spc="-15" dirty="0">
                <a:latin typeface="Calibri"/>
                <a:cs typeface="Calibri"/>
              </a:rPr>
              <a:t> </a:t>
            </a:r>
            <a:r>
              <a:rPr sz="708" spc="-20" dirty="0">
                <a:latin typeface="Calibri"/>
                <a:cs typeface="Calibri"/>
              </a:rPr>
              <a:t>genetic information</a:t>
            </a:r>
            <a:r>
              <a:rPr sz="708" spc="-25" dirty="0">
                <a:latin typeface="Calibri"/>
                <a:cs typeface="Calibri"/>
              </a:rPr>
              <a:t> </a:t>
            </a:r>
            <a:r>
              <a:rPr sz="708" spc="-5" dirty="0">
                <a:latin typeface="Calibri"/>
                <a:cs typeface="Calibri"/>
              </a:rPr>
              <a:t>in</a:t>
            </a:r>
            <a:r>
              <a:rPr sz="708" spc="-15" dirty="0">
                <a:latin typeface="Calibri"/>
                <a:cs typeface="Calibri"/>
              </a:rPr>
              <a:t> </a:t>
            </a:r>
            <a:r>
              <a:rPr sz="708" spc="-10" dirty="0">
                <a:latin typeface="Calibri"/>
                <a:cs typeface="Calibri"/>
              </a:rPr>
              <a:t>employment</a:t>
            </a:r>
            <a:r>
              <a:rPr sz="708" spc="-61" dirty="0">
                <a:latin typeface="Calibri"/>
                <a:cs typeface="Calibri"/>
              </a:rPr>
              <a:t> </a:t>
            </a:r>
            <a:r>
              <a:rPr sz="708" spc="-5" dirty="0">
                <a:latin typeface="Calibri"/>
                <a:cs typeface="Calibri"/>
              </a:rPr>
              <a:t>or</a:t>
            </a:r>
            <a:r>
              <a:rPr sz="708" spc="-15" dirty="0">
                <a:latin typeface="Calibri"/>
                <a:cs typeface="Calibri"/>
              </a:rPr>
              <a:t> </a:t>
            </a:r>
            <a:r>
              <a:rPr sz="708" spc="-20" dirty="0">
                <a:latin typeface="Calibri"/>
                <a:cs typeface="Calibri"/>
              </a:rPr>
              <a:t>provision</a:t>
            </a:r>
            <a:r>
              <a:rPr sz="708" spc="-40" dirty="0">
                <a:latin typeface="Calibri"/>
                <a:cs typeface="Calibri"/>
              </a:rPr>
              <a:t> </a:t>
            </a:r>
            <a:r>
              <a:rPr sz="708" spc="-5" dirty="0">
                <a:latin typeface="Calibri"/>
                <a:cs typeface="Calibri"/>
              </a:rPr>
              <a:t>of</a:t>
            </a:r>
            <a:r>
              <a:rPr sz="708" spc="-20" dirty="0">
                <a:latin typeface="Calibri"/>
                <a:cs typeface="Calibri"/>
              </a:rPr>
              <a:t> </a:t>
            </a:r>
            <a:r>
              <a:rPr sz="708" spc="-15" dirty="0">
                <a:latin typeface="Calibri"/>
                <a:cs typeface="Calibri"/>
              </a:rPr>
              <a:t>services, programs</a:t>
            </a:r>
            <a:r>
              <a:rPr sz="708" spc="-30" dirty="0">
                <a:latin typeface="Calibri"/>
                <a:cs typeface="Calibri"/>
              </a:rPr>
              <a:t> </a:t>
            </a:r>
            <a:r>
              <a:rPr sz="708" spc="-5" dirty="0">
                <a:latin typeface="Calibri"/>
                <a:cs typeface="Calibri"/>
              </a:rPr>
              <a:t>or</a:t>
            </a:r>
            <a:r>
              <a:rPr sz="708" spc="-40" dirty="0">
                <a:latin typeface="Calibri"/>
                <a:cs typeface="Calibri"/>
              </a:rPr>
              <a:t> </a:t>
            </a:r>
            <a:r>
              <a:rPr sz="708" spc="-20" dirty="0">
                <a:latin typeface="Calibri"/>
                <a:cs typeface="Calibri"/>
              </a:rPr>
              <a:t>activities.</a:t>
            </a:r>
            <a:endParaRPr sz="708">
              <a:latin typeface="Calibri"/>
              <a:cs typeface="Calibri"/>
            </a:endParaRPr>
          </a:p>
        </p:txBody>
      </p:sp>
      <p:sp>
        <p:nvSpPr>
          <p:cNvPr id="15" name="object 15"/>
          <p:cNvSpPr txBox="1"/>
          <p:nvPr/>
        </p:nvSpPr>
        <p:spPr>
          <a:xfrm>
            <a:off x="454159" y="7921973"/>
            <a:ext cx="6995194" cy="1875554"/>
          </a:xfrm>
          <a:prstGeom prst="rect">
            <a:avLst/>
          </a:prstGeom>
          <a:ln w="21323">
            <a:solidFill>
              <a:srgbClr val="000000"/>
            </a:solidFill>
          </a:ln>
        </p:spPr>
        <p:txBody>
          <a:bodyPr vert="horz" wrap="square" lIns="0" tIns="6427" rIns="0" bIns="0" rtlCol="0">
            <a:spAutoFit/>
          </a:bodyPr>
          <a:lstStyle/>
          <a:p>
            <a:pPr marR="37276" algn="ctr">
              <a:lnSpc>
                <a:spcPts val="1316"/>
              </a:lnSpc>
              <a:spcBef>
                <a:spcPts val="51"/>
              </a:spcBef>
            </a:pPr>
            <a:r>
              <a:rPr sz="1113" b="1" spc="-10" dirty="0">
                <a:latin typeface="Times New Roman"/>
                <a:cs typeface="Times New Roman"/>
              </a:rPr>
              <a:t>BROWNSVILLE </a:t>
            </a:r>
            <a:r>
              <a:rPr sz="1113" b="1" spc="-15" dirty="0">
                <a:latin typeface="Times New Roman"/>
                <a:cs typeface="Times New Roman"/>
              </a:rPr>
              <a:t>INDEPENDENT </a:t>
            </a:r>
            <a:r>
              <a:rPr sz="1113" b="1" spc="-5" dirty="0">
                <a:latin typeface="Times New Roman"/>
                <a:cs typeface="Times New Roman"/>
              </a:rPr>
              <a:t>SCHOOL</a:t>
            </a:r>
            <a:r>
              <a:rPr sz="1113" b="1" spc="223" dirty="0">
                <a:latin typeface="Times New Roman"/>
                <a:cs typeface="Times New Roman"/>
              </a:rPr>
              <a:t> </a:t>
            </a:r>
            <a:r>
              <a:rPr sz="1113" b="1" spc="-15" dirty="0">
                <a:latin typeface="Times New Roman"/>
                <a:cs typeface="Times New Roman"/>
              </a:rPr>
              <a:t>DISTRICT</a:t>
            </a:r>
            <a:endParaRPr sz="1113">
              <a:latin typeface="Times New Roman"/>
              <a:cs typeface="Times New Roman"/>
            </a:endParaRPr>
          </a:p>
          <a:p>
            <a:pPr marL="1444110">
              <a:lnSpc>
                <a:spcPts val="1316"/>
              </a:lnSpc>
            </a:pPr>
            <a:r>
              <a:rPr sz="1113" b="1" spc="-10" dirty="0">
                <a:latin typeface="Times New Roman"/>
                <a:cs typeface="Times New Roman"/>
              </a:rPr>
              <a:t>District </a:t>
            </a:r>
            <a:r>
              <a:rPr sz="1113" b="1" spc="-5" dirty="0">
                <a:latin typeface="Times New Roman"/>
                <a:cs typeface="Times New Roman"/>
              </a:rPr>
              <a:t>Policy </a:t>
            </a:r>
            <a:r>
              <a:rPr sz="1113" b="1" dirty="0">
                <a:latin typeface="Times New Roman"/>
                <a:cs typeface="Times New Roman"/>
              </a:rPr>
              <a:t>for </a:t>
            </a:r>
            <a:r>
              <a:rPr sz="1113" b="1" spc="-10" dirty="0">
                <a:latin typeface="Times New Roman"/>
                <a:cs typeface="Times New Roman"/>
              </a:rPr>
              <a:t>Videotaping, Photographing, or Recording </a:t>
            </a:r>
            <a:r>
              <a:rPr sz="1113" b="1" spc="137" dirty="0">
                <a:latin typeface="Times New Roman"/>
                <a:cs typeface="Times New Roman"/>
              </a:rPr>
              <a:t> </a:t>
            </a:r>
            <a:r>
              <a:rPr sz="1113" b="1" spc="-10" dirty="0">
                <a:latin typeface="Times New Roman"/>
                <a:cs typeface="Times New Roman"/>
              </a:rPr>
              <a:t>Students</a:t>
            </a:r>
            <a:endParaRPr sz="1113">
              <a:latin typeface="Times New Roman"/>
              <a:cs typeface="Times New Roman"/>
            </a:endParaRPr>
          </a:p>
          <a:p>
            <a:pPr marL="50129" marR="60412" indent="330982" algn="just">
              <a:lnSpc>
                <a:spcPts val="1285"/>
              </a:lnSpc>
              <a:spcBef>
                <a:spcPts val="96"/>
              </a:spcBef>
            </a:pPr>
            <a:r>
              <a:rPr sz="1113" spc="-5" dirty="0">
                <a:latin typeface="Times New Roman"/>
                <a:cs typeface="Times New Roman"/>
              </a:rPr>
              <a:t>Be </a:t>
            </a:r>
            <a:r>
              <a:rPr sz="1113" spc="-10" dirty="0">
                <a:latin typeface="Times New Roman"/>
                <a:cs typeface="Times New Roman"/>
              </a:rPr>
              <a:t>advised that Section </a:t>
            </a:r>
            <a:r>
              <a:rPr sz="1113" dirty="0">
                <a:latin typeface="Times New Roman"/>
                <a:cs typeface="Times New Roman"/>
              </a:rPr>
              <a:t>26.009 </a:t>
            </a:r>
            <a:r>
              <a:rPr sz="1113" spc="-10" dirty="0">
                <a:latin typeface="Times New Roman"/>
                <a:cs typeface="Times New Roman"/>
              </a:rPr>
              <a:t>(b) of the Texas </a:t>
            </a:r>
            <a:r>
              <a:rPr sz="1113" spc="-15" dirty="0">
                <a:latin typeface="Times New Roman"/>
                <a:cs typeface="Times New Roman"/>
              </a:rPr>
              <a:t>Education Code </a:t>
            </a:r>
            <a:r>
              <a:rPr sz="1113" spc="-20" dirty="0">
                <a:latin typeface="Times New Roman"/>
                <a:cs typeface="Times New Roman"/>
              </a:rPr>
              <a:t>permits </a:t>
            </a:r>
            <a:r>
              <a:rPr sz="1113" spc="-15" dirty="0">
                <a:latin typeface="Times New Roman"/>
                <a:cs typeface="Times New Roman"/>
              </a:rPr>
              <a:t>school </a:t>
            </a:r>
            <a:r>
              <a:rPr sz="1113" spc="-10" dirty="0">
                <a:latin typeface="Times New Roman"/>
                <a:cs typeface="Times New Roman"/>
              </a:rPr>
              <a:t>districts </a:t>
            </a:r>
            <a:r>
              <a:rPr sz="1113" spc="-5" dirty="0">
                <a:latin typeface="Times New Roman"/>
                <a:cs typeface="Times New Roman"/>
              </a:rPr>
              <a:t>to </a:t>
            </a:r>
            <a:r>
              <a:rPr sz="1113" spc="-25" dirty="0">
                <a:latin typeface="Times New Roman"/>
                <a:cs typeface="Times New Roman"/>
              </a:rPr>
              <a:t>make </a:t>
            </a:r>
            <a:r>
              <a:rPr sz="1113" dirty="0">
                <a:latin typeface="Times New Roman"/>
                <a:cs typeface="Times New Roman"/>
              </a:rPr>
              <a:t>a  </a:t>
            </a:r>
            <a:r>
              <a:rPr sz="1113" spc="-15" dirty="0">
                <a:latin typeface="Times New Roman"/>
                <a:cs typeface="Times New Roman"/>
              </a:rPr>
              <a:t>videotape </a:t>
            </a:r>
            <a:r>
              <a:rPr sz="1113" spc="-10" dirty="0">
                <a:latin typeface="Times New Roman"/>
                <a:cs typeface="Times New Roman"/>
              </a:rPr>
              <a:t>or </a:t>
            </a:r>
            <a:r>
              <a:rPr sz="1113" spc="-15" dirty="0">
                <a:latin typeface="Times New Roman"/>
                <a:cs typeface="Times New Roman"/>
              </a:rPr>
              <a:t>photograph of </a:t>
            </a:r>
            <a:r>
              <a:rPr sz="1113" dirty="0">
                <a:latin typeface="Times New Roman"/>
                <a:cs typeface="Times New Roman"/>
              </a:rPr>
              <a:t>a </a:t>
            </a:r>
            <a:r>
              <a:rPr sz="1113" spc="-15" dirty="0">
                <a:latin typeface="Times New Roman"/>
                <a:cs typeface="Times New Roman"/>
              </a:rPr>
              <a:t>child </a:t>
            </a:r>
            <a:r>
              <a:rPr sz="1113" spc="-10" dirty="0">
                <a:latin typeface="Times New Roman"/>
                <a:cs typeface="Times New Roman"/>
              </a:rPr>
              <a:t>or record or </a:t>
            </a:r>
            <a:r>
              <a:rPr sz="1113" spc="-15" dirty="0">
                <a:latin typeface="Times New Roman"/>
                <a:cs typeface="Times New Roman"/>
              </a:rPr>
              <a:t>authorize </a:t>
            </a:r>
            <a:r>
              <a:rPr sz="1113" spc="-10" dirty="0">
                <a:latin typeface="Times New Roman"/>
                <a:cs typeface="Times New Roman"/>
              </a:rPr>
              <a:t>the </a:t>
            </a:r>
            <a:r>
              <a:rPr sz="1113" spc="-15" dirty="0">
                <a:latin typeface="Times New Roman"/>
                <a:cs typeface="Times New Roman"/>
              </a:rPr>
              <a:t>recording </a:t>
            </a:r>
            <a:r>
              <a:rPr sz="1113" dirty="0">
                <a:latin typeface="Times New Roman"/>
                <a:cs typeface="Times New Roman"/>
              </a:rPr>
              <a:t>of a </a:t>
            </a:r>
            <a:r>
              <a:rPr sz="1113" spc="-10" dirty="0">
                <a:latin typeface="Times New Roman"/>
                <a:cs typeface="Times New Roman"/>
              </a:rPr>
              <a:t>child’s </a:t>
            </a:r>
            <a:r>
              <a:rPr sz="1113" spc="-15" dirty="0">
                <a:latin typeface="Times New Roman"/>
                <a:cs typeface="Times New Roman"/>
              </a:rPr>
              <a:t>voice </a:t>
            </a:r>
            <a:r>
              <a:rPr sz="1113" spc="-5" dirty="0">
                <a:latin typeface="Times New Roman"/>
                <a:cs typeface="Times New Roman"/>
              </a:rPr>
              <a:t>if </a:t>
            </a:r>
            <a:r>
              <a:rPr sz="1113" spc="-10" dirty="0">
                <a:latin typeface="Times New Roman"/>
                <a:cs typeface="Times New Roman"/>
              </a:rPr>
              <a:t>the </a:t>
            </a:r>
            <a:r>
              <a:rPr sz="1113" spc="-15" dirty="0">
                <a:latin typeface="Times New Roman"/>
                <a:cs typeface="Times New Roman"/>
              </a:rPr>
              <a:t>videotape </a:t>
            </a:r>
            <a:r>
              <a:rPr sz="1113" spc="-10" dirty="0">
                <a:latin typeface="Times New Roman"/>
                <a:cs typeface="Times New Roman"/>
              </a:rPr>
              <a:t>or </a:t>
            </a:r>
            <a:r>
              <a:rPr sz="1113" spc="-25" dirty="0">
                <a:latin typeface="Times New Roman"/>
                <a:cs typeface="Times New Roman"/>
              </a:rPr>
              <a:t>voice  </a:t>
            </a:r>
            <a:r>
              <a:rPr sz="1113" spc="-15" dirty="0">
                <a:latin typeface="Times New Roman"/>
                <a:cs typeface="Times New Roman"/>
              </a:rPr>
              <a:t>recording </a:t>
            </a:r>
            <a:r>
              <a:rPr sz="1113" dirty="0">
                <a:latin typeface="Times New Roman"/>
                <a:cs typeface="Times New Roman"/>
              </a:rPr>
              <a:t>is </a:t>
            </a:r>
            <a:r>
              <a:rPr sz="1113" spc="-10" dirty="0">
                <a:latin typeface="Times New Roman"/>
                <a:cs typeface="Times New Roman"/>
              </a:rPr>
              <a:t>used for </a:t>
            </a:r>
            <a:r>
              <a:rPr sz="1113" spc="-15" dirty="0">
                <a:latin typeface="Times New Roman"/>
                <a:cs typeface="Times New Roman"/>
              </a:rPr>
              <a:t>purposes </a:t>
            </a:r>
            <a:r>
              <a:rPr sz="1113" spc="-10" dirty="0">
                <a:latin typeface="Times New Roman"/>
                <a:cs typeface="Times New Roman"/>
              </a:rPr>
              <a:t>of safety, </a:t>
            </a:r>
            <a:r>
              <a:rPr sz="1113" spc="-15" dirty="0">
                <a:latin typeface="Times New Roman"/>
                <a:cs typeface="Times New Roman"/>
              </a:rPr>
              <a:t>including </a:t>
            </a:r>
            <a:r>
              <a:rPr sz="1113" spc="-5" dirty="0">
                <a:latin typeface="Times New Roman"/>
                <a:cs typeface="Times New Roman"/>
              </a:rPr>
              <a:t>the </a:t>
            </a:r>
            <a:r>
              <a:rPr sz="1113" spc="-15" dirty="0">
                <a:latin typeface="Times New Roman"/>
                <a:cs typeface="Times New Roman"/>
              </a:rPr>
              <a:t>maintenance </a:t>
            </a:r>
            <a:r>
              <a:rPr sz="1113" spc="-10" dirty="0">
                <a:latin typeface="Times New Roman"/>
                <a:cs typeface="Times New Roman"/>
              </a:rPr>
              <a:t>of </a:t>
            </a:r>
            <a:r>
              <a:rPr sz="1113" spc="-15" dirty="0">
                <a:latin typeface="Times New Roman"/>
                <a:cs typeface="Times New Roman"/>
              </a:rPr>
              <a:t>order </a:t>
            </a:r>
            <a:r>
              <a:rPr sz="1113" spc="-5" dirty="0">
                <a:latin typeface="Times New Roman"/>
                <a:cs typeface="Times New Roman"/>
              </a:rPr>
              <a:t>and </a:t>
            </a:r>
            <a:r>
              <a:rPr sz="1113" spc="-15" dirty="0">
                <a:latin typeface="Times New Roman"/>
                <a:cs typeface="Times New Roman"/>
              </a:rPr>
              <a:t>discipline, </a:t>
            </a:r>
            <a:r>
              <a:rPr sz="1113" spc="-5" dirty="0">
                <a:latin typeface="Times New Roman"/>
                <a:cs typeface="Times New Roman"/>
              </a:rPr>
              <a:t>in </a:t>
            </a:r>
            <a:r>
              <a:rPr sz="1113" spc="-30" dirty="0">
                <a:latin typeface="Times New Roman"/>
                <a:cs typeface="Times New Roman"/>
              </a:rPr>
              <a:t>common </a:t>
            </a:r>
            <a:r>
              <a:rPr sz="1113" dirty="0">
                <a:latin typeface="Times New Roman"/>
                <a:cs typeface="Times New Roman"/>
              </a:rPr>
              <a:t>areas </a:t>
            </a:r>
            <a:r>
              <a:rPr sz="1113" spc="-10" dirty="0">
                <a:latin typeface="Times New Roman"/>
                <a:cs typeface="Times New Roman"/>
              </a:rPr>
              <a:t>of </a:t>
            </a:r>
            <a:r>
              <a:rPr sz="1113" dirty="0">
                <a:latin typeface="Times New Roman"/>
                <a:cs typeface="Times New Roman"/>
              </a:rPr>
              <a:t>the  </a:t>
            </a:r>
            <a:r>
              <a:rPr sz="1113" spc="-15" dirty="0">
                <a:latin typeface="Times New Roman"/>
                <a:cs typeface="Times New Roman"/>
              </a:rPr>
              <a:t>school </a:t>
            </a:r>
            <a:r>
              <a:rPr sz="1113" spc="-10" dirty="0">
                <a:latin typeface="Times New Roman"/>
                <a:cs typeface="Times New Roman"/>
              </a:rPr>
              <a:t>or </a:t>
            </a:r>
            <a:r>
              <a:rPr sz="1113" dirty="0">
                <a:latin typeface="Times New Roman"/>
                <a:cs typeface="Times New Roman"/>
              </a:rPr>
              <a:t>on </a:t>
            </a:r>
            <a:r>
              <a:rPr sz="1113" spc="-15" dirty="0">
                <a:latin typeface="Times New Roman"/>
                <a:cs typeface="Times New Roman"/>
              </a:rPr>
              <a:t>school </a:t>
            </a:r>
            <a:r>
              <a:rPr sz="1113" spc="-10" dirty="0">
                <a:latin typeface="Times New Roman"/>
                <a:cs typeface="Times New Roman"/>
              </a:rPr>
              <a:t>buses; for </a:t>
            </a:r>
            <a:r>
              <a:rPr sz="1113" spc="-15" dirty="0">
                <a:latin typeface="Times New Roman"/>
                <a:cs typeface="Times New Roman"/>
              </a:rPr>
              <a:t>purposes </a:t>
            </a:r>
            <a:r>
              <a:rPr sz="1113" spc="-10" dirty="0">
                <a:latin typeface="Times New Roman"/>
                <a:cs typeface="Times New Roman"/>
              </a:rPr>
              <a:t>related </a:t>
            </a:r>
            <a:r>
              <a:rPr sz="1113" dirty="0">
                <a:latin typeface="Times New Roman"/>
                <a:cs typeface="Times New Roman"/>
              </a:rPr>
              <a:t>to a </a:t>
            </a:r>
            <a:r>
              <a:rPr sz="1113" spc="-10" dirty="0">
                <a:latin typeface="Times New Roman"/>
                <a:cs typeface="Times New Roman"/>
              </a:rPr>
              <a:t>co-curricular </a:t>
            </a:r>
            <a:r>
              <a:rPr sz="1113" dirty="0">
                <a:latin typeface="Times New Roman"/>
                <a:cs typeface="Times New Roman"/>
              </a:rPr>
              <a:t>or </a:t>
            </a:r>
            <a:r>
              <a:rPr sz="1113" spc="-15" dirty="0">
                <a:latin typeface="Times New Roman"/>
                <a:cs typeface="Times New Roman"/>
              </a:rPr>
              <a:t>extracurricular </a:t>
            </a:r>
            <a:r>
              <a:rPr sz="1113" spc="-10" dirty="0">
                <a:latin typeface="Times New Roman"/>
                <a:cs typeface="Times New Roman"/>
              </a:rPr>
              <a:t>activity; </a:t>
            </a:r>
            <a:r>
              <a:rPr sz="1113" dirty="0">
                <a:latin typeface="Times New Roman"/>
                <a:cs typeface="Times New Roman"/>
              </a:rPr>
              <a:t>or </a:t>
            </a:r>
            <a:r>
              <a:rPr sz="1113" spc="-10" dirty="0">
                <a:latin typeface="Times New Roman"/>
                <a:cs typeface="Times New Roman"/>
              </a:rPr>
              <a:t>for </a:t>
            </a:r>
            <a:r>
              <a:rPr sz="1113" dirty="0">
                <a:latin typeface="Times New Roman"/>
                <a:cs typeface="Times New Roman"/>
              </a:rPr>
              <a:t>a </a:t>
            </a:r>
            <a:r>
              <a:rPr sz="1113" spc="-15" dirty="0">
                <a:latin typeface="Times New Roman"/>
                <a:cs typeface="Times New Roman"/>
              </a:rPr>
              <a:t>purpose </a:t>
            </a:r>
            <a:r>
              <a:rPr sz="1113" spc="-10" dirty="0">
                <a:latin typeface="Times New Roman"/>
                <a:cs typeface="Times New Roman"/>
              </a:rPr>
              <a:t>related  </a:t>
            </a:r>
            <a:r>
              <a:rPr sz="1113" dirty="0">
                <a:latin typeface="Times New Roman"/>
                <a:cs typeface="Times New Roman"/>
              </a:rPr>
              <a:t>to </a:t>
            </a:r>
            <a:r>
              <a:rPr sz="1113" spc="-15" dirty="0">
                <a:latin typeface="Times New Roman"/>
                <a:cs typeface="Times New Roman"/>
              </a:rPr>
              <a:t>regular </a:t>
            </a:r>
            <a:r>
              <a:rPr sz="1113" spc="-10" dirty="0">
                <a:latin typeface="Times New Roman"/>
                <a:cs typeface="Times New Roman"/>
              </a:rPr>
              <a:t>classroom instruction or </a:t>
            </a:r>
            <a:r>
              <a:rPr sz="1113" spc="-15" dirty="0">
                <a:latin typeface="Times New Roman"/>
                <a:cs typeface="Times New Roman"/>
              </a:rPr>
              <a:t>media coverage </a:t>
            </a:r>
            <a:r>
              <a:rPr sz="1113" dirty="0">
                <a:latin typeface="Times New Roman"/>
                <a:cs typeface="Times New Roman"/>
              </a:rPr>
              <a:t>of </a:t>
            </a:r>
            <a:r>
              <a:rPr sz="1113" spc="-5" dirty="0">
                <a:latin typeface="Times New Roman"/>
                <a:cs typeface="Times New Roman"/>
              </a:rPr>
              <a:t>the </a:t>
            </a:r>
            <a:r>
              <a:rPr sz="1113" spc="-15" dirty="0">
                <a:latin typeface="Times New Roman"/>
                <a:cs typeface="Times New Roman"/>
              </a:rPr>
              <a:t>school. Parent </a:t>
            </a:r>
            <a:r>
              <a:rPr sz="1113" spc="-10" dirty="0">
                <a:latin typeface="Times New Roman"/>
                <a:cs typeface="Times New Roman"/>
              </a:rPr>
              <a:t>permission </a:t>
            </a:r>
            <a:r>
              <a:rPr sz="1113" spc="-5" dirty="0">
                <a:latin typeface="Times New Roman"/>
                <a:cs typeface="Times New Roman"/>
              </a:rPr>
              <a:t>is </a:t>
            </a:r>
            <a:r>
              <a:rPr sz="1113" spc="-10" dirty="0">
                <a:latin typeface="Times New Roman"/>
                <a:cs typeface="Times New Roman"/>
              </a:rPr>
              <a:t>not required </a:t>
            </a:r>
            <a:r>
              <a:rPr sz="1113" dirty="0">
                <a:latin typeface="Times New Roman"/>
                <a:cs typeface="Times New Roman"/>
              </a:rPr>
              <a:t>by </a:t>
            </a:r>
            <a:r>
              <a:rPr sz="1113" spc="-15" dirty="0">
                <a:latin typeface="Times New Roman"/>
                <a:cs typeface="Times New Roman"/>
              </a:rPr>
              <a:t>law; </a:t>
            </a:r>
            <a:r>
              <a:rPr sz="1113" dirty="0">
                <a:latin typeface="Times New Roman"/>
                <a:cs typeface="Times New Roman"/>
              </a:rPr>
              <a:t>however, </a:t>
            </a:r>
            <a:r>
              <a:rPr sz="1113" spc="-10" dirty="0">
                <a:latin typeface="Times New Roman"/>
                <a:cs typeface="Times New Roman"/>
              </a:rPr>
              <a:t>if  you have </a:t>
            </a:r>
            <a:r>
              <a:rPr sz="1113" dirty="0">
                <a:latin typeface="Times New Roman"/>
                <a:cs typeface="Times New Roman"/>
              </a:rPr>
              <a:t>an </a:t>
            </a:r>
            <a:r>
              <a:rPr sz="1113" spc="-15" dirty="0">
                <a:latin typeface="Times New Roman"/>
                <a:cs typeface="Times New Roman"/>
              </a:rPr>
              <a:t>objection </a:t>
            </a:r>
            <a:r>
              <a:rPr sz="1113" dirty="0">
                <a:latin typeface="Times New Roman"/>
                <a:cs typeface="Times New Roman"/>
              </a:rPr>
              <a:t>to </a:t>
            </a:r>
            <a:r>
              <a:rPr sz="1113" spc="-10" dirty="0">
                <a:latin typeface="Times New Roman"/>
                <a:cs typeface="Times New Roman"/>
              </a:rPr>
              <a:t>the </a:t>
            </a:r>
            <a:r>
              <a:rPr sz="1113" spc="-15" dirty="0">
                <a:latin typeface="Times New Roman"/>
                <a:cs typeface="Times New Roman"/>
              </a:rPr>
              <a:t>videotaping, photographing, </a:t>
            </a:r>
            <a:r>
              <a:rPr sz="1113" spc="-10" dirty="0">
                <a:latin typeface="Times New Roman"/>
                <a:cs typeface="Times New Roman"/>
              </a:rPr>
              <a:t>or </a:t>
            </a:r>
            <a:r>
              <a:rPr sz="1113" spc="-15" dirty="0">
                <a:latin typeface="Times New Roman"/>
                <a:cs typeface="Times New Roman"/>
              </a:rPr>
              <a:t>recording </a:t>
            </a:r>
            <a:r>
              <a:rPr sz="1113" spc="-10" dirty="0">
                <a:latin typeface="Times New Roman"/>
                <a:cs typeface="Times New Roman"/>
              </a:rPr>
              <a:t>of </a:t>
            </a:r>
            <a:r>
              <a:rPr sz="1113" dirty="0">
                <a:latin typeface="Times New Roman"/>
                <a:cs typeface="Times New Roman"/>
              </a:rPr>
              <a:t>your </a:t>
            </a:r>
            <a:r>
              <a:rPr sz="1113" spc="-15" dirty="0">
                <a:latin typeface="Times New Roman"/>
                <a:cs typeface="Times New Roman"/>
              </a:rPr>
              <a:t>child, </a:t>
            </a:r>
            <a:r>
              <a:rPr sz="1113" spc="-10" dirty="0">
                <a:latin typeface="Times New Roman"/>
                <a:cs typeface="Times New Roman"/>
              </a:rPr>
              <a:t>or </a:t>
            </a:r>
            <a:r>
              <a:rPr sz="1113" spc="-5" dirty="0">
                <a:latin typeface="Times New Roman"/>
                <a:cs typeface="Times New Roman"/>
              </a:rPr>
              <a:t>the </a:t>
            </a:r>
            <a:r>
              <a:rPr sz="1113" spc="-10" dirty="0">
                <a:latin typeface="Times New Roman"/>
                <a:cs typeface="Times New Roman"/>
              </a:rPr>
              <a:t>use </a:t>
            </a:r>
            <a:r>
              <a:rPr sz="1113" dirty="0">
                <a:latin typeface="Times New Roman"/>
                <a:cs typeface="Times New Roman"/>
              </a:rPr>
              <a:t>of </a:t>
            </a:r>
            <a:r>
              <a:rPr sz="1113" spc="-15" dirty="0">
                <a:latin typeface="Times New Roman"/>
                <a:cs typeface="Times New Roman"/>
              </a:rPr>
              <a:t>those </a:t>
            </a:r>
            <a:r>
              <a:rPr sz="1113" spc="-30" dirty="0">
                <a:latin typeface="Times New Roman"/>
                <a:cs typeface="Times New Roman"/>
              </a:rPr>
              <a:t>images </a:t>
            </a:r>
            <a:r>
              <a:rPr sz="1113" dirty="0">
                <a:latin typeface="Times New Roman"/>
                <a:cs typeface="Times New Roman"/>
              </a:rPr>
              <a:t>as  </a:t>
            </a:r>
            <a:r>
              <a:rPr sz="1113" spc="-15" dirty="0">
                <a:latin typeface="Times New Roman"/>
                <a:cs typeface="Times New Roman"/>
              </a:rPr>
              <a:t>described  </a:t>
            </a:r>
            <a:r>
              <a:rPr sz="1113" spc="-10" dirty="0">
                <a:latin typeface="Times New Roman"/>
                <a:cs typeface="Times New Roman"/>
              </a:rPr>
              <a:t>above, please contact </a:t>
            </a:r>
            <a:r>
              <a:rPr sz="1113" spc="-5" dirty="0">
                <a:latin typeface="Times New Roman"/>
                <a:cs typeface="Times New Roman"/>
              </a:rPr>
              <a:t>the </a:t>
            </a:r>
            <a:r>
              <a:rPr sz="1113" spc="-15" dirty="0">
                <a:latin typeface="Times New Roman"/>
                <a:cs typeface="Times New Roman"/>
              </a:rPr>
              <a:t>campus</a:t>
            </a:r>
            <a:r>
              <a:rPr sz="1113" spc="-5" dirty="0">
                <a:latin typeface="Times New Roman"/>
                <a:cs typeface="Times New Roman"/>
              </a:rPr>
              <a:t> </a:t>
            </a:r>
            <a:r>
              <a:rPr sz="1113" spc="-15" dirty="0">
                <a:latin typeface="Times New Roman"/>
                <a:cs typeface="Times New Roman"/>
              </a:rPr>
              <a:t>principal.</a:t>
            </a:r>
            <a:endParaRPr sz="1113">
              <a:latin typeface="Times New Roman"/>
              <a:cs typeface="Times New Roman"/>
            </a:endParaRPr>
          </a:p>
          <a:p>
            <a:pPr marL="1315573" marR="1326499" algn="ctr">
              <a:lnSpc>
                <a:spcPts val="1275"/>
              </a:lnSpc>
            </a:pPr>
            <a:r>
              <a:rPr sz="1113" i="1" spc="-5" dirty="0">
                <a:latin typeface="Times New Roman"/>
                <a:cs typeface="Times New Roman"/>
              </a:rPr>
              <a:t>For </a:t>
            </a:r>
            <a:r>
              <a:rPr sz="1113" i="1" spc="-10" dirty="0">
                <a:latin typeface="Times New Roman"/>
                <a:cs typeface="Times New Roman"/>
              </a:rPr>
              <a:t>more </a:t>
            </a:r>
            <a:r>
              <a:rPr sz="1113" i="1" spc="-15" dirty="0">
                <a:latin typeface="Times New Roman"/>
                <a:cs typeface="Times New Roman"/>
              </a:rPr>
              <a:t>information, </a:t>
            </a:r>
            <a:r>
              <a:rPr sz="1113" i="1" spc="-10" dirty="0">
                <a:latin typeface="Times New Roman"/>
                <a:cs typeface="Times New Roman"/>
              </a:rPr>
              <a:t>call </a:t>
            </a:r>
            <a:r>
              <a:rPr sz="1113" i="1" dirty="0">
                <a:latin typeface="Times New Roman"/>
                <a:cs typeface="Times New Roman"/>
              </a:rPr>
              <a:t>the </a:t>
            </a:r>
            <a:r>
              <a:rPr sz="1113" i="1" spc="-10" dirty="0">
                <a:latin typeface="Times New Roman"/>
                <a:cs typeface="Times New Roman"/>
              </a:rPr>
              <a:t>Public </a:t>
            </a:r>
            <a:r>
              <a:rPr sz="1113" i="1" spc="-15" dirty="0">
                <a:latin typeface="Times New Roman"/>
                <a:cs typeface="Times New Roman"/>
              </a:rPr>
              <a:t>Information </a:t>
            </a:r>
            <a:r>
              <a:rPr sz="1113" i="1" spc="-10" dirty="0">
                <a:latin typeface="Times New Roman"/>
                <a:cs typeface="Times New Roman"/>
              </a:rPr>
              <a:t>Office </a:t>
            </a:r>
            <a:r>
              <a:rPr sz="1113" i="1" dirty="0">
                <a:latin typeface="Times New Roman"/>
                <a:cs typeface="Times New Roman"/>
              </a:rPr>
              <a:t>at (956) </a:t>
            </a:r>
            <a:r>
              <a:rPr sz="1113" i="1" spc="-10" dirty="0">
                <a:latin typeface="Times New Roman"/>
                <a:cs typeface="Times New Roman"/>
              </a:rPr>
              <a:t>548-8000,  </a:t>
            </a:r>
            <a:r>
              <a:rPr sz="1113" i="1" spc="-15" dirty="0">
                <a:latin typeface="Times New Roman"/>
                <a:cs typeface="Times New Roman"/>
              </a:rPr>
              <a:t>Monday through </a:t>
            </a:r>
            <a:r>
              <a:rPr sz="1113" i="1" spc="-10" dirty="0">
                <a:latin typeface="Times New Roman"/>
                <a:cs typeface="Times New Roman"/>
              </a:rPr>
              <a:t>Friday, </a:t>
            </a:r>
            <a:r>
              <a:rPr sz="1113" i="1" spc="-5" dirty="0">
                <a:latin typeface="Times New Roman"/>
                <a:cs typeface="Times New Roman"/>
              </a:rPr>
              <a:t>8:00a.m. </a:t>
            </a:r>
            <a:r>
              <a:rPr sz="1113" i="1" dirty="0">
                <a:latin typeface="Times New Roman"/>
                <a:cs typeface="Times New Roman"/>
              </a:rPr>
              <a:t>to </a:t>
            </a:r>
            <a:r>
              <a:rPr sz="1113" i="1" spc="-5" dirty="0">
                <a:latin typeface="Times New Roman"/>
                <a:cs typeface="Times New Roman"/>
              </a:rPr>
              <a:t>5:00p.m., </a:t>
            </a:r>
            <a:r>
              <a:rPr sz="1113" i="1" spc="-10" dirty="0">
                <a:latin typeface="Times New Roman"/>
                <a:cs typeface="Times New Roman"/>
              </a:rPr>
              <a:t>except</a:t>
            </a:r>
            <a:r>
              <a:rPr sz="1113" i="1" spc="238" dirty="0">
                <a:latin typeface="Times New Roman"/>
                <a:cs typeface="Times New Roman"/>
              </a:rPr>
              <a:t> </a:t>
            </a:r>
            <a:r>
              <a:rPr sz="1113" i="1" spc="-15" dirty="0">
                <a:latin typeface="Times New Roman"/>
                <a:cs typeface="Times New Roman"/>
              </a:rPr>
              <a:t>holidays.</a:t>
            </a:r>
            <a:endParaRPr sz="1113">
              <a:latin typeface="Times New Roman"/>
              <a:cs typeface="Times New Roman"/>
            </a:endParaRPr>
          </a:p>
        </p:txBody>
      </p:sp>
      <p:sp>
        <p:nvSpPr>
          <p:cNvPr id="16" name="object 16"/>
          <p:cNvSpPr/>
          <p:nvPr/>
        </p:nvSpPr>
        <p:spPr>
          <a:xfrm>
            <a:off x="1327426" y="5583376"/>
            <a:ext cx="283433" cy="175458"/>
          </a:xfrm>
          <a:custGeom>
            <a:avLst/>
            <a:gdLst/>
            <a:ahLst/>
            <a:cxnLst/>
            <a:rect l="l" t="t" r="r" b="b"/>
            <a:pathLst>
              <a:path w="280034" h="173354">
                <a:moveTo>
                  <a:pt x="0" y="172735"/>
                </a:moveTo>
                <a:lnTo>
                  <a:pt x="279810" y="172735"/>
                </a:lnTo>
                <a:lnTo>
                  <a:pt x="279810" y="0"/>
                </a:lnTo>
                <a:lnTo>
                  <a:pt x="0" y="0"/>
                </a:lnTo>
                <a:lnTo>
                  <a:pt x="0" y="172735"/>
                </a:lnTo>
                <a:close/>
              </a:path>
            </a:pathLst>
          </a:custGeom>
          <a:solidFill>
            <a:srgbClr val="FFFFFF"/>
          </a:solidFill>
        </p:spPr>
        <p:txBody>
          <a:bodyPr wrap="square" lIns="0" tIns="0" rIns="0" bIns="0" rtlCol="0"/>
          <a:lstStyle/>
          <a:p>
            <a:endParaRPr sz="1822"/>
          </a:p>
        </p:txBody>
      </p:sp>
      <p:sp>
        <p:nvSpPr>
          <p:cNvPr id="17" name="object 17"/>
          <p:cNvSpPr/>
          <p:nvPr/>
        </p:nvSpPr>
        <p:spPr>
          <a:xfrm>
            <a:off x="1320357" y="5755346"/>
            <a:ext cx="283433" cy="152321"/>
          </a:xfrm>
          <a:custGeom>
            <a:avLst/>
            <a:gdLst/>
            <a:ahLst/>
            <a:cxnLst/>
            <a:rect l="l" t="t" r="r" b="b"/>
            <a:pathLst>
              <a:path w="280034" h="150495">
                <a:moveTo>
                  <a:pt x="0" y="150276"/>
                </a:moveTo>
                <a:lnTo>
                  <a:pt x="279810" y="150276"/>
                </a:lnTo>
                <a:lnTo>
                  <a:pt x="279810" y="0"/>
                </a:lnTo>
                <a:lnTo>
                  <a:pt x="0" y="0"/>
                </a:lnTo>
                <a:lnTo>
                  <a:pt x="0" y="150276"/>
                </a:lnTo>
                <a:close/>
              </a:path>
            </a:pathLst>
          </a:custGeom>
          <a:solidFill>
            <a:srgbClr val="FFFFFF"/>
          </a:solidFill>
        </p:spPr>
        <p:txBody>
          <a:bodyPr wrap="square" lIns="0" tIns="0" rIns="0" bIns="0" rtlCol="0"/>
          <a:lstStyle/>
          <a:p>
            <a:endParaRPr sz="1822"/>
          </a:p>
        </p:txBody>
      </p:sp>
      <p:sp>
        <p:nvSpPr>
          <p:cNvPr id="18" name="object 18"/>
          <p:cNvSpPr/>
          <p:nvPr/>
        </p:nvSpPr>
        <p:spPr>
          <a:xfrm>
            <a:off x="1322836" y="5907445"/>
            <a:ext cx="287932" cy="188955"/>
          </a:xfrm>
          <a:custGeom>
            <a:avLst/>
            <a:gdLst/>
            <a:ahLst/>
            <a:cxnLst/>
            <a:rect l="l" t="t" r="r" b="b"/>
            <a:pathLst>
              <a:path w="284480" h="186689">
                <a:moveTo>
                  <a:pt x="0" y="186701"/>
                </a:moveTo>
                <a:lnTo>
                  <a:pt x="284464" y="186701"/>
                </a:lnTo>
                <a:lnTo>
                  <a:pt x="284464" y="0"/>
                </a:lnTo>
                <a:lnTo>
                  <a:pt x="0" y="0"/>
                </a:lnTo>
                <a:lnTo>
                  <a:pt x="0" y="186701"/>
                </a:lnTo>
                <a:close/>
              </a:path>
            </a:pathLst>
          </a:custGeom>
          <a:solidFill>
            <a:srgbClr val="FFFFFF"/>
          </a:solidFill>
        </p:spPr>
        <p:txBody>
          <a:bodyPr wrap="square" lIns="0" tIns="0" rIns="0" bIns="0" rtlCol="0"/>
          <a:lstStyle/>
          <a:p>
            <a:endParaRPr sz="1822"/>
          </a:p>
        </p:txBody>
      </p:sp>
      <p:sp>
        <p:nvSpPr>
          <p:cNvPr id="19" name="object 19"/>
          <p:cNvSpPr/>
          <p:nvPr/>
        </p:nvSpPr>
        <p:spPr>
          <a:xfrm>
            <a:off x="1320241" y="6109802"/>
            <a:ext cx="283433" cy="175458"/>
          </a:xfrm>
          <a:custGeom>
            <a:avLst/>
            <a:gdLst/>
            <a:ahLst/>
            <a:cxnLst/>
            <a:rect l="l" t="t" r="r" b="b"/>
            <a:pathLst>
              <a:path w="280034" h="173354">
                <a:moveTo>
                  <a:pt x="0" y="172735"/>
                </a:moveTo>
                <a:lnTo>
                  <a:pt x="279810" y="172735"/>
                </a:lnTo>
                <a:lnTo>
                  <a:pt x="279810" y="0"/>
                </a:lnTo>
                <a:lnTo>
                  <a:pt x="0" y="0"/>
                </a:lnTo>
                <a:lnTo>
                  <a:pt x="0" y="172735"/>
                </a:lnTo>
                <a:close/>
              </a:path>
            </a:pathLst>
          </a:custGeom>
          <a:solidFill>
            <a:srgbClr val="FFFFFF"/>
          </a:solidFill>
        </p:spPr>
        <p:txBody>
          <a:bodyPr wrap="square" lIns="0" tIns="0" rIns="0" bIns="0" rtlCol="0"/>
          <a:lstStyle/>
          <a:p>
            <a:endParaRPr sz="1822"/>
          </a:p>
        </p:txBody>
      </p:sp>
      <p:sp>
        <p:nvSpPr>
          <p:cNvPr id="20" name="object 20"/>
          <p:cNvSpPr/>
          <p:nvPr/>
        </p:nvSpPr>
        <p:spPr>
          <a:xfrm>
            <a:off x="3646265" y="5580402"/>
            <a:ext cx="283433" cy="175458"/>
          </a:xfrm>
          <a:custGeom>
            <a:avLst/>
            <a:gdLst/>
            <a:ahLst/>
            <a:cxnLst/>
            <a:rect l="l" t="t" r="r" b="b"/>
            <a:pathLst>
              <a:path w="280035" h="173354">
                <a:moveTo>
                  <a:pt x="0" y="172752"/>
                </a:moveTo>
                <a:lnTo>
                  <a:pt x="279810" y="172752"/>
                </a:lnTo>
                <a:lnTo>
                  <a:pt x="279810" y="0"/>
                </a:lnTo>
                <a:lnTo>
                  <a:pt x="0" y="0"/>
                </a:lnTo>
                <a:lnTo>
                  <a:pt x="0" y="172752"/>
                </a:lnTo>
                <a:close/>
              </a:path>
            </a:pathLst>
          </a:custGeom>
          <a:solidFill>
            <a:srgbClr val="FFFFFF"/>
          </a:solidFill>
        </p:spPr>
        <p:txBody>
          <a:bodyPr wrap="square" lIns="0" tIns="0" rIns="0" bIns="0" rtlCol="0"/>
          <a:lstStyle/>
          <a:p>
            <a:endParaRPr sz="1822"/>
          </a:p>
        </p:txBody>
      </p:sp>
      <p:sp>
        <p:nvSpPr>
          <p:cNvPr id="21" name="object 21"/>
          <p:cNvSpPr/>
          <p:nvPr/>
        </p:nvSpPr>
        <p:spPr>
          <a:xfrm>
            <a:off x="3645674" y="6289181"/>
            <a:ext cx="283433" cy="175458"/>
          </a:xfrm>
          <a:custGeom>
            <a:avLst/>
            <a:gdLst/>
            <a:ahLst/>
            <a:cxnLst/>
            <a:rect l="l" t="t" r="r" b="b"/>
            <a:pathLst>
              <a:path w="280035" h="173354">
                <a:moveTo>
                  <a:pt x="0" y="172735"/>
                </a:moveTo>
                <a:lnTo>
                  <a:pt x="279810" y="172735"/>
                </a:lnTo>
                <a:lnTo>
                  <a:pt x="279810" y="0"/>
                </a:lnTo>
                <a:lnTo>
                  <a:pt x="0" y="0"/>
                </a:lnTo>
                <a:lnTo>
                  <a:pt x="0" y="172735"/>
                </a:lnTo>
                <a:close/>
              </a:path>
            </a:pathLst>
          </a:custGeom>
          <a:solidFill>
            <a:srgbClr val="FFFFFF"/>
          </a:solidFill>
        </p:spPr>
        <p:txBody>
          <a:bodyPr wrap="square" lIns="0" tIns="0" rIns="0" bIns="0" rtlCol="0"/>
          <a:lstStyle/>
          <a:p>
            <a:endParaRPr sz="1822"/>
          </a:p>
        </p:txBody>
      </p:sp>
      <p:graphicFrame>
        <p:nvGraphicFramePr>
          <p:cNvPr id="22" name="object 22"/>
          <p:cNvGraphicFramePr>
            <a:graphicFrameLocks noGrp="1"/>
          </p:cNvGraphicFramePr>
          <p:nvPr/>
        </p:nvGraphicFramePr>
        <p:xfrm>
          <a:off x="3642730" y="5378047"/>
          <a:ext cx="270351" cy="1246763"/>
        </p:xfrm>
        <a:graphic>
          <a:graphicData uri="http://schemas.openxmlformats.org/drawingml/2006/table">
            <a:tbl>
              <a:tblPr firstRow="1" bandRow="1">
                <a:tableStyleId>{2D5ABB26-0587-4C30-8999-92F81FD0307C}</a:tableStyleId>
              </a:tblPr>
              <a:tblGrid>
                <a:gridCol w="270351">
                  <a:extLst>
                    <a:ext uri="{9D8B030D-6E8A-4147-A177-3AD203B41FA5}">
                      <a16:colId xmlns:a16="http://schemas.microsoft.com/office/drawing/2014/main" val="20000"/>
                    </a:ext>
                  </a:extLst>
                </a:gridCol>
              </a:tblGrid>
              <a:tr h="189233">
                <a:tc>
                  <a:txBody>
                    <a:bodyPr/>
                    <a:lstStyle/>
                    <a:p>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38628">
                      <a:solidFill>
                        <a:srgbClr val="000000"/>
                      </a:solidFill>
                      <a:prstDash val="solid"/>
                    </a:lnB>
                  </a:tcPr>
                </a:tc>
                <a:extLst>
                  <a:ext uri="{0D108BD9-81ED-4DB2-BD59-A6C34878D82A}">
                    <a16:rowId xmlns:a16="http://schemas.microsoft.com/office/drawing/2014/main" val="10000"/>
                  </a:ext>
                </a:extLst>
              </a:tr>
              <a:tr h="178461">
                <a:tc>
                  <a:txBody>
                    <a:bodyPr/>
                    <a:lstStyle/>
                    <a:p>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38628">
                      <a:solidFill>
                        <a:srgbClr val="000000"/>
                      </a:solidFill>
                      <a:prstDash val="solid"/>
                    </a:lnT>
                    <a:lnB w="15240">
                      <a:solidFill>
                        <a:srgbClr val="000000"/>
                      </a:solidFill>
                      <a:prstDash val="solid"/>
                    </a:lnB>
                  </a:tcPr>
                </a:tc>
                <a:extLst>
                  <a:ext uri="{0D108BD9-81ED-4DB2-BD59-A6C34878D82A}">
                    <a16:rowId xmlns:a16="http://schemas.microsoft.com/office/drawing/2014/main" val="10001"/>
                  </a:ext>
                </a:extLst>
              </a:tr>
              <a:tr h="175288">
                <a:tc>
                  <a:txBody>
                    <a:bodyPr/>
                    <a:lstStyle/>
                    <a:p>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5240">
                      <a:solidFill>
                        <a:srgbClr val="000000"/>
                      </a:solidFill>
                      <a:prstDash val="solid"/>
                    </a:lnT>
                    <a:lnB w="25863">
                      <a:solidFill>
                        <a:srgbClr val="000000"/>
                      </a:solidFill>
                      <a:prstDash val="solid"/>
                    </a:lnB>
                  </a:tcPr>
                </a:tc>
                <a:extLst>
                  <a:ext uri="{0D108BD9-81ED-4DB2-BD59-A6C34878D82A}">
                    <a16:rowId xmlns:a16="http://schemas.microsoft.com/office/drawing/2014/main" val="10002"/>
                  </a:ext>
                </a:extLst>
              </a:tr>
              <a:tr h="189458">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25863">
                      <a:solidFill>
                        <a:srgbClr val="000000"/>
                      </a:solidFill>
                      <a:prstDash val="solid"/>
                    </a:lnT>
                    <a:lnB w="25942">
                      <a:solidFill>
                        <a:srgbClr val="000000"/>
                      </a:solidFill>
                      <a:prstDash val="solid"/>
                    </a:lnB>
                  </a:tcPr>
                </a:tc>
                <a:extLst>
                  <a:ext uri="{0D108BD9-81ED-4DB2-BD59-A6C34878D82A}">
                    <a16:rowId xmlns:a16="http://schemas.microsoft.com/office/drawing/2014/main" val="10003"/>
                  </a:ext>
                </a:extLst>
              </a:tr>
              <a:tr h="173683">
                <a:tc>
                  <a:txBody>
                    <a:bodyPr/>
                    <a:lstStyle/>
                    <a:p>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25942">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69674">
                <a:tc>
                  <a:txBody>
                    <a:bodyPr/>
                    <a:lstStyle/>
                    <a:p>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5240">
                      <a:solidFill>
                        <a:srgbClr val="000000"/>
                      </a:solidFill>
                      <a:prstDash val="solid"/>
                    </a:lnB>
                  </a:tcPr>
                </a:tc>
                <a:extLst>
                  <a:ext uri="{0D108BD9-81ED-4DB2-BD59-A6C34878D82A}">
                    <a16:rowId xmlns:a16="http://schemas.microsoft.com/office/drawing/2014/main" val="10005"/>
                  </a:ext>
                </a:extLst>
              </a:tr>
              <a:tr h="170966">
                <a:tc>
                  <a:txBody>
                    <a:bodyPr/>
                    <a:lstStyle/>
                    <a:p>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5240">
                      <a:solidFill>
                        <a:srgbClr val="000000"/>
                      </a:solidFill>
                      <a:prstDash val="solid"/>
                    </a:lnT>
                    <a:lnB w="15240">
                      <a:solidFill>
                        <a:srgbClr val="000000"/>
                      </a:solidFill>
                      <a:prstDash val="solid"/>
                    </a:lnB>
                  </a:tcPr>
                </a:tc>
                <a:extLst>
                  <a:ext uri="{0D108BD9-81ED-4DB2-BD59-A6C34878D82A}">
                    <a16:rowId xmlns:a16="http://schemas.microsoft.com/office/drawing/2014/main" val="10006"/>
                  </a:ext>
                </a:extLst>
              </a:tr>
            </a:tbl>
          </a:graphicData>
        </a:graphic>
      </p:graphicFrame>
      <p:graphicFrame>
        <p:nvGraphicFramePr>
          <p:cNvPr id="23" name="object 23"/>
          <p:cNvGraphicFramePr>
            <a:graphicFrameLocks noGrp="1"/>
          </p:cNvGraphicFramePr>
          <p:nvPr/>
        </p:nvGraphicFramePr>
        <p:xfrm>
          <a:off x="1323891" y="5381004"/>
          <a:ext cx="270351" cy="1253972"/>
        </p:xfrm>
        <a:graphic>
          <a:graphicData uri="http://schemas.openxmlformats.org/drawingml/2006/table">
            <a:tbl>
              <a:tblPr firstRow="1" bandRow="1">
                <a:tableStyleId>{2D5ABB26-0587-4C30-8999-92F81FD0307C}</a:tableStyleId>
              </a:tblPr>
              <a:tblGrid>
                <a:gridCol w="270351">
                  <a:extLst>
                    <a:ext uri="{9D8B030D-6E8A-4147-A177-3AD203B41FA5}">
                      <a16:colId xmlns:a16="http://schemas.microsoft.com/office/drawing/2014/main" val="20000"/>
                    </a:ext>
                  </a:extLst>
                </a:gridCol>
              </a:tblGrid>
              <a:tr h="189242">
                <a:tc>
                  <a:txBody>
                    <a:bodyPr/>
                    <a:lstStyle/>
                    <a:p>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38643">
                      <a:solidFill>
                        <a:srgbClr val="000000"/>
                      </a:solidFill>
                      <a:prstDash val="solid"/>
                    </a:lnB>
                  </a:tcPr>
                </a:tc>
                <a:extLst>
                  <a:ext uri="{0D108BD9-81ED-4DB2-BD59-A6C34878D82A}">
                    <a16:rowId xmlns:a16="http://schemas.microsoft.com/office/drawing/2014/main" val="10000"/>
                  </a:ext>
                </a:extLst>
              </a:tr>
              <a:tr h="176972">
                <a:tc>
                  <a:txBody>
                    <a:bodyPr/>
                    <a:lstStyle/>
                    <a:p>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38643">
                      <a:solidFill>
                        <a:srgbClr val="000000"/>
                      </a:solidFill>
                      <a:prstDash val="solid"/>
                    </a:lnT>
                    <a:lnB w="15240">
                      <a:solidFill>
                        <a:srgbClr val="000000"/>
                      </a:solidFill>
                      <a:prstDash val="solid"/>
                    </a:lnB>
                  </a:tcPr>
                </a:tc>
                <a:extLst>
                  <a:ext uri="{0D108BD9-81ED-4DB2-BD59-A6C34878D82A}">
                    <a16:rowId xmlns:a16="http://schemas.microsoft.com/office/drawing/2014/main" val="10001"/>
                  </a:ext>
                </a:extLst>
              </a:tr>
              <a:tr h="169674">
                <a:tc>
                  <a:txBody>
                    <a:bodyPr/>
                    <a:lstStyle/>
                    <a:p>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524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89234">
                <a:tc>
                  <a:txBody>
                    <a:bodyPr/>
                    <a:lstStyle/>
                    <a:p>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38629">
                      <a:solidFill>
                        <a:srgbClr val="000000"/>
                      </a:solidFill>
                      <a:prstDash val="solid"/>
                    </a:lnB>
                  </a:tcPr>
                </a:tc>
                <a:extLst>
                  <a:ext uri="{0D108BD9-81ED-4DB2-BD59-A6C34878D82A}">
                    <a16:rowId xmlns:a16="http://schemas.microsoft.com/office/drawing/2014/main" val="10003"/>
                  </a:ext>
                </a:extLst>
              </a:tr>
              <a:tr h="179841">
                <a:tc>
                  <a:txBody>
                    <a:bodyPr/>
                    <a:lstStyle/>
                    <a:p>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38629">
                      <a:solidFill>
                        <a:srgbClr val="000000"/>
                      </a:solidFill>
                      <a:prstDash val="solid"/>
                    </a:lnT>
                    <a:lnB w="15240">
                      <a:solidFill>
                        <a:srgbClr val="000000"/>
                      </a:solidFill>
                      <a:prstDash val="solid"/>
                    </a:lnB>
                  </a:tcPr>
                </a:tc>
                <a:extLst>
                  <a:ext uri="{0D108BD9-81ED-4DB2-BD59-A6C34878D82A}">
                    <a16:rowId xmlns:a16="http://schemas.microsoft.com/office/drawing/2014/main" val="10004"/>
                  </a:ext>
                </a:extLst>
              </a:tr>
              <a:tr h="175606">
                <a:tc>
                  <a:txBody>
                    <a:bodyPr/>
                    <a:lstStyle/>
                    <a:p>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5240">
                      <a:solidFill>
                        <a:srgbClr val="000000"/>
                      </a:solidFill>
                      <a:prstDash val="solid"/>
                    </a:lnT>
                    <a:lnB w="29220">
                      <a:solidFill>
                        <a:srgbClr val="000000"/>
                      </a:solidFill>
                      <a:prstDash val="solid"/>
                    </a:lnB>
                  </a:tcPr>
                </a:tc>
                <a:extLst>
                  <a:ext uri="{0D108BD9-81ED-4DB2-BD59-A6C34878D82A}">
                    <a16:rowId xmlns:a16="http://schemas.microsoft.com/office/drawing/2014/main" val="10005"/>
                  </a:ext>
                </a:extLst>
              </a:tr>
              <a:tr h="173403">
                <a:tc>
                  <a:txBody>
                    <a:bodyPr/>
                    <a:lstStyle/>
                    <a:p>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29220">
                      <a:solidFill>
                        <a:srgbClr val="000000"/>
                      </a:solidFill>
                      <a:prstDash val="solid"/>
                    </a:lnT>
                    <a:lnB w="15240">
                      <a:solidFill>
                        <a:srgbClr val="000000"/>
                      </a:solidFill>
                      <a:prstDash val="solid"/>
                    </a:lnB>
                  </a:tcPr>
                </a:tc>
                <a:extLst>
                  <a:ext uri="{0D108BD9-81ED-4DB2-BD59-A6C34878D82A}">
                    <a16:rowId xmlns:a16="http://schemas.microsoft.com/office/drawing/2014/main" val="10006"/>
                  </a:ext>
                </a:extLst>
              </a:tr>
            </a:tbl>
          </a:graphicData>
        </a:graphic>
      </p:graphicFrame>
      <p:sp>
        <p:nvSpPr>
          <p:cNvPr id="24" name="Left Arrow 23"/>
          <p:cNvSpPr/>
          <p:nvPr/>
        </p:nvSpPr>
        <p:spPr>
          <a:xfrm>
            <a:off x="5486400" y="612739"/>
            <a:ext cx="762000" cy="1664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8721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80483" y="622971"/>
            <a:ext cx="989425" cy="1026069"/>
          </a:xfrm>
          <a:prstGeom prst="rect">
            <a:avLst/>
          </a:prstGeom>
          <a:blipFill>
            <a:blip r:embed="rId2" cstate="print"/>
            <a:stretch>
              <a:fillRect/>
            </a:stretch>
          </a:blipFill>
        </p:spPr>
        <p:txBody>
          <a:bodyPr wrap="square" lIns="0" tIns="0" rIns="0" bIns="0" rtlCol="0"/>
          <a:lstStyle/>
          <a:p>
            <a:endParaRPr sz="1803"/>
          </a:p>
        </p:txBody>
      </p:sp>
      <p:sp>
        <p:nvSpPr>
          <p:cNvPr id="3" name="object 3"/>
          <p:cNvSpPr/>
          <p:nvPr/>
        </p:nvSpPr>
        <p:spPr>
          <a:xfrm>
            <a:off x="6654451" y="10060169"/>
            <a:ext cx="1087273" cy="0"/>
          </a:xfrm>
          <a:custGeom>
            <a:avLst/>
            <a:gdLst/>
            <a:ahLst/>
            <a:cxnLst/>
            <a:rect l="l" t="t" r="r" b="b"/>
            <a:pathLst>
              <a:path w="1085215">
                <a:moveTo>
                  <a:pt x="0" y="0"/>
                </a:moveTo>
                <a:lnTo>
                  <a:pt x="1085088" y="0"/>
                </a:lnTo>
              </a:path>
            </a:pathLst>
          </a:custGeom>
          <a:ln w="9144">
            <a:solidFill>
              <a:srgbClr val="000000"/>
            </a:solidFill>
          </a:ln>
        </p:spPr>
        <p:txBody>
          <a:bodyPr wrap="square" lIns="0" tIns="0" rIns="0" bIns="0" rtlCol="0"/>
          <a:lstStyle/>
          <a:p>
            <a:endParaRPr sz="1803"/>
          </a:p>
        </p:txBody>
      </p:sp>
      <p:sp>
        <p:nvSpPr>
          <p:cNvPr id="4" name="object 4"/>
          <p:cNvSpPr txBox="1"/>
          <p:nvPr/>
        </p:nvSpPr>
        <p:spPr>
          <a:xfrm>
            <a:off x="1733584" y="957553"/>
            <a:ext cx="5265226" cy="473972"/>
          </a:xfrm>
          <a:prstGeom prst="rect">
            <a:avLst/>
          </a:prstGeom>
        </p:spPr>
        <p:txBody>
          <a:bodyPr vert="horz" wrap="square" lIns="0" tIns="0" rIns="0" bIns="0" rtlCol="0">
            <a:spAutoFit/>
          </a:bodyPr>
          <a:lstStyle/>
          <a:p>
            <a:pPr algn="ctr">
              <a:lnSpc>
                <a:spcPct val="100000"/>
              </a:lnSpc>
            </a:pPr>
            <a:r>
              <a:rPr sz="2054" b="1" spc="15" dirty="0">
                <a:latin typeface="Arial"/>
                <a:cs typeface="Arial"/>
              </a:rPr>
              <a:t>Brownsville </a:t>
            </a:r>
            <a:r>
              <a:rPr sz="2054" b="1" spc="65" dirty="0">
                <a:latin typeface="Arial"/>
                <a:cs typeface="Arial"/>
              </a:rPr>
              <a:t>Independent </a:t>
            </a:r>
            <a:r>
              <a:rPr sz="2054" b="1" spc="-5" dirty="0">
                <a:latin typeface="Arial"/>
                <a:cs typeface="Arial"/>
              </a:rPr>
              <a:t>School</a:t>
            </a:r>
            <a:r>
              <a:rPr sz="2054" b="1" spc="371" dirty="0">
                <a:latin typeface="Arial"/>
                <a:cs typeface="Arial"/>
              </a:rPr>
              <a:t> </a:t>
            </a:r>
            <a:r>
              <a:rPr sz="2054" b="1" spc="50" dirty="0">
                <a:latin typeface="Arial"/>
                <a:cs typeface="Arial"/>
              </a:rPr>
              <a:t>District</a:t>
            </a:r>
            <a:endParaRPr sz="2054">
              <a:latin typeface="Arial"/>
              <a:cs typeface="Arial"/>
            </a:endParaRPr>
          </a:p>
          <a:p>
            <a:pPr marR="12088" algn="ctr">
              <a:spcBef>
                <a:spcPts val="5"/>
              </a:spcBef>
              <a:tabLst>
                <a:tab pos="2684155" algn="l"/>
              </a:tabLst>
            </a:pPr>
            <a:r>
              <a:rPr sz="952" b="1" dirty="0">
                <a:latin typeface="Times New Roman"/>
                <a:cs typeface="Times New Roman"/>
              </a:rPr>
              <a:t>1900 </a:t>
            </a:r>
            <a:r>
              <a:rPr sz="952" b="1" spc="-5" dirty="0">
                <a:latin typeface="Times New Roman"/>
                <a:cs typeface="Times New Roman"/>
              </a:rPr>
              <a:t>Price </a:t>
            </a:r>
            <a:r>
              <a:rPr sz="952" b="1" spc="-20" dirty="0">
                <a:latin typeface="Times New Roman"/>
                <a:cs typeface="Times New Roman"/>
              </a:rPr>
              <a:t>Road     </a:t>
            </a:r>
            <a:r>
              <a:rPr sz="952" b="1" spc="-10" dirty="0">
                <a:latin typeface="Times New Roman"/>
                <a:cs typeface="Times New Roman"/>
              </a:rPr>
              <a:t>Brownsville,</a:t>
            </a:r>
            <a:r>
              <a:rPr sz="952" b="1" spc="-20" dirty="0">
                <a:latin typeface="Times New Roman"/>
                <a:cs typeface="Times New Roman"/>
              </a:rPr>
              <a:t> </a:t>
            </a:r>
            <a:r>
              <a:rPr sz="952" b="1" spc="-10" dirty="0">
                <a:latin typeface="Times New Roman"/>
                <a:cs typeface="Times New Roman"/>
              </a:rPr>
              <a:t>Texas</a:t>
            </a:r>
            <a:r>
              <a:rPr sz="952" b="1" spc="35" dirty="0">
                <a:latin typeface="Times New Roman"/>
                <a:cs typeface="Times New Roman"/>
              </a:rPr>
              <a:t> </a:t>
            </a:r>
            <a:r>
              <a:rPr sz="952" b="1" spc="-10" dirty="0">
                <a:latin typeface="Times New Roman"/>
                <a:cs typeface="Times New Roman"/>
              </a:rPr>
              <a:t>78521-2417	</a:t>
            </a:r>
            <a:r>
              <a:rPr sz="952" b="1" dirty="0">
                <a:latin typeface="Times New Roman"/>
                <a:cs typeface="Times New Roman"/>
              </a:rPr>
              <a:t>(956) </a:t>
            </a:r>
            <a:r>
              <a:rPr sz="952" b="1" spc="-10" dirty="0">
                <a:latin typeface="Times New Roman"/>
                <a:cs typeface="Times New Roman"/>
              </a:rPr>
              <a:t>548-8000    </a:t>
            </a:r>
            <a:r>
              <a:rPr sz="952" b="1" spc="-5" dirty="0">
                <a:latin typeface="Times New Roman"/>
                <a:cs typeface="Times New Roman"/>
              </a:rPr>
              <a:t>Fax: </a:t>
            </a:r>
            <a:r>
              <a:rPr sz="952" b="1" dirty="0">
                <a:latin typeface="Times New Roman"/>
                <a:cs typeface="Times New Roman"/>
              </a:rPr>
              <a:t>(956)</a:t>
            </a:r>
            <a:r>
              <a:rPr sz="952" b="1" spc="-40" dirty="0">
                <a:latin typeface="Times New Roman"/>
                <a:cs typeface="Times New Roman"/>
              </a:rPr>
              <a:t> </a:t>
            </a:r>
            <a:r>
              <a:rPr sz="952" b="1" spc="-10" dirty="0">
                <a:latin typeface="Times New Roman"/>
                <a:cs typeface="Times New Roman"/>
              </a:rPr>
              <a:t>548-8010</a:t>
            </a:r>
            <a:endParaRPr sz="952">
              <a:latin typeface="Times New Roman"/>
              <a:cs typeface="Times New Roman"/>
            </a:endParaRPr>
          </a:p>
        </p:txBody>
      </p:sp>
      <p:sp>
        <p:nvSpPr>
          <p:cNvPr id="5" name="object 5"/>
          <p:cNvSpPr txBox="1"/>
          <p:nvPr/>
        </p:nvSpPr>
        <p:spPr>
          <a:xfrm>
            <a:off x="919007" y="2309042"/>
            <a:ext cx="6162910" cy="2183453"/>
          </a:xfrm>
          <a:prstGeom prst="rect">
            <a:avLst/>
          </a:prstGeom>
        </p:spPr>
        <p:txBody>
          <a:bodyPr vert="horz" wrap="square" lIns="0" tIns="0" rIns="0" bIns="0" rtlCol="0">
            <a:spAutoFit/>
          </a:bodyPr>
          <a:lstStyle/>
          <a:p>
            <a:pPr marL="15905" algn="just"/>
            <a:r>
              <a:rPr sz="1102" spc="10" dirty="0">
                <a:latin typeface="Times New Roman"/>
                <a:cs typeface="Times New Roman"/>
              </a:rPr>
              <a:t>Dear</a:t>
            </a:r>
            <a:r>
              <a:rPr sz="1102" spc="-5" dirty="0">
                <a:latin typeface="Times New Roman"/>
                <a:cs typeface="Times New Roman"/>
              </a:rPr>
              <a:t> </a:t>
            </a:r>
            <a:r>
              <a:rPr sz="1102" spc="10" dirty="0">
                <a:latin typeface="Times New Roman"/>
                <a:cs typeface="Times New Roman"/>
              </a:rPr>
              <a:t>Parent/Guardian:</a:t>
            </a:r>
            <a:endParaRPr sz="1102">
              <a:latin typeface="Times New Roman"/>
              <a:cs typeface="Times New Roman"/>
            </a:endParaRPr>
          </a:p>
          <a:p>
            <a:pPr>
              <a:spcBef>
                <a:spcPts val="10"/>
              </a:spcBef>
            </a:pPr>
            <a:endParaRPr sz="1052">
              <a:latin typeface="Times New Roman"/>
              <a:cs typeface="Times New Roman"/>
            </a:endParaRPr>
          </a:p>
          <a:p>
            <a:pPr marL="16541" marR="5090" indent="636" algn="just">
              <a:lnSpc>
                <a:spcPct val="100299"/>
              </a:lnSpc>
            </a:pPr>
            <a:r>
              <a:rPr sz="1152" spc="-40" dirty="0">
                <a:latin typeface="Times New Roman"/>
                <a:cs typeface="Times New Roman"/>
              </a:rPr>
              <a:t>It </a:t>
            </a:r>
            <a:r>
              <a:rPr sz="1102" spc="-5" dirty="0">
                <a:latin typeface="Times New Roman"/>
                <a:cs typeface="Times New Roman"/>
              </a:rPr>
              <a:t>is </a:t>
            </a:r>
            <a:r>
              <a:rPr sz="1102" spc="-10" dirty="0">
                <a:latin typeface="Times New Roman"/>
                <a:cs typeface="Times New Roman"/>
              </a:rPr>
              <a:t>our </a:t>
            </a:r>
            <a:r>
              <a:rPr sz="1102" spc="5" dirty="0">
                <a:latin typeface="Times New Roman"/>
                <a:cs typeface="Times New Roman"/>
              </a:rPr>
              <a:t>goal </a:t>
            </a:r>
            <a:r>
              <a:rPr sz="1102" spc="30" dirty="0">
                <a:latin typeface="Times New Roman"/>
                <a:cs typeface="Times New Roman"/>
              </a:rPr>
              <a:t>to </a:t>
            </a:r>
            <a:r>
              <a:rPr sz="1102" spc="5" dirty="0">
                <a:latin typeface="Times New Roman"/>
                <a:cs typeface="Times New Roman"/>
              </a:rPr>
              <a:t>ensure </a:t>
            </a:r>
            <a:r>
              <a:rPr sz="1102" spc="20" dirty="0">
                <a:latin typeface="Times New Roman"/>
                <a:cs typeface="Times New Roman"/>
              </a:rPr>
              <a:t>a </a:t>
            </a:r>
            <a:r>
              <a:rPr sz="1102" spc="10" dirty="0">
                <a:latin typeface="Times New Roman"/>
                <a:cs typeface="Times New Roman"/>
              </a:rPr>
              <a:t>safe and </a:t>
            </a:r>
            <a:r>
              <a:rPr sz="1102" spc="5" dirty="0">
                <a:latin typeface="Times New Roman"/>
                <a:cs typeface="Times New Roman"/>
              </a:rPr>
              <a:t>supportive </a:t>
            </a:r>
            <a:r>
              <a:rPr sz="1102" spc="-5" dirty="0">
                <a:latin typeface="Times New Roman"/>
                <a:cs typeface="Times New Roman"/>
              </a:rPr>
              <a:t>environment </a:t>
            </a:r>
            <a:r>
              <a:rPr sz="1102" spc="5" dirty="0">
                <a:latin typeface="Times New Roman"/>
                <a:cs typeface="Times New Roman"/>
              </a:rPr>
              <a:t>for our students. </a:t>
            </a:r>
            <a:r>
              <a:rPr sz="1102" spc="25" dirty="0">
                <a:latin typeface="Times New Roman"/>
                <a:cs typeface="Times New Roman"/>
              </a:rPr>
              <a:t>The </a:t>
            </a:r>
            <a:r>
              <a:rPr sz="1102" dirty="0">
                <a:latin typeface="Times New Roman"/>
                <a:cs typeface="Times New Roman"/>
              </a:rPr>
              <a:t>legislature </a:t>
            </a:r>
            <a:r>
              <a:rPr sz="1102" spc="5" dirty="0">
                <a:latin typeface="Times New Roman"/>
                <a:cs typeface="Times New Roman"/>
              </a:rPr>
              <a:t>passed </a:t>
            </a:r>
            <a:r>
              <a:rPr sz="1102" spc="25" dirty="0">
                <a:latin typeface="Times New Roman"/>
                <a:cs typeface="Times New Roman"/>
              </a:rPr>
              <a:t>HB </a:t>
            </a:r>
            <a:r>
              <a:rPr sz="1102" spc="20" dirty="0">
                <a:latin typeface="Times New Roman"/>
                <a:cs typeface="Times New Roman"/>
              </a:rPr>
              <a:t>742  </a:t>
            </a:r>
            <a:r>
              <a:rPr sz="1102" spc="-5" dirty="0">
                <a:latin typeface="Times New Roman"/>
                <a:cs typeface="Times New Roman"/>
              </a:rPr>
              <a:t>related </a:t>
            </a:r>
            <a:r>
              <a:rPr sz="1102" spc="20" dirty="0">
                <a:latin typeface="Times New Roman"/>
                <a:cs typeface="Times New Roman"/>
              </a:rPr>
              <a:t>to </a:t>
            </a:r>
            <a:r>
              <a:rPr sz="1102" spc="5" dirty="0">
                <a:latin typeface="Times New Roman"/>
                <a:cs typeface="Times New Roman"/>
              </a:rPr>
              <a:t>student </a:t>
            </a:r>
            <a:r>
              <a:rPr sz="1102" dirty="0">
                <a:latin typeface="Times New Roman"/>
                <a:cs typeface="Times New Roman"/>
              </a:rPr>
              <a:t>information </a:t>
            </a:r>
            <a:r>
              <a:rPr sz="1102" spc="5" dirty="0">
                <a:latin typeface="Times New Roman"/>
                <a:cs typeface="Times New Roman"/>
              </a:rPr>
              <a:t>required </a:t>
            </a:r>
            <a:r>
              <a:rPr sz="1102" spc="20" dirty="0">
                <a:latin typeface="Times New Roman"/>
                <a:cs typeface="Times New Roman"/>
              </a:rPr>
              <a:t>to </a:t>
            </a:r>
            <a:r>
              <a:rPr sz="1102" spc="25" dirty="0">
                <a:latin typeface="Times New Roman"/>
                <a:cs typeface="Times New Roman"/>
              </a:rPr>
              <a:t>be </a:t>
            </a:r>
            <a:r>
              <a:rPr sz="1102" spc="-5" dirty="0">
                <a:latin typeface="Times New Roman"/>
                <a:cs typeface="Times New Roman"/>
              </a:rPr>
              <a:t>provided at </a:t>
            </a:r>
            <a:r>
              <a:rPr sz="1102" dirty="0">
                <a:latin typeface="Times New Roman"/>
                <a:cs typeface="Times New Roman"/>
              </a:rPr>
              <a:t>the </a:t>
            </a:r>
            <a:r>
              <a:rPr sz="1102" spc="5" dirty="0">
                <a:latin typeface="Times New Roman"/>
                <a:cs typeface="Times New Roman"/>
              </a:rPr>
              <a:t>time </a:t>
            </a:r>
            <a:r>
              <a:rPr sz="1102" spc="30" dirty="0">
                <a:latin typeface="Times New Roman"/>
                <a:cs typeface="Times New Roman"/>
              </a:rPr>
              <a:t>of </a:t>
            </a:r>
            <a:r>
              <a:rPr sz="1102" spc="5" dirty="0">
                <a:latin typeface="Times New Roman"/>
                <a:cs typeface="Times New Roman"/>
              </a:rPr>
              <a:t>enrollment </a:t>
            </a:r>
            <a:r>
              <a:rPr sz="1102" dirty="0">
                <a:latin typeface="Times New Roman"/>
                <a:cs typeface="Times New Roman"/>
              </a:rPr>
              <a:t>in </a:t>
            </a:r>
            <a:r>
              <a:rPr sz="1102" spc="5" dirty="0">
                <a:latin typeface="Times New Roman"/>
                <a:cs typeface="Times New Roman"/>
              </a:rPr>
              <a:t>public schools. </a:t>
            </a:r>
            <a:r>
              <a:rPr sz="1102" spc="10" dirty="0">
                <a:latin typeface="Times New Roman"/>
                <a:cs typeface="Times New Roman"/>
              </a:rPr>
              <a:t>This </a:t>
            </a:r>
            <a:r>
              <a:rPr sz="1102" spc="5" dirty="0">
                <a:latin typeface="Times New Roman"/>
                <a:cs typeface="Times New Roman"/>
              </a:rPr>
              <a:t>form  allows </a:t>
            </a:r>
            <a:r>
              <a:rPr sz="1102" spc="-20" dirty="0">
                <a:latin typeface="Times New Roman"/>
                <a:cs typeface="Times New Roman"/>
              </a:rPr>
              <a:t>you </a:t>
            </a:r>
            <a:r>
              <a:rPr sz="1102" spc="20" dirty="0">
                <a:latin typeface="Times New Roman"/>
                <a:cs typeface="Times New Roman"/>
              </a:rPr>
              <a:t>to </a:t>
            </a:r>
            <a:r>
              <a:rPr sz="1102" spc="5" dirty="0">
                <a:latin typeface="Times New Roman"/>
                <a:cs typeface="Times New Roman"/>
              </a:rPr>
              <a:t>disclose whether your </a:t>
            </a:r>
            <a:r>
              <a:rPr sz="1102" spc="10" dirty="0">
                <a:latin typeface="Times New Roman"/>
                <a:cs typeface="Times New Roman"/>
              </a:rPr>
              <a:t>child </a:t>
            </a:r>
            <a:r>
              <a:rPr sz="1102" spc="-10" dirty="0">
                <a:latin typeface="Times New Roman"/>
                <a:cs typeface="Times New Roman"/>
              </a:rPr>
              <a:t>has </a:t>
            </a:r>
            <a:r>
              <a:rPr sz="1102" spc="20" dirty="0">
                <a:latin typeface="Times New Roman"/>
                <a:cs typeface="Times New Roman"/>
              </a:rPr>
              <a:t>a </a:t>
            </a:r>
            <a:r>
              <a:rPr sz="1102" dirty="0">
                <a:latin typeface="Times New Roman"/>
                <a:cs typeface="Times New Roman"/>
              </a:rPr>
              <a:t>food allergy </a:t>
            </a:r>
            <a:r>
              <a:rPr sz="1102" spc="15" dirty="0">
                <a:latin typeface="Times New Roman"/>
                <a:cs typeface="Times New Roman"/>
              </a:rPr>
              <a:t>or </a:t>
            </a:r>
            <a:r>
              <a:rPr sz="1102" spc="5" dirty="0">
                <a:latin typeface="Times New Roman"/>
                <a:cs typeface="Times New Roman"/>
              </a:rPr>
              <a:t>severe </a:t>
            </a:r>
            <a:r>
              <a:rPr sz="1102" dirty="0">
                <a:latin typeface="Times New Roman"/>
                <a:cs typeface="Times New Roman"/>
              </a:rPr>
              <a:t>food </a:t>
            </a:r>
            <a:r>
              <a:rPr sz="1102" spc="10" dirty="0">
                <a:latin typeface="Times New Roman"/>
                <a:cs typeface="Times New Roman"/>
              </a:rPr>
              <a:t>allergy </a:t>
            </a:r>
            <a:r>
              <a:rPr sz="1102" spc="5" dirty="0">
                <a:latin typeface="Times New Roman"/>
                <a:cs typeface="Times New Roman"/>
              </a:rPr>
              <a:t>that </a:t>
            </a:r>
            <a:r>
              <a:rPr sz="1102" dirty="0">
                <a:latin typeface="Times New Roman"/>
                <a:cs typeface="Times New Roman"/>
              </a:rPr>
              <a:t>you </a:t>
            </a:r>
            <a:r>
              <a:rPr sz="1102" spc="5" dirty="0">
                <a:latin typeface="Times New Roman"/>
                <a:cs typeface="Times New Roman"/>
              </a:rPr>
              <a:t>believe should </a:t>
            </a:r>
            <a:r>
              <a:rPr sz="1102" spc="286" dirty="0">
                <a:latin typeface="Times New Roman"/>
                <a:cs typeface="Times New Roman"/>
              </a:rPr>
              <a:t> </a:t>
            </a:r>
            <a:r>
              <a:rPr sz="1102" spc="15" dirty="0">
                <a:latin typeface="Times New Roman"/>
                <a:cs typeface="Times New Roman"/>
              </a:rPr>
              <a:t>be </a:t>
            </a:r>
            <a:r>
              <a:rPr sz="1102" spc="-5" dirty="0">
                <a:latin typeface="Times New Roman"/>
                <a:cs typeface="Times New Roman"/>
              </a:rPr>
              <a:t>disclosed </a:t>
            </a:r>
            <a:r>
              <a:rPr sz="1102" spc="20" dirty="0">
                <a:latin typeface="Times New Roman"/>
                <a:cs typeface="Times New Roman"/>
              </a:rPr>
              <a:t>to </a:t>
            </a:r>
            <a:r>
              <a:rPr sz="1102" spc="10" dirty="0">
                <a:latin typeface="Times New Roman"/>
                <a:cs typeface="Times New Roman"/>
              </a:rPr>
              <a:t>the </a:t>
            </a:r>
            <a:r>
              <a:rPr sz="1102" spc="5" dirty="0">
                <a:latin typeface="Times New Roman"/>
                <a:cs typeface="Times New Roman"/>
              </a:rPr>
              <a:t>Brownsville </a:t>
            </a:r>
            <a:r>
              <a:rPr sz="1102" dirty="0">
                <a:latin typeface="Times New Roman"/>
                <a:cs typeface="Times New Roman"/>
              </a:rPr>
              <a:t>Independent </a:t>
            </a:r>
            <a:r>
              <a:rPr sz="1102" spc="5" dirty="0">
                <a:latin typeface="Times New Roman"/>
                <a:cs typeface="Times New Roman"/>
              </a:rPr>
              <a:t>School </a:t>
            </a:r>
            <a:r>
              <a:rPr sz="1102" spc="-5" dirty="0">
                <a:latin typeface="Times New Roman"/>
                <a:cs typeface="Times New Roman"/>
              </a:rPr>
              <a:t>District </a:t>
            </a:r>
            <a:r>
              <a:rPr sz="1102" dirty="0">
                <a:latin typeface="Times New Roman"/>
                <a:cs typeface="Times New Roman"/>
              </a:rPr>
              <a:t>in order </a:t>
            </a:r>
            <a:r>
              <a:rPr sz="1102" spc="20" dirty="0">
                <a:latin typeface="Times New Roman"/>
                <a:cs typeface="Times New Roman"/>
              </a:rPr>
              <a:t>to </a:t>
            </a:r>
            <a:r>
              <a:rPr sz="1102" spc="5" dirty="0">
                <a:latin typeface="Times New Roman"/>
                <a:cs typeface="Times New Roman"/>
              </a:rPr>
              <a:t>enable </a:t>
            </a:r>
            <a:r>
              <a:rPr sz="1102" spc="10" dirty="0">
                <a:latin typeface="Times New Roman"/>
                <a:cs typeface="Times New Roman"/>
              </a:rPr>
              <a:t>the </a:t>
            </a:r>
            <a:r>
              <a:rPr sz="1102" spc="5" dirty="0">
                <a:latin typeface="Times New Roman"/>
                <a:cs typeface="Times New Roman"/>
              </a:rPr>
              <a:t>district </a:t>
            </a:r>
            <a:r>
              <a:rPr sz="1102" spc="20" dirty="0">
                <a:latin typeface="Times New Roman"/>
                <a:cs typeface="Times New Roman"/>
              </a:rPr>
              <a:t>to </a:t>
            </a:r>
            <a:r>
              <a:rPr sz="1102" dirty="0">
                <a:latin typeface="Times New Roman"/>
                <a:cs typeface="Times New Roman"/>
              </a:rPr>
              <a:t>take </a:t>
            </a:r>
            <a:r>
              <a:rPr sz="1102" spc="5" dirty="0">
                <a:latin typeface="Times New Roman"/>
                <a:cs typeface="Times New Roman"/>
              </a:rPr>
              <a:t>necessary  </a:t>
            </a:r>
            <a:r>
              <a:rPr sz="1102" spc="-5" dirty="0">
                <a:latin typeface="Times New Roman"/>
                <a:cs typeface="Times New Roman"/>
              </a:rPr>
              <a:t>precautions </a:t>
            </a:r>
            <a:r>
              <a:rPr sz="1102" spc="5" dirty="0">
                <a:latin typeface="Times New Roman"/>
                <a:cs typeface="Times New Roman"/>
              </a:rPr>
              <a:t>for </a:t>
            </a:r>
            <a:r>
              <a:rPr sz="1102" dirty="0">
                <a:latin typeface="Times New Roman"/>
                <a:cs typeface="Times New Roman"/>
              </a:rPr>
              <a:t>your </a:t>
            </a:r>
            <a:r>
              <a:rPr sz="1102" spc="35" dirty="0">
                <a:latin typeface="Times New Roman"/>
                <a:cs typeface="Times New Roman"/>
              </a:rPr>
              <a:t>child's</a:t>
            </a:r>
            <a:r>
              <a:rPr sz="1102" spc="155" dirty="0">
                <a:latin typeface="Times New Roman"/>
                <a:cs typeface="Times New Roman"/>
              </a:rPr>
              <a:t> </a:t>
            </a:r>
            <a:r>
              <a:rPr sz="1102" spc="5" dirty="0">
                <a:latin typeface="Times New Roman"/>
                <a:cs typeface="Times New Roman"/>
              </a:rPr>
              <a:t>safety.</a:t>
            </a:r>
            <a:endParaRPr sz="1102">
              <a:latin typeface="Times New Roman"/>
              <a:cs typeface="Times New Roman"/>
            </a:endParaRPr>
          </a:p>
          <a:p>
            <a:pPr>
              <a:spcBef>
                <a:spcPts val="40"/>
              </a:spcBef>
            </a:pPr>
            <a:endParaRPr sz="1052">
              <a:latin typeface="Times New Roman"/>
              <a:cs typeface="Times New Roman"/>
            </a:endParaRPr>
          </a:p>
          <a:p>
            <a:pPr marL="16541" marR="7634" indent="-4453" algn="just"/>
            <a:r>
              <a:rPr sz="1102" spc="10" dirty="0">
                <a:latin typeface="Times New Roman"/>
                <a:cs typeface="Times New Roman"/>
              </a:rPr>
              <a:t>"Severe </a:t>
            </a:r>
            <a:r>
              <a:rPr sz="1102" dirty="0">
                <a:latin typeface="Times New Roman"/>
                <a:cs typeface="Times New Roman"/>
              </a:rPr>
              <a:t>food </a:t>
            </a:r>
            <a:r>
              <a:rPr sz="1102" spc="20" dirty="0">
                <a:latin typeface="Times New Roman"/>
                <a:cs typeface="Times New Roman"/>
              </a:rPr>
              <a:t>allergy" </a:t>
            </a:r>
            <a:r>
              <a:rPr sz="1102" spc="10" dirty="0">
                <a:latin typeface="Times New Roman"/>
                <a:cs typeface="Times New Roman"/>
              </a:rPr>
              <a:t>means </a:t>
            </a:r>
            <a:r>
              <a:rPr sz="1102" spc="20" dirty="0">
                <a:latin typeface="Times New Roman"/>
                <a:cs typeface="Times New Roman"/>
              </a:rPr>
              <a:t>a </a:t>
            </a:r>
            <a:r>
              <a:rPr sz="1102" dirty="0">
                <a:latin typeface="Times New Roman"/>
                <a:cs typeface="Times New Roman"/>
              </a:rPr>
              <a:t>dangerous or </a:t>
            </a:r>
            <a:r>
              <a:rPr sz="1102" spc="10" dirty="0">
                <a:latin typeface="Times New Roman"/>
                <a:cs typeface="Times New Roman"/>
              </a:rPr>
              <a:t>life-threatening </a:t>
            </a:r>
            <a:r>
              <a:rPr sz="1102" spc="5" dirty="0">
                <a:latin typeface="Times New Roman"/>
                <a:cs typeface="Times New Roman"/>
              </a:rPr>
              <a:t>reaction of </a:t>
            </a:r>
            <a:r>
              <a:rPr sz="1102" spc="10" dirty="0">
                <a:latin typeface="Times New Roman"/>
                <a:cs typeface="Times New Roman"/>
              </a:rPr>
              <a:t>the human body </a:t>
            </a:r>
            <a:r>
              <a:rPr sz="1102" spc="20" dirty="0">
                <a:latin typeface="Times New Roman"/>
                <a:cs typeface="Times New Roman"/>
              </a:rPr>
              <a:t>to a </a:t>
            </a:r>
            <a:r>
              <a:rPr sz="1102" spc="5" dirty="0">
                <a:latin typeface="Times New Roman"/>
                <a:cs typeface="Times New Roman"/>
              </a:rPr>
              <a:t>food-borne  allergen </a:t>
            </a:r>
            <a:r>
              <a:rPr sz="1102" spc="-5" dirty="0">
                <a:latin typeface="Times New Roman"/>
                <a:cs typeface="Times New Roman"/>
              </a:rPr>
              <a:t>introduced  </a:t>
            </a:r>
            <a:r>
              <a:rPr sz="1102" spc="15" dirty="0">
                <a:latin typeface="Times New Roman"/>
                <a:cs typeface="Times New Roman"/>
              </a:rPr>
              <a:t>by </a:t>
            </a:r>
            <a:r>
              <a:rPr sz="1102" dirty="0">
                <a:latin typeface="Times New Roman"/>
                <a:cs typeface="Times New Roman"/>
              </a:rPr>
              <a:t>inhalation,  </a:t>
            </a:r>
            <a:r>
              <a:rPr sz="1102" spc="-5" dirty="0">
                <a:latin typeface="Times New Roman"/>
                <a:cs typeface="Times New Roman"/>
              </a:rPr>
              <a:t>ingestion,  </a:t>
            </a:r>
            <a:r>
              <a:rPr sz="1102" dirty="0">
                <a:latin typeface="Times New Roman"/>
                <a:cs typeface="Times New Roman"/>
              </a:rPr>
              <a:t>or skin </a:t>
            </a:r>
            <a:r>
              <a:rPr sz="1102" spc="5" dirty="0">
                <a:latin typeface="Times New Roman"/>
                <a:cs typeface="Times New Roman"/>
              </a:rPr>
              <a:t>contact </a:t>
            </a:r>
            <a:r>
              <a:rPr sz="1102" dirty="0">
                <a:latin typeface="Times New Roman"/>
                <a:cs typeface="Times New Roman"/>
              </a:rPr>
              <a:t>that requires immediate </a:t>
            </a:r>
            <a:r>
              <a:rPr sz="1102" spc="5" dirty="0">
                <a:latin typeface="Times New Roman"/>
                <a:cs typeface="Times New Roman"/>
              </a:rPr>
              <a:t>medical</a:t>
            </a:r>
            <a:r>
              <a:rPr sz="1102" spc="160" dirty="0">
                <a:latin typeface="Times New Roman"/>
                <a:cs typeface="Times New Roman"/>
              </a:rPr>
              <a:t> </a:t>
            </a:r>
            <a:r>
              <a:rPr sz="1102" dirty="0">
                <a:latin typeface="Times New Roman"/>
                <a:cs typeface="Times New Roman"/>
              </a:rPr>
              <a:t>attention.</a:t>
            </a:r>
            <a:endParaRPr sz="1102">
              <a:latin typeface="Times New Roman"/>
              <a:cs typeface="Times New Roman"/>
            </a:endParaRPr>
          </a:p>
          <a:p>
            <a:pPr>
              <a:spcBef>
                <a:spcPts val="30"/>
              </a:spcBef>
            </a:pPr>
            <a:endParaRPr sz="1102">
              <a:latin typeface="Times New Roman"/>
              <a:cs typeface="Times New Roman"/>
            </a:endParaRPr>
          </a:p>
          <a:p>
            <a:pPr marL="16541" marR="11452" indent="2545" algn="just"/>
            <a:r>
              <a:rPr sz="1102" spc="5" dirty="0">
                <a:latin typeface="Times New Roman"/>
                <a:cs typeface="Times New Roman"/>
              </a:rPr>
              <a:t>Please </a:t>
            </a:r>
            <a:r>
              <a:rPr sz="1102" spc="-5" dirty="0">
                <a:latin typeface="Times New Roman"/>
                <a:cs typeface="Times New Roman"/>
              </a:rPr>
              <a:t>list </a:t>
            </a:r>
            <a:r>
              <a:rPr sz="1102" spc="25" dirty="0">
                <a:latin typeface="Times New Roman"/>
                <a:cs typeface="Times New Roman"/>
              </a:rPr>
              <a:t>any </a:t>
            </a:r>
            <a:r>
              <a:rPr sz="1102" spc="5" dirty="0">
                <a:latin typeface="Times New Roman"/>
                <a:cs typeface="Times New Roman"/>
              </a:rPr>
              <a:t>foods </a:t>
            </a:r>
            <a:r>
              <a:rPr sz="1102" spc="20" dirty="0">
                <a:latin typeface="Times New Roman"/>
                <a:cs typeface="Times New Roman"/>
              </a:rPr>
              <a:t>to </a:t>
            </a:r>
            <a:r>
              <a:rPr sz="1102" spc="10" dirty="0">
                <a:latin typeface="Times New Roman"/>
                <a:cs typeface="Times New Roman"/>
              </a:rPr>
              <a:t>which </a:t>
            </a:r>
            <a:r>
              <a:rPr sz="1102" spc="5" dirty="0">
                <a:latin typeface="Times New Roman"/>
                <a:cs typeface="Times New Roman"/>
              </a:rPr>
              <a:t>your </a:t>
            </a:r>
            <a:r>
              <a:rPr sz="1102" dirty="0">
                <a:latin typeface="Times New Roman"/>
                <a:cs typeface="Times New Roman"/>
              </a:rPr>
              <a:t>child </a:t>
            </a:r>
            <a:r>
              <a:rPr sz="1102" spc="-5" dirty="0">
                <a:latin typeface="Times New Roman"/>
                <a:cs typeface="Times New Roman"/>
              </a:rPr>
              <a:t>is </a:t>
            </a:r>
            <a:r>
              <a:rPr sz="1102" spc="5" dirty="0">
                <a:latin typeface="Times New Roman"/>
                <a:cs typeface="Times New Roman"/>
              </a:rPr>
              <a:t>allergic </a:t>
            </a:r>
            <a:r>
              <a:rPr sz="1102" spc="-10" dirty="0">
                <a:latin typeface="Times New Roman"/>
                <a:cs typeface="Times New Roman"/>
              </a:rPr>
              <a:t>or </a:t>
            </a:r>
            <a:r>
              <a:rPr sz="1102" spc="5" dirty="0">
                <a:latin typeface="Times New Roman"/>
                <a:cs typeface="Times New Roman"/>
              </a:rPr>
              <a:t>severely allergic, </a:t>
            </a:r>
            <a:r>
              <a:rPr sz="1102" spc="15" dirty="0">
                <a:latin typeface="Times New Roman"/>
                <a:cs typeface="Times New Roman"/>
              </a:rPr>
              <a:t>as well as </a:t>
            </a:r>
            <a:r>
              <a:rPr sz="1102" dirty="0">
                <a:latin typeface="Times New Roman"/>
                <a:cs typeface="Times New Roman"/>
              </a:rPr>
              <a:t>the </a:t>
            </a:r>
            <a:r>
              <a:rPr sz="1102" spc="5" dirty="0">
                <a:latin typeface="Times New Roman"/>
                <a:cs typeface="Times New Roman"/>
              </a:rPr>
              <a:t>nature </a:t>
            </a:r>
            <a:r>
              <a:rPr sz="1102" spc="20" dirty="0">
                <a:latin typeface="Times New Roman"/>
                <a:cs typeface="Times New Roman"/>
              </a:rPr>
              <a:t>of</a:t>
            </a:r>
            <a:r>
              <a:rPr sz="1102" spc="-175" dirty="0">
                <a:latin typeface="Times New Roman"/>
                <a:cs typeface="Times New Roman"/>
              </a:rPr>
              <a:t> </a:t>
            </a:r>
            <a:r>
              <a:rPr sz="1102" dirty="0">
                <a:latin typeface="Times New Roman"/>
                <a:cs typeface="Times New Roman"/>
              </a:rPr>
              <a:t>your </a:t>
            </a:r>
            <a:r>
              <a:rPr sz="1102" spc="35" dirty="0">
                <a:latin typeface="Times New Roman"/>
                <a:cs typeface="Times New Roman"/>
              </a:rPr>
              <a:t>child's  </a:t>
            </a:r>
            <a:r>
              <a:rPr sz="1102" dirty="0">
                <a:latin typeface="Times New Roman"/>
                <a:cs typeface="Times New Roman"/>
              </a:rPr>
              <a:t>allergic </a:t>
            </a:r>
            <a:r>
              <a:rPr sz="1102" spc="5" dirty="0">
                <a:latin typeface="Times New Roman"/>
                <a:cs typeface="Times New Roman"/>
              </a:rPr>
              <a:t>reaction </a:t>
            </a:r>
            <a:r>
              <a:rPr sz="1102" spc="20" dirty="0">
                <a:latin typeface="Times New Roman"/>
                <a:cs typeface="Times New Roman"/>
              </a:rPr>
              <a:t>to </a:t>
            </a:r>
            <a:r>
              <a:rPr sz="1102" spc="10" dirty="0">
                <a:latin typeface="Times New Roman"/>
                <a:cs typeface="Times New Roman"/>
              </a:rPr>
              <a:t>the</a:t>
            </a:r>
            <a:r>
              <a:rPr sz="1102" spc="65" dirty="0">
                <a:latin typeface="Times New Roman"/>
                <a:cs typeface="Times New Roman"/>
              </a:rPr>
              <a:t> </a:t>
            </a:r>
            <a:r>
              <a:rPr sz="1102" dirty="0">
                <a:latin typeface="Times New Roman"/>
                <a:cs typeface="Times New Roman"/>
              </a:rPr>
              <a:t>food.</a:t>
            </a:r>
            <a:endParaRPr sz="1102">
              <a:latin typeface="Times New Roman"/>
              <a:cs typeface="Times New Roman"/>
            </a:endParaRPr>
          </a:p>
        </p:txBody>
      </p:sp>
      <p:graphicFrame>
        <p:nvGraphicFramePr>
          <p:cNvPr id="6" name="object 6"/>
          <p:cNvGraphicFramePr>
            <a:graphicFrameLocks noGrp="1"/>
          </p:cNvGraphicFramePr>
          <p:nvPr/>
        </p:nvGraphicFramePr>
        <p:xfrm>
          <a:off x="1003432" y="4643036"/>
          <a:ext cx="6159473" cy="877914"/>
        </p:xfrm>
        <a:graphic>
          <a:graphicData uri="http://schemas.openxmlformats.org/drawingml/2006/table">
            <a:tbl>
              <a:tblPr firstRow="1" bandRow="1">
                <a:tableStyleId>{2D5ABB26-0587-4C30-8999-92F81FD0307C}</a:tableStyleId>
              </a:tblPr>
              <a:tblGrid>
                <a:gridCol w="1904031">
                  <a:extLst>
                    <a:ext uri="{9D8B030D-6E8A-4147-A177-3AD203B41FA5}">
                      <a16:colId xmlns:a16="http://schemas.microsoft.com/office/drawing/2014/main" val="20000"/>
                    </a:ext>
                  </a:extLst>
                </a:gridCol>
                <a:gridCol w="4255442">
                  <a:extLst>
                    <a:ext uri="{9D8B030D-6E8A-4147-A177-3AD203B41FA5}">
                      <a16:colId xmlns:a16="http://schemas.microsoft.com/office/drawing/2014/main" val="20001"/>
                    </a:ext>
                  </a:extLst>
                </a:gridCol>
              </a:tblGrid>
              <a:tr h="230548">
                <a:tc>
                  <a:txBody>
                    <a:bodyPr/>
                    <a:lstStyle/>
                    <a:p>
                      <a:pPr algn="ctr">
                        <a:lnSpc>
                          <a:spcPts val="1290"/>
                        </a:lnSpc>
                      </a:pPr>
                      <a:r>
                        <a:rPr sz="1100" b="1" spc="5" dirty="0">
                          <a:latin typeface="Times New Roman"/>
                          <a:cs typeface="Times New Roman"/>
                        </a:rPr>
                        <a:t>Food</a:t>
                      </a:r>
                      <a:endParaRPr sz="1100">
                        <a:latin typeface="Times New Roman"/>
                        <a:cs typeface="Times New Roman"/>
                      </a:endParaRPr>
                    </a:p>
                  </a:txBody>
                  <a:tcPr marL="0" marR="0" marT="0" marB="0">
                    <a:lnL w="6095">
                      <a:solidFill>
                        <a:srgbClr val="000000"/>
                      </a:solidFill>
                      <a:prstDash val="solid"/>
                    </a:lnL>
                    <a:lnR w="6096">
                      <a:solidFill>
                        <a:srgbClr val="000000"/>
                      </a:solidFill>
                      <a:prstDash val="solid"/>
                    </a:lnR>
                    <a:lnT w="9144">
                      <a:solidFill>
                        <a:srgbClr val="000000"/>
                      </a:solidFill>
                      <a:prstDash val="solid"/>
                    </a:lnT>
                    <a:lnB w="6096">
                      <a:solidFill>
                        <a:srgbClr val="000000"/>
                      </a:solidFill>
                      <a:prstDash val="solid"/>
                    </a:lnB>
                  </a:tcPr>
                </a:tc>
                <a:tc>
                  <a:txBody>
                    <a:bodyPr/>
                    <a:lstStyle/>
                    <a:p>
                      <a:pPr marL="970280">
                        <a:lnSpc>
                          <a:spcPts val="1290"/>
                        </a:lnSpc>
                      </a:pPr>
                      <a:r>
                        <a:rPr sz="1100" b="1" spc="-10" dirty="0">
                          <a:latin typeface="Times New Roman"/>
                          <a:cs typeface="Times New Roman"/>
                        </a:rPr>
                        <a:t>Nature </a:t>
                      </a:r>
                      <a:r>
                        <a:rPr sz="1100" b="1" spc="25" dirty="0">
                          <a:latin typeface="Times New Roman"/>
                          <a:cs typeface="Times New Roman"/>
                        </a:rPr>
                        <a:t>of </a:t>
                      </a:r>
                      <a:r>
                        <a:rPr sz="1100" b="1" spc="5" dirty="0">
                          <a:latin typeface="Times New Roman"/>
                          <a:cs typeface="Times New Roman"/>
                        </a:rPr>
                        <a:t>allergic reaction </a:t>
                      </a:r>
                      <a:r>
                        <a:rPr sz="1100" b="1" spc="15" dirty="0">
                          <a:latin typeface="Times New Roman"/>
                          <a:cs typeface="Times New Roman"/>
                        </a:rPr>
                        <a:t>to </a:t>
                      </a:r>
                      <a:r>
                        <a:rPr sz="1100" b="1" spc="10" dirty="0">
                          <a:latin typeface="Times New Roman"/>
                          <a:cs typeface="Times New Roman"/>
                        </a:rPr>
                        <a:t>the</a:t>
                      </a:r>
                      <a:r>
                        <a:rPr sz="1100" b="1" spc="65" dirty="0">
                          <a:latin typeface="Times New Roman"/>
                          <a:cs typeface="Times New Roman"/>
                        </a:rPr>
                        <a:t> </a:t>
                      </a:r>
                      <a:r>
                        <a:rPr sz="1100" b="1" spc="15" dirty="0">
                          <a:latin typeface="Times New Roman"/>
                          <a:cs typeface="Times New Roman"/>
                        </a:rPr>
                        <a:t>food</a:t>
                      </a:r>
                      <a:endParaRPr sz="1100">
                        <a:latin typeface="Times New Roman"/>
                        <a:cs typeface="Times New Roman"/>
                      </a:endParaRPr>
                    </a:p>
                  </a:txBody>
                  <a:tcPr marL="0" marR="0" marT="0" marB="0">
                    <a:lnL w="6096">
                      <a:solidFill>
                        <a:srgbClr val="000000"/>
                      </a:solidFill>
                      <a:prstDash val="solid"/>
                    </a:lnL>
                    <a:lnR w="6096">
                      <a:solidFill>
                        <a:srgbClr val="000000"/>
                      </a:solidFill>
                      <a:prstDash val="solid"/>
                    </a:lnR>
                    <a:lnT w="9144">
                      <a:solidFill>
                        <a:srgbClr val="000000"/>
                      </a:solidFill>
                      <a:prstDash val="solid"/>
                    </a:lnT>
                    <a:lnB w="6096">
                      <a:solidFill>
                        <a:srgbClr val="000000"/>
                      </a:solidFill>
                      <a:prstDash val="solid"/>
                    </a:lnB>
                  </a:tcPr>
                </a:tc>
                <a:extLst>
                  <a:ext uri="{0D108BD9-81ED-4DB2-BD59-A6C34878D82A}">
                    <a16:rowId xmlns:a16="http://schemas.microsoft.com/office/drawing/2014/main" val="10000"/>
                  </a:ext>
                </a:extLst>
              </a:tr>
              <a:tr h="216807">
                <a:tc>
                  <a:txBody>
                    <a:bodyPr/>
                    <a:lstStyle/>
                    <a:p>
                      <a:endParaRPr sz="1100">
                        <a:latin typeface="Times New Roman"/>
                        <a:cs typeface="Times New Roman"/>
                      </a:endParaRPr>
                    </a:p>
                  </a:txBody>
                  <a:tcPr marL="0" marR="0" marT="0" marB="0">
                    <a:lnL w="6095">
                      <a:solidFill>
                        <a:srgbClr val="000000"/>
                      </a:solidFill>
                      <a:prstDash val="solid"/>
                    </a:lnL>
                    <a:lnR w="6096">
                      <a:solidFill>
                        <a:srgbClr val="000000"/>
                      </a:solidFill>
                      <a:prstDash val="solid"/>
                    </a:lnR>
                    <a:lnT w="6096">
                      <a:solidFill>
                        <a:srgbClr val="000000"/>
                      </a:solidFill>
                      <a:prstDash val="solid"/>
                    </a:lnT>
                    <a:lnB w="9144">
                      <a:solidFill>
                        <a:srgbClr val="000000"/>
                      </a:solidFill>
                      <a:prstDash val="solid"/>
                    </a:lnB>
                  </a:tcPr>
                </a:tc>
                <a:tc>
                  <a:txBody>
                    <a:bodyPr/>
                    <a:lstStyle/>
                    <a:p>
                      <a:endParaRPr sz="1100">
                        <a:latin typeface="Times New Roman"/>
                        <a:cs typeface="Times New Roman"/>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9144">
                      <a:solidFill>
                        <a:srgbClr val="000000"/>
                      </a:solidFill>
                      <a:prstDash val="solid"/>
                    </a:lnB>
                  </a:tcPr>
                </a:tc>
                <a:extLst>
                  <a:ext uri="{0D108BD9-81ED-4DB2-BD59-A6C34878D82A}">
                    <a16:rowId xmlns:a16="http://schemas.microsoft.com/office/drawing/2014/main" val="10001"/>
                  </a:ext>
                </a:extLst>
              </a:tr>
              <a:tr h="216806">
                <a:tc>
                  <a:txBody>
                    <a:bodyPr/>
                    <a:lstStyle/>
                    <a:p>
                      <a:endParaRPr sz="1100">
                        <a:latin typeface="Times New Roman"/>
                        <a:cs typeface="Times New Roman"/>
                      </a:endParaRPr>
                    </a:p>
                  </a:txBody>
                  <a:tcPr marL="0" marR="0" marT="0" marB="0">
                    <a:lnL w="6095">
                      <a:solidFill>
                        <a:srgbClr val="000000"/>
                      </a:solidFill>
                      <a:prstDash val="solid"/>
                    </a:lnL>
                    <a:lnR w="6096">
                      <a:solidFill>
                        <a:srgbClr val="000000"/>
                      </a:solidFill>
                      <a:prstDash val="solid"/>
                    </a:lnR>
                    <a:lnT w="9144">
                      <a:solidFill>
                        <a:srgbClr val="000000"/>
                      </a:solidFill>
                      <a:prstDash val="solid"/>
                    </a:lnT>
                    <a:lnB w="9144">
                      <a:solidFill>
                        <a:srgbClr val="000000"/>
                      </a:solidFill>
                      <a:prstDash val="solid"/>
                    </a:lnB>
                  </a:tcPr>
                </a:tc>
                <a:tc>
                  <a:txBody>
                    <a:bodyPr/>
                    <a:lstStyle/>
                    <a:p>
                      <a:endParaRPr sz="1100">
                        <a:latin typeface="Times New Roman"/>
                        <a:cs typeface="Times New Roman"/>
                      </a:endParaRPr>
                    </a:p>
                  </a:txBody>
                  <a:tcPr marL="0" marR="0" marT="0" marB="0">
                    <a:lnL w="6096">
                      <a:solidFill>
                        <a:srgbClr val="000000"/>
                      </a:solidFill>
                      <a:prstDash val="solid"/>
                    </a:lnL>
                    <a:lnR w="6096">
                      <a:solidFill>
                        <a:srgbClr val="000000"/>
                      </a:solidFill>
                      <a:prstDash val="solid"/>
                    </a:lnR>
                    <a:lnT w="9144">
                      <a:solidFill>
                        <a:srgbClr val="000000"/>
                      </a:solidFill>
                      <a:prstDash val="solid"/>
                    </a:lnT>
                    <a:lnB w="9144">
                      <a:solidFill>
                        <a:srgbClr val="000000"/>
                      </a:solidFill>
                      <a:prstDash val="solid"/>
                    </a:lnB>
                  </a:tcPr>
                </a:tc>
                <a:extLst>
                  <a:ext uri="{0D108BD9-81ED-4DB2-BD59-A6C34878D82A}">
                    <a16:rowId xmlns:a16="http://schemas.microsoft.com/office/drawing/2014/main" val="10002"/>
                  </a:ext>
                </a:extLst>
              </a:tr>
              <a:tr h="213753">
                <a:tc>
                  <a:txBody>
                    <a:bodyPr/>
                    <a:lstStyle/>
                    <a:p>
                      <a:endParaRPr sz="1100">
                        <a:latin typeface="Times New Roman"/>
                        <a:cs typeface="Times New Roman"/>
                      </a:endParaRPr>
                    </a:p>
                  </a:txBody>
                  <a:tcPr marL="0" marR="0" marT="0" marB="0">
                    <a:lnL w="6095">
                      <a:solidFill>
                        <a:srgbClr val="000000"/>
                      </a:solidFill>
                      <a:prstDash val="solid"/>
                    </a:lnL>
                    <a:lnR w="6096">
                      <a:solidFill>
                        <a:srgbClr val="000000"/>
                      </a:solidFill>
                      <a:prstDash val="solid"/>
                    </a:lnR>
                    <a:lnT w="9144">
                      <a:solidFill>
                        <a:srgbClr val="000000"/>
                      </a:solidFill>
                      <a:prstDash val="solid"/>
                    </a:lnT>
                    <a:lnB w="6096">
                      <a:solidFill>
                        <a:srgbClr val="000000"/>
                      </a:solidFill>
                      <a:prstDash val="solid"/>
                    </a:lnB>
                  </a:tcPr>
                </a:tc>
                <a:tc>
                  <a:txBody>
                    <a:bodyPr/>
                    <a:lstStyle/>
                    <a:p>
                      <a:endParaRPr sz="1100">
                        <a:latin typeface="Times New Roman"/>
                        <a:cs typeface="Times New Roman"/>
                      </a:endParaRPr>
                    </a:p>
                  </a:txBody>
                  <a:tcPr marL="0" marR="0" marT="0" marB="0">
                    <a:lnL w="6096">
                      <a:solidFill>
                        <a:srgbClr val="000000"/>
                      </a:solidFill>
                      <a:prstDash val="solid"/>
                    </a:lnL>
                    <a:lnR w="6096">
                      <a:solidFill>
                        <a:srgbClr val="000000"/>
                      </a:solidFill>
                      <a:prstDash val="solid"/>
                    </a:lnR>
                    <a:lnT w="9144">
                      <a:solidFill>
                        <a:srgbClr val="000000"/>
                      </a:solidFill>
                      <a:prstDash val="solid"/>
                    </a:lnT>
                    <a:lnB w="6096">
                      <a:solidFill>
                        <a:srgbClr val="000000"/>
                      </a:solidFill>
                      <a:prstDash val="solid"/>
                    </a:lnB>
                  </a:tcPr>
                </a:tc>
                <a:extLst>
                  <a:ext uri="{0D108BD9-81ED-4DB2-BD59-A6C34878D82A}">
                    <a16:rowId xmlns:a16="http://schemas.microsoft.com/office/drawing/2014/main" val="10003"/>
                  </a:ext>
                </a:extLst>
              </a:tr>
            </a:tbl>
          </a:graphicData>
        </a:graphic>
      </p:graphicFrame>
      <p:sp>
        <p:nvSpPr>
          <p:cNvPr id="7" name="object 7"/>
          <p:cNvSpPr txBox="1"/>
          <p:nvPr/>
        </p:nvSpPr>
        <p:spPr>
          <a:xfrm>
            <a:off x="923906" y="5695513"/>
            <a:ext cx="6163546" cy="519142"/>
          </a:xfrm>
          <a:prstGeom prst="rect">
            <a:avLst/>
          </a:prstGeom>
        </p:spPr>
        <p:txBody>
          <a:bodyPr vert="horz" wrap="square" lIns="0" tIns="0" rIns="0" bIns="0" rtlCol="0">
            <a:spAutoFit/>
          </a:bodyPr>
          <a:lstStyle/>
          <a:p>
            <a:pPr marL="15269" marR="5090" indent="-3181" algn="just"/>
            <a:r>
              <a:rPr sz="1102" spc="15" dirty="0">
                <a:latin typeface="Times New Roman"/>
                <a:cs typeface="Times New Roman"/>
              </a:rPr>
              <a:t>The </a:t>
            </a:r>
            <a:r>
              <a:rPr sz="1102" dirty="0">
                <a:latin typeface="Times New Roman"/>
                <a:cs typeface="Times New Roman"/>
              </a:rPr>
              <a:t>district </a:t>
            </a:r>
            <a:r>
              <a:rPr sz="1102" spc="5" dirty="0">
                <a:latin typeface="Times New Roman"/>
                <a:cs typeface="Times New Roman"/>
              </a:rPr>
              <a:t>will </a:t>
            </a:r>
            <a:r>
              <a:rPr sz="1102" dirty="0">
                <a:latin typeface="Times New Roman"/>
                <a:cs typeface="Times New Roman"/>
              </a:rPr>
              <a:t>maintain </a:t>
            </a:r>
            <a:r>
              <a:rPr sz="1102" spc="10" dirty="0">
                <a:latin typeface="Times New Roman"/>
                <a:cs typeface="Times New Roman"/>
              </a:rPr>
              <a:t>the </a:t>
            </a:r>
            <a:r>
              <a:rPr sz="1102" spc="15" dirty="0">
                <a:latin typeface="Times New Roman"/>
                <a:cs typeface="Times New Roman"/>
              </a:rPr>
              <a:t>confidentiality </a:t>
            </a:r>
            <a:r>
              <a:rPr sz="1102" spc="20" dirty="0">
                <a:latin typeface="Times New Roman"/>
                <a:cs typeface="Times New Roman"/>
              </a:rPr>
              <a:t>of </a:t>
            </a:r>
            <a:r>
              <a:rPr sz="1102" spc="10" dirty="0">
                <a:latin typeface="Times New Roman"/>
                <a:cs typeface="Times New Roman"/>
              </a:rPr>
              <a:t>the </a:t>
            </a:r>
            <a:r>
              <a:rPr sz="1102" dirty="0">
                <a:latin typeface="Times New Roman"/>
                <a:cs typeface="Times New Roman"/>
              </a:rPr>
              <a:t>information provided above </a:t>
            </a:r>
            <a:r>
              <a:rPr sz="1102" spc="15" dirty="0">
                <a:latin typeface="Times New Roman"/>
                <a:cs typeface="Times New Roman"/>
              </a:rPr>
              <a:t>and </a:t>
            </a:r>
            <a:r>
              <a:rPr sz="1102" spc="10" dirty="0">
                <a:latin typeface="Times New Roman"/>
                <a:cs typeface="Times New Roman"/>
              </a:rPr>
              <a:t>may </a:t>
            </a:r>
            <a:r>
              <a:rPr sz="1102" spc="5" dirty="0">
                <a:latin typeface="Times New Roman"/>
                <a:cs typeface="Times New Roman"/>
              </a:rPr>
              <a:t>disclose </a:t>
            </a:r>
            <a:r>
              <a:rPr sz="1102" spc="20" dirty="0">
                <a:latin typeface="Times New Roman"/>
                <a:cs typeface="Times New Roman"/>
              </a:rPr>
              <a:t>the  </a:t>
            </a:r>
            <a:r>
              <a:rPr sz="1102" dirty="0">
                <a:latin typeface="Times New Roman"/>
                <a:cs typeface="Times New Roman"/>
              </a:rPr>
              <a:t>information </a:t>
            </a:r>
            <a:r>
              <a:rPr sz="1102" spc="20" dirty="0">
                <a:latin typeface="Times New Roman"/>
                <a:cs typeface="Times New Roman"/>
              </a:rPr>
              <a:t>to </a:t>
            </a:r>
            <a:r>
              <a:rPr sz="1102" spc="5" dirty="0">
                <a:latin typeface="Times New Roman"/>
                <a:cs typeface="Times New Roman"/>
              </a:rPr>
              <a:t>teachers, </a:t>
            </a:r>
            <a:r>
              <a:rPr sz="1102" dirty="0">
                <a:latin typeface="Times New Roman"/>
                <a:cs typeface="Times New Roman"/>
              </a:rPr>
              <a:t>school </a:t>
            </a:r>
            <a:r>
              <a:rPr sz="1102" spc="5" dirty="0">
                <a:latin typeface="Times New Roman"/>
                <a:cs typeface="Times New Roman"/>
              </a:rPr>
              <a:t>counselors, </a:t>
            </a:r>
            <a:r>
              <a:rPr sz="1102" dirty="0">
                <a:latin typeface="Times New Roman"/>
                <a:cs typeface="Times New Roman"/>
              </a:rPr>
              <a:t>school nurses, </a:t>
            </a:r>
            <a:r>
              <a:rPr sz="1102" spc="10" dirty="0">
                <a:latin typeface="Times New Roman"/>
                <a:cs typeface="Times New Roman"/>
              </a:rPr>
              <a:t>and </a:t>
            </a:r>
            <a:r>
              <a:rPr sz="1102" spc="-5" dirty="0">
                <a:latin typeface="Times New Roman"/>
                <a:cs typeface="Times New Roman"/>
              </a:rPr>
              <a:t>other </a:t>
            </a:r>
            <a:r>
              <a:rPr sz="1102" dirty="0">
                <a:latin typeface="Times New Roman"/>
                <a:cs typeface="Times New Roman"/>
              </a:rPr>
              <a:t>appropriate </a:t>
            </a:r>
            <a:r>
              <a:rPr sz="1102" spc="10" dirty="0">
                <a:latin typeface="Times New Roman"/>
                <a:cs typeface="Times New Roman"/>
              </a:rPr>
              <a:t>school </a:t>
            </a:r>
            <a:r>
              <a:rPr sz="1102" spc="5" dirty="0">
                <a:latin typeface="Times New Roman"/>
                <a:cs typeface="Times New Roman"/>
              </a:rPr>
              <a:t>personnel only  </a:t>
            </a:r>
            <a:r>
              <a:rPr sz="1102" dirty="0">
                <a:latin typeface="Times New Roman"/>
                <a:cs typeface="Times New Roman"/>
              </a:rPr>
              <a:t>within the </a:t>
            </a:r>
            <a:r>
              <a:rPr sz="1102" spc="5" dirty="0">
                <a:latin typeface="Times New Roman"/>
                <a:cs typeface="Times New Roman"/>
              </a:rPr>
              <a:t>limitations </a:t>
            </a:r>
            <a:r>
              <a:rPr sz="1102" spc="20" dirty="0">
                <a:latin typeface="Times New Roman"/>
                <a:cs typeface="Times New Roman"/>
              </a:rPr>
              <a:t>of </a:t>
            </a:r>
            <a:r>
              <a:rPr sz="1102" dirty="0">
                <a:latin typeface="Times New Roman"/>
                <a:cs typeface="Times New Roman"/>
              </a:rPr>
              <a:t>the </a:t>
            </a:r>
            <a:r>
              <a:rPr sz="1102" spc="20" dirty="0">
                <a:latin typeface="Times New Roman"/>
                <a:cs typeface="Times New Roman"/>
              </a:rPr>
              <a:t>Family </a:t>
            </a:r>
            <a:r>
              <a:rPr sz="1102" dirty="0">
                <a:latin typeface="Times New Roman"/>
                <a:cs typeface="Times New Roman"/>
              </a:rPr>
              <a:t>Educational </a:t>
            </a:r>
            <a:r>
              <a:rPr sz="1102" spc="-5" dirty="0">
                <a:latin typeface="Times New Roman"/>
                <a:cs typeface="Times New Roman"/>
              </a:rPr>
              <a:t>Rights </a:t>
            </a:r>
            <a:r>
              <a:rPr sz="1102" spc="15" dirty="0">
                <a:latin typeface="Times New Roman"/>
                <a:cs typeface="Times New Roman"/>
              </a:rPr>
              <a:t>and </a:t>
            </a:r>
            <a:r>
              <a:rPr sz="1102" spc="5" dirty="0">
                <a:latin typeface="Times New Roman"/>
                <a:cs typeface="Times New Roman"/>
              </a:rPr>
              <a:t>Privacy </a:t>
            </a:r>
            <a:r>
              <a:rPr sz="1102" dirty="0">
                <a:latin typeface="Times New Roman"/>
                <a:cs typeface="Times New Roman"/>
              </a:rPr>
              <a:t>Act </a:t>
            </a:r>
            <a:r>
              <a:rPr sz="1102" spc="20" dirty="0">
                <a:latin typeface="Times New Roman"/>
                <a:cs typeface="Times New Roman"/>
              </a:rPr>
              <a:t>(FERPA) </a:t>
            </a:r>
            <a:r>
              <a:rPr sz="1102" spc="15" dirty="0">
                <a:latin typeface="Times New Roman"/>
                <a:cs typeface="Times New Roman"/>
              </a:rPr>
              <a:t>and </a:t>
            </a:r>
            <a:r>
              <a:rPr sz="1102" spc="5" dirty="0">
                <a:latin typeface="Times New Roman"/>
                <a:cs typeface="Times New Roman"/>
              </a:rPr>
              <a:t>district </a:t>
            </a:r>
            <a:r>
              <a:rPr sz="1102" spc="185" dirty="0">
                <a:latin typeface="Times New Roman"/>
                <a:cs typeface="Times New Roman"/>
              </a:rPr>
              <a:t> </a:t>
            </a:r>
            <a:r>
              <a:rPr sz="1102" dirty="0">
                <a:latin typeface="Times New Roman"/>
                <a:cs typeface="Times New Roman"/>
              </a:rPr>
              <a:t>policy.</a:t>
            </a:r>
            <a:endParaRPr sz="1102">
              <a:latin typeface="Times New Roman"/>
              <a:cs typeface="Times New Roman"/>
            </a:endParaRPr>
          </a:p>
        </p:txBody>
      </p:sp>
      <p:sp>
        <p:nvSpPr>
          <p:cNvPr id="8" name="object 8"/>
          <p:cNvSpPr txBox="1"/>
          <p:nvPr/>
        </p:nvSpPr>
        <p:spPr>
          <a:xfrm>
            <a:off x="925534" y="6413114"/>
            <a:ext cx="3696346" cy="169920"/>
          </a:xfrm>
          <a:prstGeom prst="rect">
            <a:avLst/>
          </a:prstGeom>
        </p:spPr>
        <p:txBody>
          <a:bodyPr vert="horz" wrap="square" lIns="0" tIns="0" rIns="0" bIns="0" rtlCol="0">
            <a:spAutoFit/>
          </a:bodyPr>
          <a:lstStyle/>
          <a:p>
            <a:pPr marL="12724"/>
            <a:r>
              <a:rPr sz="1653" baseline="20202" dirty="0">
                <a:latin typeface="Times New Roman"/>
                <a:cs typeface="Times New Roman"/>
              </a:rPr>
              <a:t>Student </a:t>
            </a:r>
            <a:r>
              <a:rPr sz="1653" spc="1082" baseline="20202" dirty="0">
                <a:latin typeface="Times New Roman"/>
                <a:cs typeface="Times New Roman"/>
              </a:rPr>
              <a:t>Name:</a:t>
            </a:r>
            <a:r>
              <a:rPr sz="902" spc="721" dirty="0">
                <a:latin typeface="Times New Roman"/>
                <a:cs typeface="Times New Roman"/>
              </a:rPr>
              <a:t>------------------</a:t>
            </a:r>
            <a:endParaRPr sz="902">
              <a:latin typeface="Times New Roman"/>
              <a:cs typeface="Times New Roman"/>
            </a:endParaRPr>
          </a:p>
        </p:txBody>
      </p:sp>
      <p:sp>
        <p:nvSpPr>
          <p:cNvPr id="9" name="object 9"/>
          <p:cNvSpPr txBox="1"/>
          <p:nvPr/>
        </p:nvSpPr>
        <p:spPr>
          <a:xfrm>
            <a:off x="4703252" y="6361204"/>
            <a:ext cx="2394036" cy="169920"/>
          </a:xfrm>
          <a:prstGeom prst="rect">
            <a:avLst/>
          </a:prstGeom>
        </p:spPr>
        <p:txBody>
          <a:bodyPr vert="horz" wrap="square" lIns="0" tIns="0" rIns="0" bIns="0" rtlCol="0">
            <a:spAutoFit/>
          </a:bodyPr>
          <a:lstStyle/>
          <a:p>
            <a:pPr marL="12724"/>
            <a:r>
              <a:rPr sz="1102" spc="5" dirty="0">
                <a:latin typeface="Times New Roman"/>
                <a:cs typeface="Times New Roman"/>
              </a:rPr>
              <a:t>Date of</a:t>
            </a:r>
            <a:r>
              <a:rPr sz="1102" spc="-25" dirty="0">
                <a:latin typeface="Times New Roman"/>
                <a:cs typeface="Times New Roman"/>
              </a:rPr>
              <a:t> </a:t>
            </a:r>
            <a:r>
              <a:rPr sz="1102" spc="576" dirty="0">
                <a:latin typeface="Times New Roman"/>
                <a:cs typeface="Times New Roman"/>
              </a:rPr>
              <a:t>Birth:</a:t>
            </a:r>
            <a:r>
              <a:rPr sz="1353" spc="864" baseline="-24691" dirty="0">
                <a:latin typeface="Times New Roman"/>
                <a:cs typeface="Times New Roman"/>
              </a:rPr>
              <a:t>----------</a:t>
            </a:r>
            <a:endParaRPr sz="1353" baseline="-24691">
              <a:latin typeface="Times New Roman"/>
              <a:cs typeface="Times New Roman"/>
            </a:endParaRPr>
          </a:p>
        </p:txBody>
      </p:sp>
      <p:sp>
        <p:nvSpPr>
          <p:cNvPr id="10" name="object 10"/>
          <p:cNvSpPr txBox="1"/>
          <p:nvPr/>
        </p:nvSpPr>
        <p:spPr>
          <a:xfrm>
            <a:off x="926161" y="6782604"/>
            <a:ext cx="6154003" cy="1863781"/>
          </a:xfrm>
          <a:prstGeom prst="rect">
            <a:avLst/>
          </a:prstGeom>
        </p:spPr>
        <p:txBody>
          <a:bodyPr vert="horz" wrap="square" lIns="0" tIns="0" rIns="0" bIns="0" rtlCol="0">
            <a:spAutoFit/>
          </a:bodyPr>
          <a:lstStyle/>
          <a:p>
            <a:pPr marL="15269" indent="-3181">
              <a:tabLst>
                <a:tab pos="6074500" algn="l"/>
              </a:tabLst>
            </a:pPr>
            <a:r>
              <a:rPr sz="1102" spc="596" dirty="0">
                <a:latin typeface="Times New Roman"/>
                <a:cs typeface="Times New Roman"/>
              </a:rPr>
              <a:t>Grade:</a:t>
            </a:r>
            <a:r>
              <a:rPr sz="1353" spc="894" baseline="-24691" dirty="0">
                <a:latin typeface="Times New Roman"/>
                <a:cs typeface="Times New Roman"/>
              </a:rPr>
              <a:t>-----------</a:t>
            </a:r>
            <a:r>
              <a:rPr sz="1353" spc="278" baseline="-24691" dirty="0">
                <a:latin typeface="Times New Roman"/>
                <a:cs typeface="Times New Roman"/>
              </a:rPr>
              <a:t> </a:t>
            </a:r>
            <a:r>
              <a:rPr sz="1653" spc="7" baseline="5050" dirty="0">
                <a:latin typeface="Times New Roman"/>
                <a:cs typeface="Times New Roman"/>
              </a:rPr>
              <a:t>School </a:t>
            </a:r>
            <a:r>
              <a:rPr sz="1653" baseline="5050" dirty="0">
                <a:latin typeface="Times New Roman"/>
                <a:cs typeface="Times New Roman"/>
              </a:rPr>
              <a:t>Attending:</a:t>
            </a:r>
            <a:r>
              <a:rPr sz="1653" spc="82" baseline="5050" dirty="0">
                <a:latin typeface="Times New Roman"/>
                <a:cs typeface="Times New Roman"/>
              </a:rPr>
              <a:t> </a:t>
            </a:r>
            <a:r>
              <a:rPr sz="1653" u="sng" baseline="5050" dirty="0">
                <a:latin typeface="Times New Roman"/>
                <a:cs typeface="Times New Roman"/>
              </a:rPr>
              <a:t> 	</a:t>
            </a:r>
            <a:endParaRPr sz="1653" baseline="5050">
              <a:latin typeface="Times New Roman"/>
              <a:cs typeface="Times New Roman"/>
            </a:endParaRPr>
          </a:p>
          <a:p>
            <a:pPr>
              <a:spcBef>
                <a:spcPts val="40"/>
              </a:spcBef>
            </a:pPr>
            <a:endParaRPr sz="2054">
              <a:latin typeface="Times New Roman"/>
              <a:cs typeface="Times New Roman"/>
            </a:endParaRPr>
          </a:p>
          <a:p>
            <a:pPr marL="15269"/>
            <a:r>
              <a:rPr sz="1653" spc="15" baseline="27777" dirty="0">
                <a:latin typeface="Times New Roman"/>
                <a:cs typeface="Times New Roman"/>
              </a:rPr>
              <a:t>Parent/Guardian</a:t>
            </a:r>
            <a:r>
              <a:rPr sz="1653" spc="60" baseline="27777" dirty="0">
                <a:latin typeface="Times New Roman"/>
                <a:cs typeface="Times New Roman"/>
              </a:rPr>
              <a:t> </a:t>
            </a:r>
            <a:r>
              <a:rPr sz="1653" spc="713" baseline="27777" dirty="0">
                <a:latin typeface="Times New Roman"/>
                <a:cs typeface="Times New Roman"/>
              </a:rPr>
              <a:t>Name:</a:t>
            </a:r>
            <a:r>
              <a:rPr sz="1152" spc="476" dirty="0">
                <a:latin typeface="Courier New"/>
                <a:cs typeface="Courier New"/>
              </a:rPr>
              <a:t>------------------------------</a:t>
            </a:r>
            <a:endParaRPr sz="1152">
              <a:latin typeface="Courier New"/>
              <a:cs typeface="Courier New"/>
            </a:endParaRPr>
          </a:p>
          <a:p>
            <a:pPr marL="12724">
              <a:spcBef>
                <a:spcPts val="1433"/>
              </a:spcBef>
            </a:pPr>
            <a:r>
              <a:rPr sz="1102" spc="10" dirty="0">
                <a:latin typeface="Times New Roman"/>
                <a:cs typeface="Times New Roman"/>
              </a:rPr>
              <a:t>Work</a:t>
            </a:r>
            <a:r>
              <a:rPr sz="1102" spc="20" dirty="0">
                <a:latin typeface="Times New Roman"/>
                <a:cs typeface="Times New Roman"/>
              </a:rPr>
              <a:t> </a:t>
            </a:r>
            <a:r>
              <a:rPr sz="1102" spc="601" dirty="0">
                <a:latin typeface="Times New Roman"/>
                <a:cs typeface="Times New Roman"/>
              </a:rPr>
              <a:t>Phone:</a:t>
            </a:r>
            <a:r>
              <a:rPr sz="902" spc="902" baseline="-32407" dirty="0">
                <a:latin typeface="Times New Roman"/>
                <a:cs typeface="Times New Roman"/>
              </a:rPr>
              <a:t>---------</a:t>
            </a:r>
            <a:r>
              <a:rPr sz="902" spc="-120" baseline="-32407" dirty="0">
                <a:latin typeface="Times New Roman"/>
                <a:cs typeface="Times New Roman"/>
              </a:rPr>
              <a:t> </a:t>
            </a:r>
            <a:r>
              <a:rPr sz="1102" spc="10" dirty="0">
                <a:latin typeface="Times New Roman"/>
                <a:cs typeface="Times New Roman"/>
              </a:rPr>
              <a:t>Home</a:t>
            </a:r>
            <a:r>
              <a:rPr sz="1102" spc="25" dirty="0">
                <a:latin typeface="Times New Roman"/>
                <a:cs typeface="Times New Roman"/>
              </a:rPr>
              <a:t> </a:t>
            </a:r>
            <a:r>
              <a:rPr sz="1102" spc="446" dirty="0">
                <a:latin typeface="Times New Roman"/>
                <a:cs typeface="Times New Roman"/>
              </a:rPr>
              <a:t>Phone:</a:t>
            </a:r>
            <a:r>
              <a:rPr sz="1353" spc="668" baseline="-21604" dirty="0">
                <a:latin typeface="Times New Roman"/>
                <a:cs typeface="Times New Roman"/>
              </a:rPr>
              <a:t>--------</a:t>
            </a:r>
            <a:r>
              <a:rPr sz="1102" spc="446" dirty="0">
                <a:latin typeface="Times New Roman"/>
                <a:cs typeface="Times New Roman"/>
              </a:rPr>
              <a:t>Cell</a:t>
            </a:r>
            <a:r>
              <a:rPr sz="1102" dirty="0">
                <a:latin typeface="Times New Roman"/>
                <a:cs typeface="Times New Roman"/>
              </a:rPr>
              <a:t> </a:t>
            </a:r>
            <a:r>
              <a:rPr sz="1102" spc="496" dirty="0">
                <a:latin typeface="Times New Roman"/>
                <a:cs typeface="Times New Roman"/>
              </a:rPr>
              <a:t>Phone:</a:t>
            </a:r>
            <a:r>
              <a:rPr sz="1353" spc="743" baseline="-21604" dirty="0">
                <a:latin typeface="Times New Roman"/>
                <a:cs typeface="Times New Roman"/>
              </a:rPr>
              <a:t>------</a:t>
            </a:r>
            <a:endParaRPr sz="1353" baseline="-21604">
              <a:latin typeface="Times New Roman"/>
              <a:cs typeface="Times New Roman"/>
            </a:endParaRPr>
          </a:p>
          <a:p>
            <a:pPr>
              <a:spcBef>
                <a:spcPts val="5"/>
              </a:spcBef>
            </a:pPr>
            <a:endParaRPr sz="1854">
              <a:latin typeface="Times New Roman"/>
              <a:cs typeface="Times New Roman"/>
            </a:endParaRPr>
          </a:p>
          <a:p>
            <a:pPr marL="15269">
              <a:spcBef>
                <a:spcPts val="5"/>
              </a:spcBef>
            </a:pPr>
            <a:r>
              <a:rPr sz="1102" spc="5" dirty="0">
                <a:latin typeface="Times New Roman"/>
                <a:cs typeface="Times New Roman"/>
              </a:rPr>
              <a:t>Date </a:t>
            </a:r>
            <a:r>
              <a:rPr sz="1102" spc="-5" dirty="0">
                <a:latin typeface="Times New Roman"/>
                <a:cs typeface="Times New Roman"/>
              </a:rPr>
              <a:t>form </a:t>
            </a:r>
            <a:r>
              <a:rPr sz="1102" spc="15" dirty="0">
                <a:latin typeface="Times New Roman"/>
                <a:cs typeface="Times New Roman"/>
              </a:rPr>
              <a:t>was </a:t>
            </a:r>
            <a:r>
              <a:rPr sz="1102" spc="5" dirty="0">
                <a:latin typeface="Times New Roman"/>
                <a:cs typeface="Times New Roman"/>
              </a:rPr>
              <a:t>received </a:t>
            </a:r>
            <a:r>
              <a:rPr sz="1102" spc="25" dirty="0">
                <a:latin typeface="Times New Roman"/>
                <a:cs typeface="Times New Roman"/>
              </a:rPr>
              <a:t>by </a:t>
            </a:r>
            <a:r>
              <a:rPr sz="1102" spc="20" dirty="0">
                <a:latin typeface="Times New Roman"/>
                <a:cs typeface="Times New Roman"/>
              </a:rPr>
              <a:t>the</a:t>
            </a:r>
            <a:r>
              <a:rPr sz="1102" spc="125" dirty="0">
                <a:latin typeface="Times New Roman"/>
                <a:cs typeface="Times New Roman"/>
              </a:rPr>
              <a:t> </a:t>
            </a:r>
            <a:r>
              <a:rPr sz="1102" spc="696" dirty="0">
                <a:latin typeface="Times New Roman"/>
                <a:cs typeface="Times New Roman"/>
              </a:rPr>
              <a:t>school:-----------------------</a:t>
            </a:r>
            <a:endParaRPr sz="1102">
              <a:latin typeface="Times New Roman"/>
              <a:cs typeface="Times New Roman"/>
            </a:endParaRPr>
          </a:p>
          <a:p>
            <a:pPr>
              <a:spcBef>
                <a:spcPts val="35"/>
              </a:spcBef>
            </a:pPr>
            <a:endParaRPr sz="1453">
              <a:latin typeface="Times New Roman"/>
              <a:cs typeface="Times New Roman"/>
            </a:endParaRPr>
          </a:p>
          <a:p>
            <a:pPr marL="17178"/>
            <a:r>
              <a:rPr sz="1102" b="1" dirty="0">
                <a:latin typeface="Times New Roman"/>
                <a:cs typeface="Times New Roman"/>
              </a:rPr>
              <a:t>Please return </a:t>
            </a:r>
            <a:r>
              <a:rPr sz="1102" b="1" spc="10" dirty="0">
                <a:latin typeface="Times New Roman"/>
                <a:cs typeface="Times New Roman"/>
              </a:rPr>
              <a:t>completed </a:t>
            </a:r>
            <a:r>
              <a:rPr sz="1102" b="1" spc="5" dirty="0">
                <a:latin typeface="Times New Roman"/>
                <a:cs typeface="Times New Roman"/>
              </a:rPr>
              <a:t>form </a:t>
            </a:r>
            <a:r>
              <a:rPr sz="1002" b="1" spc="10" dirty="0">
                <a:latin typeface="Arial"/>
                <a:cs typeface="Arial"/>
              </a:rPr>
              <a:t>to </a:t>
            </a:r>
            <a:r>
              <a:rPr sz="1102" b="1" spc="10" dirty="0">
                <a:latin typeface="Times New Roman"/>
                <a:cs typeface="Times New Roman"/>
              </a:rPr>
              <a:t>your </a:t>
            </a:r>
            <a:r>
              <a:rPr sz="1102" b="1" spc="15" dirty="0">
                <a:latin typeface="Times New Roman"/>
                <a:cs typeface="Times New Roman"/>
              </a:rPr>
              <a:t>child's</a:t>
            </a:r>
            <a:r>
              <a:rPr sz="1102" b="1" spc="245" dirty="0">
                <a:latin typeface="Times New Roman"/>
                <a:cs typeface="Times New Roman"/>
              </a:rPr>
              <a:t> </a:t>
            </a:r>
            <a:r>
              <a:rPr sz="1102" b="1" spc="-5" dirty="0">
                <a:latin typeface="Times New Roman"/>
                <a:cs typeface="Times New Roman"/>
              </a:rPr>
              <a:t>school.</a:t>
            </a:r>
            <a:endParaRPr sz="1102">
              <a:latin typeface="Times New Roman"/>
              <a:cs typeface="Times New Roman"/>
            </a:endParaRPr>
          </a:p>
        </p:txBody>
      </p:sp>
      <p:sp>
        <p:nvSpPr>
          <p:cNvPr id="11" name="object 11"/>
          <p:cNvSpPr txBox="1"/>
          <p:nvPr/>
        </p:nvSpPr>
        <p:spPr>
          <a:xfrm>
            <a:off x="1820084" y="9103869"/>
            <a:ext cx="4372631" cy="326373"/>
          </a:xfrm>
          <a:prstGeom prst="rect">
            <a:avLst/>
          </a:prstGeom>
        </p:spPr>
        <p:txBody>
          <a:bodyPr vert="horz" wrap="square" lIns="0" tIns="0" rIns="0" bIns="0" rtlCol="0">
            <a:spAutoFit/>
          </a:bodyPr>
          <a:lstStyle/>
          <a:p>
            <a:pPr marL="40081" marR="5090" indent="-27993">
              <a:lnSpc>
                <a:spcPct val="102000"/>
              </a:lnSpc>
            </a:pPr>
            <a:r>
              <a:rPr sz="1002" b="1" i="1" spc="10" dirty="0">
                <a:latin typeface="Times New Roman"/>
                <a:cs typeface="Times New Roman"/>
              </a:rPr>
              <a:t>BISD </a:t>
            </a:r>
            <a:r>
              <a:rPr sz="1002" b="1" i="1" spc="15" dirty="0">
                <a:latin typeface="Times New Roman"/>
                <a:cs typeface="Times New Roman"/>
              </a:rPr>
              <a:t>does </a:t>
            </a:r>
            <a:r>
              <a:rPr sz="1002" b="1" i="1" dirty="0">
                <a:latin typeface="Times New Roman"/>
                <a:cs typeface="Times New Roman"/>
              </a:rPr>
              <a:t>not </a:t>
            </a:r>
            <a:r>
              <a:rPr sz="1002" b="1" i="1" spc="10" dirty="0">
                <a:latin typeface="Times New Roman"/>
                <a:cs typeface="Times New Roman"/>
              </a:rPr>
              <a:t>discriminate on </a:t>
            </a:r>
            <a:r>
              <a:rPr sz="1002" b="1" i="1" spc="15" dirty="0">
                <a:latin typeface="Times New Roman"/>
                <a:cs typeface="Times New Roman"/>
              </a:rPr>
              <a:t>basis </a:t>
            </a:r>
            <a:r>
              <a:rPr sz="1002" b="1" i="1" spc="5" dirty="0">
                <a:latin typeface="Times New Roman"/>
                <a:cs typeface="Times New Roman"/>
              </a:rPr>
              <a:t>of </a:t>
            </a:r>
            <a:r>
              <a:rPr sz="1002" b="1" i="1" spc="10" dirty="0">
                <a:latin typeface="Times New Roman"/>
                <a:cs typeface="Times New Roman"/>
              </a:rPr>
              <a:t>race, </a:t>
            </a:r>
            <a:r>
              <a:rPr sz="1002" b="1" i="1" spc="15" dirty="0">
                <a:latin typeface="Times New Roman"/>
                <a:cs typeface="Times New Roman"/>
              </a:rPr>
              <a:t>color, </a:t>
            </a:r>
            <a:r>
              <a:rPr sz="1002" b="1" i="1" spc="10" dirty="0">
                <a:latin typeface="Times New Roman"/>
                <a:cs typeface="Times New Roman"/>
              </a:rPr>
              <a:t>national origin, </a:t>
            </a:r>
            <a:r>
              <a:rPr sz="1002" b="1" i="1" spc="15" dirty="0">
                <a:latin typeface="Times New Roman"/>
                <a:cs typeface="Times New Roman"/>
              </a:rPr>
              <a:t>sex, </a:t>
            </a:r>
            <a:r>
              <a:rPr sz="1002" b="1" i="1" spc="5" dirty="0">
                <a:latin typeface="Times New Roman"/>
                <a:cs typeface="Times New Roman"/>
              </a:rPr>
              <a:t>religion  </a:t>
            </a:r>
            <a:r>
              <a:rPr sz="1002" b="1" i="1" spc="15" dirty="0">
                <a:latin typeface="Times New Roman"/>
                <a:cs typeface="Times New Roman"/>
              </a:rPr>
              <a:t>age </a:t>
            </a:r>
            <a:r>
              <a:rPr sz="1002" b="1" i="1" spc="20" dirty="0">
                <a:latin typeface="Times New Roman"/>
                <a:cs typeface="Times New Roman"/>
              </a:rPr>
              <a:t>or </a:t>
            </a:r>
            <a:r>
              <a:rPr sz="1002" b="1" i="1" spc="5" dirty="0">
                <a:latin typeface="Times New Roman"/>
                <a:cs typeface="Times New Roman"/>
              </a:rPr>
              <a:t>disability </a:t>
            </a:r>
            <a:r>
              <a:rPr sz="1002" b="1" i="1" spc="10" dirty="0">
                <a:latin typeface="Times New Roman"/>
                <a:cs typeface="Times New Roman"/>
              </a:rPr>
              <a:t>in employment </a:t>
            </a:r>
            <a:r>
              <a:rPr sz="1002" b="1" i="1" spc="30" dirty="0">
                <a:latin typeface="Times New Roman"/>
                <a:cs typeface="Times New Roman"/>
              </a:rPr>
              <a:t>or </a:t>
            </a:r>
            <a:r>
              <a:rPr sz="1002" b="1" i="1" dirty="0">
                <a:latin typeface="Times New Roman"/>
                <a:cs typeface="Times New Roman"/>
              </a:rPr>
              <a:t>provisions </a:t>
            </a:r>
            <a:r>
              <a:rPr sz="1002" b="1" i="1" spc="20" dirty="0">
                <a:latin typeface="Times New Roman"/>
                <a:cs typeface="Times New Roman"/>
              </a:rPr>
              <a:t>of </a:t>
            </a:r>
            <a:r>
              <a:rPr sz="1002" b="1" i="1" spc="10" dirty="0">
                <a:latin typeface="Times New Roman"/>
                <a:cs typeface="Times New Roman"/>
              </a:rPr>
              <a:t>services, programs </a:t>
            </a:r>
            <a:r>
              <a:rPr sz="1002" b="1" i="1" spc="20" dirty="0">
                <a:latin typeface="Times New Roman"/>
                <a:cs typeface="Times New Roman"/>
              </a:rPr>
              <a:t>or</a:t>
            </a:r>
            <a:r>
              <a:rPr sz="1002" b="1" i="1" spc="281" dirty="0">
                <a:latin typeface="Times New Roman"/>
                <a:cs typeface="Times New Roman"/>
              </a:rPr>
              <a:t> </a:t>
            </a:r>
            <a:r>
              <a:rPr sz="1002" b="1" i="1" spc="5" dirty="0">
                <a:latin typeface="Times New Roman"/>
                <a:cs typeface="Times New Roman"/>
              </a:rPr>
              <a:t>activities.</a:t>
            </a:r>
            <a:endParaRPr sz="1002">
              <a:latin typeface="Times New Roman"/>
              <a:cs typeface="Times New Roman"/>
            </a:endParaRPr>
          </a:p>
        </p:txBody>
      </p:sp>
      <p:sp>
        <p:nvSpPr>
          <p:cNvPr id="12" name="Left Arrow 11"/>
          <p:cNvSpPr/>
          <p:nvPr/>
        </p:nvSpPr>
        <p:spPr>
          <a:xfrm>
            <a:off x="6166395" y="667637"/>
            <a:ext cx="762000" cy="1664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702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43000" y="2432304"/>
            <a:ext cx="3991610" cy="154305"/>
          </a:xfrm>
          <a:custGeom>
            <a:avLst/>
            <a:gdLst/>
            <a:ahLst/>
            <a:cxnLst/>
            <a:rect l="l" t="t" r="r" b="b"/>
            <a:pathLst>
              <a:path w="3991610" h="154305">
                <a:moveTo>
                  <a:pt x="0" y="153924"/>
                </a:moveTo>
                <a:lnTo>
                  <a:pt x="3991355" y="153924"/>
                </a:lnTo>
                <a:lnTo>
                  <a:pt x="3991355" y="0"/>
                </a:lnTo>
                <a:lnTo>
                  <a:pt x="0" y="0"/>
                </a:lnTo>
                <a:lnTo>
                  <a:pt x="0" y="153924"/>
                </a:lnTo>
                <a:close/>
              </a:path>
            </a:pathLst>
          </a:custGeom>
          <a:solidFill>
            <a:srgbClr val="FFFF00"/>
          </a:solidFill>
        </p:spPr>
        <p:txBody>
          <a:bodyPr wrap="square" lIns="0" tIns="0" rIns="0" bIns="0" rtlCol="0"/>
          <a:lstStyle/>
          <a:p>
            <a:endParaRPr/>
          </a:p>
        </p:txBody>
      </p:sp>
      <p:sp>
        <p:nvSpPr>
          <p:cNvPr id="3" name="object 3"/>
          <p:cNvSpPr/>
          <p:nvPr/>
        </p:nvSpPr>
        <p:spPr>
          <a:xfrm>
            <a:off x="1143000" y="2586227"/>
            <a:ext cx="3846829" cy="154305"/>
          </a:xfrm>
          <a:custGeom>
            <a:avLst/>
            <a:gdLst/>
            <a:ahLst/>
            <a:cxnLst/>
            <a:rect l="l" t="t" r="r" b="b"/>
            <a:pathLst>
              <a:path w="3846829" h="154305">
                <a:moveTo>
                  <a:pt x="0" y="153924"/>
                </a:moveTo>
                <a:lnTo>
                  <a:pt x="3846576" y="153924"/>
                </a:lnTo>
                <a:lnTo>
                  <a:pt x="3846576" y="0"/>
                </a:lnTo>
                <a:lnTo>
                  <a:pt x="0" y="0"/>
                </a:lnTo>
                <a:lnTo>
                  <a:pt x="0" y="153924"/>
                </a:lnTo>
                <a:close/>
              </a:path>
            </a:pathLst>
          </a:custGeom>
          <a:solidFill>
            <a:srgbClr val="FFFF00"/>
          </a:solidFill>
        </p:spPr>
        <p:txBody>
          <a:bodyPr wrap="square" lIns="0" tIns="0" rIns="0" bIns="0" rtlCol="0"/>
          <a:lstStyle/>
          <a:p>
            <a:endParaRPr/>
          </a:p>
        </p:txBody>
      </p:sp>
      <p:sp>
        <p:nvSpPr>
          <p:cNvPr id="4" name="object 4"/>
          <p:cNvSpPr txBox="1"/>
          <p:nvPr/>
        </p:nvSpPr>
        <p:spPr>
          <a:xfrm>
            <a:off x="446158" y="179323"/>
            <a:ext cx="6934200" cy="9467272"/>
          </a:xfrm>
          <a:prstGeom prst="rect">
            <a:avLst/>
          </a:prstGeom>
        </p:spPr>
        <p:txBody>
          <a:bodyPr vert="horz" wrap="square" lIns="0" tIns="12700" rIns="0" bIns="0" rtlCol="0">
            <a:spAutoFit/>
          </a:bodyPr>
          <a:lstStyle/>
          <a:p>
            <a:pPr marL="22860">
              <a:lnSpc>
                <a:spcPts val="1295"/>
              </a:lnSpc>
              <a:spcBef>
                <a:spcPts val="100"/>
              </a:spcBef>
            </a:pPr>
            <a:r>
              <a:rPr sz="1100" b="1" dirty="0">
                <a:latin typeface="Times New Roman"/>
                <a:cs typeface="Times New Roman"/>
              </a:rPr>
              <a:t>Mission</a:t>
            </a:r>
            <a:r>
              <a:rPr sz="1100" b="1" spc="-10" dirty="0">
                <a:latin typeface="Times New Roman"/>
                <a:cs typeface="Times New Roman"/>
              </a:rPr>
              <a:t> </a:t>
            </a:r>
            <a:r>
              <a:rPr sz="1100" b="1" spc="-5" dirty="0">
                <a:latin typeface="Times New Roman"/>
                <a:cs typeface="Times New Roman"/>
              </a:rPr>
              <a:t>Statement</a:t>
            </a:r>
            <a:endParaRPr sz="1100" dirty="0">
              <a:latin typeface="Times New Roman"/>
              <a:cs typeface="Times New Roman"/>
            </a:endParaRPr>
          </a:p>
          <a:p>
            <a:pPr marL="22860">
              <a:lnSpc>
                <a:spcPts val="1205"/>
              </a:lnSpc>
            </a:pPr>
            <a:r>
              <a:rPr sz="1050" dirty="0">
                <a:latin typeface="Times New Roman"/>
                <a:cs typeface="Times New Roman"/>
              </a:rPr>
              <a:t>The </a:t>
            </a:r>
            <a:r>
              <a:rPr sz="1050" spc="-5" dirty="0">
                <a:latin typeface="Times New Roman"/>
                <a:cs typeface="Times New Roman"/>
              </a:rPr>
              <a:t>mission </a:t>
            </a:r>
            <a:r>
              <a:rPr sz="1050" dirty="0">
                <a:latin typeface="Times New Roman"/>
                <a:cs typeface="Times New Roman"/>
              </a:rPr>
              <a:t>of </a:t>
            </a:r>
            <a:r>
              <a:rPr sz="1050" spc="-5" dirty="0">
                <a:latin typeface="Times New Roman"/>
                <a:cs typeface="Times New Roman"/>
              </a:rPr>
              <a:t>the Brownsville Independent School District, rich in cultural</a:t>
            </a:r>
            <a:r>
              <a:rPr sz="1050" spc="25" dirty="0">
                <a:latin typeface="Times New Roman"/>
                <a:cs typeface="Times New Roman"/>
              </a:rPr>
              <a:t> </a:t>
            </a:r>
            <a:r>
              <a:rPr sz="1050" spc="-5" dirty="0">
                <a:latin typeface="Times New Roman"/>
                <a:cs typeface="Times New Roman"/>
              </a:rPr>
              <a:t>heritage,</a:t>
            </a:r>
            <a:endParaRPr sz="1050" dirty="0">
              <a:latin typeface="Times New Roman"/>
              <a:cs typeface="Times New Roman"/>
            </a:endParaRPr>
          </a:p>
          <a:p>
            <a:pPr marL="99060" indent="-76200">
              <a:lnSpc>
                <a:spcPts val="1205"/>
              </a:lnSpc>
              <a:buChar char="-"/>
              <a:tabLst>
                <a:tab pos="99695" algn="l"/>
              </a:tabLst>
            </a:pPr>
            <a:r>
              <a:rPr sz="1050" spc="-10" dirty="0">
                <a:latin typeface="Times New Roman"/>
                <a:cs typeface="Times New Roman"/>
              </a:rPr>
              <a:t>will</a:t>
            </a:r>
            <a:r>
              <a:rPr sz="1050" spc="-45" dirty="0">
                <a:latin typeface="Times New Roman"/>
                <a:cs typeface="Times New Roman"/>
              </a:rPr>
              <a:t> </a:t>
            </a:r>
            <a:r>
              <a:rPr sz="1050" dirty="0">
                <a:latin typeface="Times New Roman"/>
                <a:cs typeface="Times New Roman"/>
              </a:rPr>
              <a:t>produce</a:t>
            </a:r>
            <a:r>
              <a:rPr sz="1050" spc="-35" dirty="0">
                <a:latin typeface="Times New Roman"/>
                <a:cs typeface="Times New Roman"/>
              </a:rPr>
              <a:t> </a:t>
            </a:r>
            <a:r>
              <a:rPr sz="1050" spc="-5" dirty="0">
                <a:latin typeface="Times New Roman"/>
                <a:cs typeface="Times New Roman"/>
              </a:rPr>
              <a:t>well-educated</a:t>
            </a:r>
            <a:r>
              <a:rPr sz="1050" spc="-35" dirty="0">
                <a:latin typeface="Times New Roman"/>
                <a:cs typeface="Times New Roman"/>
              </a:rPr>
              <a:t> </a:t>
            </a:r>
            <a:r>
              <a:rPr sz="1050" spc="-5" dirty="0">
                <a:latin typeface="Times New Roman"/>
                <a:cs typeface="Times New Roman"/>
              </a:rPr>
              <a:t>graduates</a:t>
            </a:r>
            <a:r>
              <a:rPr sz="1050" spc="-25" dirty="0">
                <a:latin typeface="Times New Roman"/>
                <a:cs typeface="Times New Roman"/>
              </a:rPr>
              <a:t> </a:t>
            </a:r>
            <a:r>
              <a:rPr sz="1050" dirty="0">
                <a:latin typeface="Times New Roman"/>
                <a:cs typeface="Times New Roman"/>
              </a:rPr>
              <a:t>who</a:t>
            </a:r>
            <a:r>
              <a:rPr sz="1050" spc="-35" dirty="0">
                <a:latin typeface="Times New Roman"/>
                <a:cs typeface="Times New Roman"/>
              </a:rPr>
              <a:t> </a:t>
            </a:r>
            <a:r>
              <a:rPr sz="1050" spc="-5" dirty="0">
                <a:latin typeface="Times New Roman"/>
                <a:cs typeface="Times New Roman"/>
              </a:rPr>
              <a:t>can</a:t>
            </a:r>
            <a:r>
              <a:rPr sz="1050" spc="-35" dirty="0">
                <a:latin typeface="Times New Roman"/>
                <a:cs typeface="Times New Roman"/>
              </a:rPr>
              <a:t> </a:t>
            </a:r>
            <a:r>
              <a:rPr sz="1050" dirty="0">
                <a:latin typeface="Times New Roman"/>
                <a:cs typeface="Times New Roman"/>
              </a:rPr>
              <a:t>pursue</a:t>
            </a:r>
            <a:r>
              <a:rPr sz="1050" spc="-40" dirty="0">
                <a:latin typeface="Times New Roman"/>
                <a:cs typeface="Times New Roman"/>
              </a:rPr>
              <a:t> </a:t>
            </a:r>
            <a:r>
              <a:rPr sz="1050" spc="-15" dirty="0">
                <a:latin typeface="Times New Roman"/>
                <a:cs typeface="Times New Roman"/>
              </a:rPr>
              <a:t>higher</a:t>
            </a:r>
            <a:r>
              <a:rPr sz="1050" spc="-55" dirty="0">
                <a:latin typeface="Times New Roman"/>
                <a:cs typeface="Times New Roman"/>
              </a:rPr>
              <a:t> </a:t>
            </a:r>
            <a:r>
              <a:rPr sz="1050" spc="-20" dirty="0">
                <a:latin typeface="Times New Roman"/>
                <a:cs typeface="Times New Roman"/>
              </a:rPr>
              <a:t>educational</a:t>
            </a:r>
            <a:r>
              <a:rPr sz="1050" spc="-55" dirty="0">
                <a:latin typeface="Times New Roman"/>
                <a:cs typeface="Times New Roman"/>
              </a:rPr>
              <a:t> </a:t>
            </a:r>
            <a:r>
              <a:rPr sz="1050" spc="-20" dirty="0">
                <a:latin typeface="Times New Roman"/>
                <a:cs typeface="Times New Roman"/>
              </a:rPr>
              <a:t>opportunities</a:t>
            </a:r>
            <a:r>
              <a:rPr sz="1050" spc="-65" dirty="0">
                <a:latin typeface="Times New Roman"/>
                <a:cs typeface="Times New Roman"/>
              </a:rPr>
              <a:t> </a:t>
            </a:r>
            <a:r>
              <a:rPr sz="1050" spc="-10" dirty="0">
                <a:latin typeface="Times New Roman"/>
                <a:cs typeface="Times New Roman"/>
              </a:rPr>
              <a:t>and</a:t>
            </a:r>
            <a:endParaRPr sz="1050" dirty="0">
              <a:latin typeface="Times New Roman"/>
              <a:cs typeface="Times New Roman"/>
            </a:endParaRPr>
          </a:p>
          <a:p>
            <a:pPr marL="99060" indent="-76200">
              <a:lnSpc>
                <a:spcPts val="1205"/>
              </a:lnSpc>
              <a:buChar char="-"/>
              <a:tabLst>
                <a:tab pos="99695" algn="l"/>
              </a:tabLst>
            </a:pPr>
            <a:r>
              <a:rPr sz="1050" spc="-10" dirty="0">
                <a:latin typeface="Times New Roman"/>
                <a:cs typeface="Times New Roman"/>
              </a:rPr>
              <a:t>will </a:t>
            </a:r>
            <a:r>
              <a:rPr sz="1050" spc="-15" dirty="0">
                <a:latin typeface="Times New Roman"/>
                <a:cs typeface="Times New Roman"/>
              </a:rPr>
              <a:t>become </a:t>
            </a:r>
            <a:r>
              <a:rPr sz="1050" spc="-5" dirty="0">
                <a:latin typeface="Times New Roman"/>
                <a:cs typeface="Times New Roman"/>
              </a:rPr>
              <a:t>responsible citizens in </a:t>
            </a:r>
            <a:r>
              <a:rPr sz="1050" dirty="0">
                <a:latin typeface="Times New Roman"/>
                <a:cs typeface="Times New Roman"/>
              </a:rPr>
              <a:t>a </a:t>
            </a:r>
            <a:r>
              <a:rPr sz="1050" spc="-15" dirty="0">
                <a:latin typeface="Times New Roman"/>
                <a:cs typeface="Times New Roman"/>
              </a:rPr>
              <a:t>changing global</a:t>
            </a:r>
            <a:r>
              <a:rPr sz="1050" spc="-60" dirty="0">
                <a:latin typeface="Times New Roman"/>
                <a:cs typeface="Times New Roman"/>
              </a:rPr>
              <a:t> </a:t>
            </a:r>
            <a:r>
              <a:rPr sz="1050" dirty="0">
                <a:latin typeface="Times New Roman"/>
                <a:cs typeface="Times New Roman"/>
              </a:rPr>
              <a:t>societyby</a:t>
            </a:r>
          </a:p>
          <a:p>
            <a:pPr marL="99060" indent="-76200">
              <a:lnSpc>
                <a:spcPts val="1230"/>
              </a:lnSpc>
              <a:buChar char="-"/>
              <a:tabLst>
                <a:tab pos="99695" algn="l"/>
              </a:tabLst>
            </a:pPr>
            <a:r>
              <a:rPr sz="1050" spc="-5" dirty="0">
                <a:latin typeface="Times New Roman"/>
                <a:cs typeface="Times New Roman"/>
              </a:rPr>
              <a:t>utilizing all resources to </a:t>
            </a:r>
            <a:r>
              <a:rPr sz="1050" spc="-20" dirty="0">
                <a:latin typeface="Times New Roman"/>
                <a:cs typeface="Times New Roman"/>
              </a:rPr>
              <a:t>provide </a:t>
            </a:r>
            <a:r>
              <a:rPr sz="1050" spc="-15" dirty="0">
                <a:latin typeface="Times New Roman"/>
                <a:cs typeface="Times New Roman"/>
              </a:rPr>
              <a:t>equitable </a:t>
            </a:r>
            <a:r>
              <a:rPr sz="1050" spc="-20" dirty="0">
                <a:latin typeface="Times New Roman"/>
                <a:cs typeface="Times New Roman"/>
              </a:rPr>
              <a:t>opportunities </a:t>
            </a:r>
            <a:r>
              <a:rPr sz="1050" dirty="0">
                <a:latin typeface="Times New Roman"/>
                <a:cs typeface="Times New Roman"/>
              </a:rPr>
              <a:t>for</a:t>
            </a:r>
            <a:r>
              <a:rPr sz="1050" spc="-105" dirty="0">
                <a:latin typeface="Times New Roman"/>
                <a:cs typeface="Times New Roman"/>
              </a:rPr>
              <a:t> </a:t>
            </a:r>
            <a:r>
              <a:rPr sz="1050" spc="-20" dirty="0">
                <a:latin typeface="Times New Roman"/>
                <a:cs typeface="Times New Roman"/>
              </a:rPr>
              <a:t>students.</a:t>
            </a:r>
            <a:endParaRPr sz="1050" dirty="0">
              <a:latin typeface="Times New Roman"/>
              <a:cs typeface="Times New Roman"/>
            </a:endParaRPr>
          </a:p>
          <a:p>
            <a:pPr marL="22860" marR="1784985" indent="1722120">
              <a:lnSpc>
                <a:spcPct val="204800"/>
              </a:lnSpc>
              <a:spcBef>
                <a:spcPts val="160"/>
              </a:spcBef>
            </a:pPr>
            <a:r>
              <a:rPr sz="1050" b="1" u="sng" spc="-5" dirty="0">
                <a:uFill>
                  <a:solidFill>
                    <a:srgbClr val="000000"/>
                  </a:solidFill>
                </a:uFill>
                <a:latin typeface="Times New Roman"/>
                <a:cs typeface="Times New Roman"/>
              </a:rPr>
              <a:t>ATTENDANCE AND ENROLLMENT REQUIREMENTS </a:t>
            </a:r>
            <a:r>
              <a:rPr sz="1050" b="1" spc="-5" dirty="0">
                <a:latin typeface="Times New Roman"/>
                <a:cs typeface="Times New Roman"/>
              </a:rPr>
              <a:t> ATTENDANCE FOR CREDIT </a:t>
            </a:r>
            <a:r>
              <a:rPr sz="1050" b="1" spc="-10" dirty="0">
                <a:latin typeface="Times New Roman"/>
                <a:cs typeface="Times New Roman"/>
              </a:rPr>
              <a:t>OR </a:t>
            </a:r>
            <a:r>
              <a:rPr sz="1050" b="1" spc="-5" dirty="0">
                <a:latin typeface="Times New Roman"/>
                <a:cs typeface="Times New Roman"/>
              </a:rPr>
              <a:t>FINAL GRADE (K-GRADE</a:t>
            </a:r>
            <a:r>
              <a:rPr sz="1050" b="1" spc="25" dirty="0">
                <a:latin typeface="Times New Roman"/>
                <a:cs typeface="Times New Roman"/>
              </a:rPr>
              <a:t> </a:t>
            </a:r>
            <a:r>
              <a:rPr sz="1050" b="1" dirty="0">
                <a:latin typeface="Times New Roman"/>
                <a:cs typeface="Times New Roman"/>
              </a:rPr>
              <a:t>12)</a:t>
            </a:r>
            <a:endParaRPr sz="1050" dirty="0">
              <a:latin typeface="Times New Roman"/>
              <a:cs typeface="Times New Roman"/>
            </a:endParaRPr>
          </a:p>
          <a:p>
            <a:pPr>
              <a:lnSpc>
                <a:spcPct val="100000"/>
              </a:lnSpc>
            </a:pPr>
            <a:endParaRPr sz="1200" dirty="0">
              <a:latin typeface="Times New Roman"/>
              <a:cs typeface="Times New Roman"/>
            </a:endParaRPr>
          </a:p>
          <a:p>
            <a:pPr marL="22860" marR="5080" indent="165735">
              <a:lnSpc>
                <a:spcPts val="1160"/>
              </a:lnSpc>
            </a:pPr>
            <a:r>
              <a:rPr sz="1050" b="1" spc="-5" dirty="0">
                <a:latin typeface="Times New Roman"/>
                <a:cs typeface="Times New Roman"/>
              </a:rPr>
              <a:t>All Absences Considered- </a:t>
            </a:r>
            <a:r>
              <a:rPr sz="1050" spc="-5" dirty="0">
                <a:latin typeface="Times New Roman"/>
                <a:cs typeface="Times New Roman"/>
              </a:rPr>
              <a:t>In </a:t>
            </a:r>
            <a:r>
              <a:rPr sz="1050" dirty="0">
                <a:latin typeface="Times New Roman"/>
                <a:cs typeface="Times New Roman"/>
              </a:rPr>
              <a:t>order </a:t>
            </a:r>
            <a:r>
              <a:rPr sz="1050" spc="-5" dirty="0">
                <a:latin typeface="Times New Roman"/>
                <a:cs typeface="Times New Roman"/>
              </a:rPr>
              <a:t>to receive credit </a:t>
            </a:r>
            <a:r>
              <a:rPr sz="1050" dirty="0">
                <a:latin typeface="Times New Roman"/>
                <a:cs typeface="Times New Roman"/>
              </a:rPr>
              <a:t>or a </a:t>
            </a:r>
            <a:r>
              <a:rPr sz="1050" spc="-5" dirty="0">
                <a:latin typeface="Times New Roman"/>
                <a:cs typeface="Times New Roman"/>
              </a:rPr>
              <a:t>final </a:t>
            </a:r>
            <a:r>
              <a:rPr sz="1050" dirty="0">
                <a:latin typeface="Times New Roman"/>
                <a:cs typeface="Times New Roman"/>
              </a:rPr>
              <a:t>grade for a </a:t>
            </a:r>
            <a:r>
              <a:rPr sz="1050" spc="-5" dirty="0">
                <a:latin typeface="Times New Roman"/>
                <a:cs typeface="Times New Roman"/>
              </a:rPr>
              <a:t>class, </a:t>
            </a:r>
            <a:r>
              <a:rPr sz="1050" dirty="0">
                <a:latin typeface="Times New Roman"/>
                <a:cs typeface="Times New Roman"/>
              </a:rPr>
              <a:t>a </a:t>
            </a:r>
            <a:r>
              <a:rPr sz="1050" spc="-5" dirty="0">
                <a:latin typeface="Times New Roman"/>
                <a:cs typeface="Times New Roman"/>
              </a:rPr>
              <a:t>student is required to attend class </a:t>
            </a:r>
            <a:r>
              <a:rPr sz="1050" dirty="0">
                <a:latin typeface="Times New Roman"/>
                <a:cs typeface="Times New Roman"/>
              </a:rPr>
              <a:t>90% of </a:t>
            </a:r>
            <a:r>
              <a:rPr sz="1050" spc="-5" dirty="0">
                <a:latin typeface="Times New Roman"/>
                <a:cs typeface="Times New Roman"/>
              </a:rPr>
              <a:t>the  days class is offered regardless </a:t>
            </a:r>
            <a:r>
              <a:rPr sz="1050" dirty="0">
                <a:latin typeface="Times New Roman"/>
                <a:cs typeface="Times New Roman"/>
              </a:rPr>
              <a:t>of </a:t>
            </a:r>
            <a:r>
              <a:rPr sz="1050" spc="-5" dirty="0">
                <a:latin typeface="Times New Roman"/>
                <a:cs typeface="Times New Roman"/>
              </a:rPr>
              <a:t>whether the student’s absences are </a:t>
            </a:r>
            <a:r>
              <a:rPr sz="1050" b="1" spc="-5" dirty="0">
                <a:latin typeface="Times New Roman"/>
                <a:cs typeface="Times New Roman"/>
              </a:rPr>
              <a:t>excused </a:t>
            </a:r>
            <a:r>
              <a:rPr sz="1050" b="1" dirty="0">
                <a:latin typeface="Times New Roman"/>
                <a:cs typeface="Times New Roman"/>
              </a:rPr>
              <a:t>or </a:t>
            </a:r>
            <a:r>
              <a:rPr sz="1050" b="1" spc="-5" dirty="0">
                <a:latin typeface="Times New Roman"/>
                <a:cs typeface="Times New Roman"/>
              </a:rPr>
              <a:t>unexcused </a:t>
            </a:r>
            <a:r>
              <a:rPr sz="1050" spc="-5" dirty="0">
                <a:latin typeface="Times New Roman"/>
                <a:cs typeface="Times New Roman"/>
              </a:rPr>
              <a:t>(see FEC</a:t>
            </a:r>
            <a:r>
              <a:rPr sz="1050" spc="100" dirty="0">
                <a:latin typeface="Times New Roman"/>
                <a:cs typeface="Times New Roman"/>
              </a:rPr>
              <a:t> </a:t>
            </a:r>
            <a:r>
              <a:rPr sz="1050" spc="-10" dirty="0">
                <a:latin typeface="Times New Roman"/>
                <a:cs typeface="Times New Roman"/>
              </a:rPr>
              <a:t>LEGAL).</a:t>
            </a:r>
            <a:endParaRPr sz="1050" dirty="0">
              <a:latin typeface="Times New Roman"/>
              <a:cs typeface="Times New Roman"/>
            </a:endParaRPr>
          </a:p>
          <a:p>
            <a:pPr marL="697865" marR="2237740" indent="-419100">
              <a:lnSpc>
                <a:spcPts val="1200"/>
              </a:lnSpc>
              <a:spcBef>
                <a:spcPts val="35"/>
              </a:spcBef>
            </a:pPr>
            <a:r>
              <a:rPr sz="1050" spc="-15" dirty="0">
                <a:latin typeface="Times New Roman"/>
                <a:cs typeface="Times New Roman"/>
              </a:rPr>
              <a:t>In </a:t>
            </a:r>
            <a:r>
              <a:rPr sz="1050" dirty="0">
                <a:latin typeface="Times New Roman"/>
                <a:cs typeface="Times New Roman"/>
              </a:rPr>
              <a:t>order </a:t>
            </a:r>
            <a:r>
              <a:rPr sz="1050" spc="-5" dirty="0">
                <a:latin typeface="Times New Roman"/>
                <a:cs typeface="Times New Roman"/>
              </a:rPr>
              <a:t>to </a:t>
            </a:r>
            <a:r>
              <a:rPr sz="1050" spc="-25" dirty="0">
                <a:latin typeface="Times New Roman"/>
                <a:cs typeface="Times New Roman"/>
              </a:rPr>
              <a:t>maintain </a:t>
            </a:r>
            <a:r>
              <a:rPr sz="1050" spc="-5" dirty="0">
                <a:latin typeface="Times New Roman"/>
                <a:cs typeface="Times New Roman"/>
              </a:rPr>
              <a:t>credit, </a:t>
            </a:r>
            <a:r>
              <a:rPr sz="1050" dirty="0">
                <a:latin typeface="Times New Roman"/>
                <a:cs typeface="Times New Roman"/>
              </a:rPr>
              <a:t>a </a:t>
            </a:r>
            <a:r>
              <a:rPr sz="1050" spc="-5" dirty="0">
                <a:latin typeface="Times New Roman"/>
                <a:cs typeface="Times New Roman"/>
              </a:rPr>
              <a:t>student </a:t>
            </a:r>
            <a:r>
              <a:rPr sz="1050" spc="-15" dirty="0">
                <a:latin typeface="Times New Roman"/>
                <a:cs typeface="Times New Roman"/>
              </a:rPr>
              <a:t>may </a:t>
            </a:r>
            <a:r>
              <a:rPr sz="1050" dirty="0">
                <a:latin typeface="Times New Roman"/>
                <a:cs typeface="Times New Roman"/>
              </a:rPr>
              <a:t>not </a:t>
            </a:r>
            <a:r>
              <a:rPr sz="1050" spc="-15" dirty="0">
                <a:latin typeface="Times New Roman"/>
                <a:cs typeface="Times New Roman"/>
              </a:rPr>
              <a:t>exceed </a:t>
            </a:r>
            <a:r>
              <a:rPr sz="1050" spc="-5" dirty="0">
                <a:latin typeface="Times New Roman"/>
                <a:cs typeface="Times New Roman"/>
              </a:rPr>
              <a:t>the </a:t>
            </a:r>
            <a:r>
              <a:rPr sz="1050" spc="-25" dirty="0">
                <a:latin typeface="Times New Roman"/>
                <a:cs typeface="Times New Roman"/>
              </a:rPr>
              <a:t>number </a:t>
            </a:r>
            <a:r>
              <a:rPr sz="1050" dirty="0">
                <a:latin typeface="Times New Roman"/>
                <a:cs typeface="Times New Roman"/>
              </a:rPr>
              <a:t>of </a:t>
            </a:r>
            <a:r>
              <a:rPr sz="1050" spc="-5" dirty="0">
                <a:latin typeface="Times New Roman"/>
                <a:cs typeface="Times New Roman"/>
              </a:rPr>
              <a:t>absences listed:  </a:t>
            </a:r>
            <a:r>
              <a:rPr sz="1050" spc="-15" dirty="0">
                <a:latin typeface="Times New Roman"/>
                <a:cs typeface="Times New Roman"/>
              </a:rPr>
              <a:t>Elementary Schools…………. </a:t>
            </a:r>
            <a:r>
              <a:rPr sz="1050" dirty="0">
                <a:latin typeface="Times New Roman"/>
                <a:cs typeface="Times New Roman"/>
              </a:rPr>
              <a:t>18 </a:t>
            </a:r>
            <a:r>
              <a:rPr sz="1050" spc="-20" dirty="0">
                <a:latin typeface="Times New Roman"/>
                <a:cs typeface="Times New Roman"/>
              </a:rPr>
              <a:t>days </a:t>
            </a:r>
            <a:r>
              <a:rPr sz="1050" dirty="0">
                <a:latin typeface="Times New Roman"/>
                <a:cs typeface="Times New Roman"/>
              </a:rPr>
              <a:t>per</a:t>
            </a:r>
            <a:r>
              <a:rPr sz="1050" spc="-95" dirty="0">
                <a:latin typeface="Times New Roman"/>
                <a:cs typeface="Times New Roman"/>
              </a:rPr>
              <a:t> </a:t>
            </a:r>
            <a:r>
              <a:rPr sz="1050" spc="-25" dirty="0">
                <a:latin typeface="Times New Roman"/>
                <a:cs typeface="Times New Roman"/>
              </a:rPr>
              <a:t>year</a:t>
            </a:r>
            <a:endParaRPr sz="1050" dirty="0">
              <a:latin typeface="Times New Roman"/>
              <a:cs typeface="Times New Roman"/>
            </a:endParaRPr>
          </a:p>
          <a:p>
            <a:pPr marL="696595" marR="2235835">
              <a:lnSpc>
                <a:spcPts val="1210"/>
              </a:lnSpc>
              <a:spcBef>
                <a:spcPts val="20"/>
              </a:spcBef>
            </a:pPr>
            <a:r>
              <a:rPr sz="1050" spc="-15" dirty="0">
                <a:latin typeface="Times New Roman"/>
                <a:cs typeface="Times New Roman"/>
              </a:rPr>
              <a:t>Middle </a:t>
            </a:r>
            <a:r>
              <a:rPr sz="1050" spc="-20" dirty="0">
                <a:latin typeface="Times New Roman"/>
                <a:cs typeface="Times New Roman"/>
              </a:rPr>
              <a:t>Schools……………….. </a:t>
            </a:r>
            <a:r>
              <a:rPr lang="en-US" sz="1050" dirty="0">
                <a:latin typeface="Times New Roman"/>
                <a:cs typeface="Times New Roman"/>
              </a:rPr>
              <a:t>8 </a:t>
            </a:r>
            <a:r>
              <a:rPr sz="1050" spc="-20" dirty="0">
                <a:latin typeface="Times New Roman"/>
                <a:cs typeface="Times New Roman"/>
              </a:rPr>
              <a:t>days </a:t>
            </a:r>
            <a:r>
              <a:rPr sz="1050" dirty="0">
                <a:latin typeface="Times New Roman"/>
                <a:cs typeface="Times New Roman"/>
              </a:rPr>
              <a:t>1st </a:t>
            </a:r>
            <a:r>
              <a:rPr sz="1050" spc="-5" dirty="0">
                <a:latin typeface="Times New Roman"/>
                <a:cs typeface="Times New Roman"/>
              </a:rPr>
              <a:t>semester; </a:t>
            </a:r>
            <a:r>
              <a:rPr lang="en-US" sz="1050" dirty="0">
                <a:latin typeface="Times New Roman"/>
                <a:cs typeface="Times New Roman"/>
              </a:rPr>
              <a:t>10</a:t>
            </a:r>
            <a:r>
              <a:rPr sz="1050" dirty="0">
                <a:latin typeface="Times New Roman"/>
                <a:cs typeface="Times New Roman"/>
              </a:rPr>
              <a:t> </a:t>
            </a:r>
            <a:r>
              <a:rPr sz="1050" spc="-20" dirty="0">
                <a:latin typeface="Times New Roman"/>
                <a:cs typeface="Times New Roman"/>
              </a:rPr>
              <a:t>days </a:t>
            </a:r>
            <a:r>
              <a:rPr sz="1050" dirty="0">
                <a:latin typeface="Times New Roman"/>
                <a:cs typeface="Times New Roman"/>
              </a:rPr>
              <a:t>2nd </a:t>
            </a:r>
            <a:r>
              <a:rPr sz="1050" spc="-20" dirty="0">
                <a:latin typeface="Times New Roman"/>
                <a:cs typeface="Times New Roman"/>
              </a:rPr>
              <a:t>semester  </a:t>
            </a:r>
            <a:r>
              <a:rPr sz="1050" dirty="0">
                <a:latin typeface="Times New Roman"/>
                <a:cs typeface="Times New Roman"/>
              </a:rPr>
              <a:t>High </a:t>
            </a:r>
            <a:r>
              <a:rPr sz="1050" spc="-25" dirty="0">
                <a:latin typeface="Times New Roman"/>
                <a:cs typeface="Times New Roman"/>
              </a:rPr>
              <a:t>Schools…………………. </a:t>
            </a:r>
            <a:r>
              <a:rPr lang="en-US" sz="1050" dirty="0">
                <a:latin typeface="Times New Roman"/>
                <a:cs typeface="Times New Roman"/>
              </a:rPr>
              <a:t>8</a:t>
            </a:r>
            <a:r>
              <a:rPr sz="1050" dirty="0">
                <a:latin typeface="Times New Roman"/>
                <a:cs typeface="Times New Roman"/>
              </a:rPr>
              <a:t> </a:t>
            </a:r>
            <a:r>
              <a:rPr sz="1050" spc="-20" dirty="0">
                <a:latin typeface="Times New Roman"/>
                <a:cs typeface="Times New Roman"/>
              </a:rPr>
              <a:t>days </a:t>
            </a:r>
            <a:r>
              <a:rPr sz="1050" dirty="0">
                <a:latin typeface="Times New Roman"/>
                <a:cs typeface="Times New Roman"/>
              </a:rPr>
              <a:t>1st </a:t>
            </a:r>
            <a:r>
              <a:rPr sz="1050" spc="-5" dirty="0">
                <a:latin typeface="Times New Roman"/>
                <a:cs typeface="Times New Roman"/>
              </a:rPr>
              <a:t>semester; </a:t>
            </a:r>
            <a:r>
              <a:rPr lang="en-US" sz="1050" dirty="0">
                <a:latin typeface="Times New Roman"/>
                <a:cs typeface="Times New Roman"/>
              </a:rPr>
              <a:t>10</a:t>
            </a:r>
            <a:r>
              <a:rPr sz="1050" dirty="0">
                <a:latin typeface="Times New Roman"/>
                <a:cs typeface="Times New Roman"/>
              </a:rPr>
              <a:t> </a:t>
            </a:r>
            <a:r>
              <a:rPr sz="1050" spc="-20" dirty="0">
                <a:latin typeface="Times New Roman"/>
                <a:cs typeface="Times New Roman"/>
              </a:rPr>
              <a:t>days </a:t>
            </a:r>
            <a:r>
              <a:rPr sz="1050" dirty="0">
                <a:latin typeface="Times New Roman"/>
                <a:cs typeface="Times New Roman"/>
              </a:rPr>
              <a:t>2nd</a:t>
            </a:r>
            <a:r>
              <a:rPr sz="1050" spc="-60" dirty="0">
                <a:latin typeface="Times New Roman"/>
                <a:cs typeface="Times New Roman"/>
              </a:rPr>
              <a:t> </a:t>
            </a:r>
            <a:r>
              <a:rPr sz="1050" spc="-25" dirty="0">
                <a:latin typeface="Times New Roman"/>
                <a:cs typeface="Times New Roman"/>
              </a:rPr>
              <a:t>semester</a:t>
            </a:r>
            <a:endParaRPr sz="1050" dirty="0">
              <a:latin typeface="Times New Roman"/>
              <a:cs typeface="Times New Roman"/>
            </a:endParaRPr>
          </a:p>
          <a:p>
            <a:pPr>
              <a:lnSpc>
                <a:spcPct val="100000"/>
              </a:lnSpc>
              <a:spcBef>
                <a:spcPts val="25"/>
              </a:spcBef>
            </a:pPr>
            <a:endParaRPr sz="1000" dirty="0">
              <a:latin typeface="Times New Roman"/>
              <a:cs typeface="Times New Roman"/>
            </a:endParaRPr>
          </a:p>
          <a:p>
            <a:pPr marL="22860" marR="71755" indent="199390" algn="just">
              <a:lnSpc>
                <a:spcPct val="95700"/>
              </a:lnSpc>
            </a:pPr>
            <a:r>
              <a:rPr sz="1050" b="1" spc="-15" dirty="0">
                <a:latin typeface="Times New Roman"/>
                <a:cs typeface="Times New Roman"/>
              </a:rPr>
              <a:t>Excused </a:t>
            </a:r>
            <a:r>
              <a:rPr sz="1050" b="1" spc="-25" dirty="0">
                <a:latin typeface="Times New Roman"/>
                <a:cs typeface="Times New Roman"/>
              </a:rPr>
              <a:t>Absences-</a:t>
            </a:r>
            <a:r>
              <a:rPr sz="1050" spc="-25" dirty="0">
                <a:latin typeface="Times New Roman"/>
                <a:cs typeface="Times New Roman"/>
              </a:rPr>
              <a:t>Within </a:t>
            </a:r>
            <a:r>
              <a:rPr sz="1050" dirty="0">
                <a:latin typeface="Times New Roman"/>
                <a:cs typeface="Times New Roman"/>
              </a:rPr>
              <a:t>5 </a:t>
            </a:r>
            <a:r>
              <a:rPr sz="1050" spc="-15" dirty="0">
                <a:latin typeface="Times New Roman"/>
                <a:cs typeface="Times New Roman"/>
              </a:rPr>
              <a:t>days </a:t>
            </a:r>
            <a:r>
              <a:rPr sz="1050" dirty="0">
                <a:latin typeface="Times New Roman"/>
                <a:cs typeface="Times New Roman"/>
              </a:rPr>
              <a:t>of </a:t>
            </a:r>
            <a:r>
              <a:rPr sz="1050" spc="-5" dirty="0">
                <a:latin typeface="Times New Roman"/>
                <a:cs typeface="Times New Roman"/>
              </a:rPr>
              <a:t>returning to school, the </a:t>
            </a:r>
            <a:r>
              <a:rPr sz="1050" dirty="0">
                <a:latin typeface="Times New Roman"/>
                <a:cs typeface="Times New Roman"/>
              </a:rPr>
              <a:t>parent </a:t>
            </a:r>
            <a:r>
              <a:rPr sz="1050" spc="-15" dirty="0">
                <a:latin typeface="Times New Roman"/>
                <a:cs typeface="Times New Roman"/>
              </a:rPr>
              <a:t>must </a:t>
            </a:r>
            <a:r>
              <a:rPr sz="1050" spc="-5" dirty="0">
                <a:latin typeface="Times New Roman"/>
                <a:cs typeface="Times New Roman"/>
              </a:rPr>
              <a:t>submit </a:t>
            </a:r>
            <a:r>
              <a:rPr sz="1050" dirty="0">
                <a:latin typeface="Times New Roman"/>
                <a:cs typeface="Times New Roman"/>
              </a:rPr>
              <a:t>a </a:t>
            </a:r>
            <a:r>
              <a:rPr sz="1050" spc="-5" dirty="0">
                <a:latin typeface="Times New Roman"/>
                <a:cs typeface="Times New Roman"/>
              </a:rPr>
              <a:t>written </a:t>
            </a:r>
            <a:r>
              <a:rPr sz="1050" dirty="0">
                <a:latin typeface="Times New Roman"/>
                <a:cs typeface="Times New Roman"/>
              </a:rPr>
              <a:t>note </a:t>
            </a:r>
            <a:r>
              <a:rPr sz="1050" spc="-5" dirty="0">
                <a:latin typeface="Times New Roman"/>
                <a:cs typeface="Times New Roman"/>
              </a:rPr>
              <a:t>stating the reason </a:t>
            </a:r>
            <a:r>
              <a:rPr sz="1050" dirty="0">
                <a:latin typeface="Times New Roman"/>
                <a:cs typeface="Times New Roman"/>
              </a:rPr>
              <a:t>for </a:t>
            </a:r>
            <a:r>
              <a:rPr sz="1050" spc="-25" dirty="0">
                <a:latin typeface="Times New Roman"/>
                <a:cs typeface="Times New Roman"/>
              </a:rPr>
              <a:t>the  </a:t>
            </a:r>
            <a:r>
              <a:rPr sz="1050" spc="-5" dirty="0">
                <a:latin typeface="Times New Roman"/>
                <a:cs typeface="Times New Roman"/>
              </a:rPr>
              <a:t>student’s absence. </a:t>
            </a:r>
            <a:r>
              <a:rPr sz="1050" dirty="0">
                <a:latin typeface="Times New Roman"/>
                <a:cs typeface="Times New Roman"/>
              </a:rPr>
              <a:t>The </a:t>
            </a:r>
            <a:r>
              <a:rPr sz="1050" spc="-15" dirty="0">
                <a:latin typeface="Times New Roman"/>
                <a:cs typeface="Times New Roman"/>
              </a:rPr>
              <a:t>student </a:t>
            </a:r>
            <a:r>
              <a:rPr sz="1050" spc="-5" dirty="0">
                <a:latin typeface="Times New Roman"/>
                <a:cs typeface="Times New Roman"/>
              </a:rPr>
              <a:t>shall </a:t>
            </a:r>
            <a:r>
              <a:rPr sz="1050" dirty="0">
                <a:latin typeface="Times New Roman"/>
                <a:cs typeface="Times New Roman"/>
              </a:rPr>
              <a:t>only be </a:t>
            </a:r>
            <a:r>
              <a:rPr sz="1050" spc="-5" dirty="0">
                <a:latin typeface="Times New Roman"/>
                <a:cs typeface="Times New Roman"/>
              </a:rPr>
              <a:t>allowed </a:t>
            </a:r>
            <a:r>
              <a:rPr sz="1050" dirty="0">
                <a:latin typeface="Times New Roman"/>
                <a:cs typeface="Times New Roman"/>
              </a:rPr>
              <a:t>5 </a:t>
            </a:r>
            <a:r>
              <a:rPr sz="1050" spc="-10" dirty="0">
                <a:latin typeface="Times New Roman"/>
                <a:cs typeface="Times New Roman"/>
              </a:rPr>
              <a:t>written </a:t>
            </a:r>
            <a:r>
              <a:rPr sz="1050" spc="-15" dirty="0">
                <a:latin typeface="Times New Roman"/>
                <a:cs typeface="Times New Roman"/>
              </a:rPr>
              <a:t>excused absences </a:t>
            </a:r>
            <a:r>
              <a:rPr sz="1050" dirty="0">
                <a:latin typeface="Times New Roman"/>
                <a:cs typeface="Times New Roman"/>
              </a:rPr>
              <a:t>per </a:t>
            </a:r>
            <a:r>
              <a:rPr sz="1050" spc="-25" dirty="0">
                <a:latin typeface="Times New Roman"/>
                <a:cs typeface="Times New Roman"/>
              </a:rPr>
              <a:t>academic </a:t>
            </a:r>
            <a:r>
              <a:rPr sz="1050" spc="-5" dirty="0">
                <a:latin typeface="Times New Roman"/>
                <a:cs typeface="Times New Roman"/>
              </a:rPr>
              <a:t>calendar </a:t>
            </a:r>
            <a:r>
              <a:rPr sz="1050" spc="-25" dirty="0">
                <a:latin typeface="Times New Roman"/>
                <a:cs typeface="Times New Roman"/>
              </a:rPr>
              <a:t>year. </a:t>
            </a:r>
            <a:r>
              <a:rPr sz="1050" dirty="0">
                <a:latin typeface="Times New Roman"/>
                <a:cs typeface="Times New Roman"/>
              </a:rPr>
              <a:t>Additional </a:t>
            </a:r>
            <a:r>
              <a:rPr sz="1050" spc="-20" dirty="0">
                <a:latin typeface="Times New Roman"/>
                <a:cs typeface="Times New Roman"/>
              </a:rPr>
              <a:t>absences  </a:t>
            </a:r>
            <a:r>
              <a:rPr sz="1050" spc="-5" dirty="0">
                <a:latin typeface="Times New Roman"/>
                <a:cs typeface="Times New Roman"/>
              </a:rPr>
              <a:t>after </a:t>
            </a:r>
            <a:r>
              <a:rPr sz="1050" dirty="0">
                <a:latin typeface="Times New Roman"/>
                <a:cs typeface="Times New Roman"/>
              </a:rPr>
              <a:t>5 </a:t>
            </a:r>
            <a:r>
              <a:rPr sz="1050" spc="-15" dirty="0">
                <a:latin typeface="Times New Roman"/>
                <a:cs typeface="Times New Roman"/>
              </a:rPr>
              <a:t>shall </a:t>
            </a:r>
            <a:r>
              <a:rPr sz="1050" dirty="0">
                <a:latin typeface="Times New Roman"/>
                <a:cs typeface="Times New Roman"/>
              </a:rPr>
              <a:t>be </a:t>
            </a:r>
            <a:r>
              <a:rPr sz="1050" spc="-15" dirty="0">
                <a:latin typeface="Times New Roman"/>
                <a:cs typeface="Times New Roman"/>
              </a:rPr>
              <a:t>unexcused </a:t>
            </a:r>
            <a:r>
              <a:rPr sz="1050" spc="-5" dirty="0">
                <a:latin typeface="Times New Roman"/>
                <a:cs typeface="Times New Roman"/>
              </a:rPr>
              <a:t>unless excused </a:t>
            </a:r>
            <a:r>
              <a:rPr sz="1050" dirty="0">
                <a:latin typeface="Times New Roman"/>
                <a:cs typeface="Times New Roman"/>
              </a:rPr>
              <a:t>by </a:t>
            </a:r>
            <a:r>
              <a:rPr sz="1050" spc="-5" dirty="0">
                <a:latin typeface="Times New Roman"/>
                <a:cs typeface="Times New Roman"/>
              </a:rPr>
              <a:t>the </a:t>
            </a:r>
            <a:r>
              <a:rPr sz="1050" spc="-15" dirty="0">
                <a:latin typeface="Times New Roman"/>
                <a:cs typeface="Times New Roman"/>
              </a:rPr>
              <a:t>campus </a:t>
            </a:r>
            <a:r>
              <a:rPr sz="1050" spc="-5" dirty="0">
                <a:latin typeface="Times New Roman"/>
                <a:cs typeface="Times New Roman"/>
              </a:rPr>
              <a:t>principal (see </a:t>
            </a:r>
            <a:r>
              <a:rPr sz="1050" spc="-15" dirty="0">
                <a:latin typeface="Times New Roman"/>
                <a:cs typeface="Times New Roman"/>
              </a:rPr>
              <a:t>FEC</a:t>
            </a:r>
            <a:r>
              <a:rPr sz="1050" spc="-195" dirty="0">
                <a:latin typeface="Times New Roman"/>
                <a:cs typeface="Times New Roman"/>
              </a:rPr>
              <a:t> </a:t>
            </a:r>
            <a:r>
              <a:rPr sz="1050" spc="-25" dirty="0">
                <a:latin typeface="Times New Roman"/>
                <a:cs typeface="Times New Roman"/>
              </a:rPr>
              <a:t>LOCAL).</a:t>
            </a:r>
            <a:endParaRPr sz="1050" dirty="0">
              <a:latin typeface="Times New Roman"/>
              <a:cs typeface="Times New Roman"/>
            </a:endParaRPr>
          </a:p>
          <a:p>
            <a:pPr>
              <a:lnSpc>
                <a:spcPct val="100000"/>
              </a:lnSpc>
              <a:spcBef>
                <a:spcPts val="45"/>
              </a:spcBef>
            </a:pPr>
            <a:endParaRPr sz="1000" dirty="0">
              <a:latin typeface="Times New Roman"/>
              <a:cs typeface="Times New Roman"/>
            </a:endParaRPr>
          </a:p>
          <a:p>
            <a:pPr marL="20955" marR="73025" indent="202565" algn="just">
              <a:lnSpc>
                <a:spcPct val="96400"/>
              </a:lnSpc>
            </a:pPr>
            <a:r>
              <a:rPr sz="1050" dirty="0">
                <a:latin typeface="Times New Roman"/>
                <a:cs typeface="Times New Roman"/>
              </a:rPr>
              <a:t>The </a:t>
            </a:r>
            <a:r>
              <a:rPr sz="1050" spc="-5" dirty="0">
                <a:latin typeface="Times New Roman"/>
                <a:cs typeface="Times New Roman"/>
              </a:rPr>
              <a:t>limitations </a:t>
            </a:r>
            <a:r>
              <a:rPr sz="1050" dirty="0">
                <a:latin typeface="Times New Roman"/>
                <a:cs typeface="Times New Roman"/>
              </a:rPr>
              <a:t>on </a:t>
            </a:r>
            <a:r>
              <a:rPr sz="1050" spc="-5" dirty="0">
                <a:latin typeface="Times New Roman"/>
                <a:cs typeface="Times New Roman"/>
              </a:rPr>
              <a:t>extracurricular </a:t>
            </a:r>
            <a:r>
              <a:rPr sz="1050" dirty="0">
                <a:latin typeface="Times New Roman"/>
                <a:cs typeface="Times New Roman"/>
              </a:rPr>
              <a:t>or </a:t>
            </a:r>
            <a:r>
              <a:rPr sz="1050" spc="-5" dirty="0">
                <a:latin typeface="Times New Roman"/>
                <a:cs typeface="Times New Roman"/>
              </a:rPr>
              <a:t>school-related absences are explained in the section entitled “Extracurricular </a:t>
            </a:r>
            <a:r>
              <a:rPr sz="1050" spc="-20" dirty="0">
                <a:latin typeface="Times New Roman"/>
                <a:cs typeface="Times New Roman"/>
              </a:rPr>
              <a:t>Activities.”  </a:t>
            </a:r>
            <a:r>
              <a:rPr sz="1050" spc="-5" dirty="0">
                <a:latin typeface="Times New Roman"/>
                <a:cs typeface="Times New Roman"/>
              </a:rPr>
              <a:t>District </a:t>
            </a:r>
            <a:r>
              <a:rPr sz="1050" dirty="0">
                <a:latin typeface="Times New Roman"/>
                <a:cs typeface="Times New Roman"/>
              </a:rPr>
              <a:t>procedures for </a:t>
            </a:r>
            <a:r>
              <a:rPr sz="1050" spc="-5" dirty="0">
                <a:latin typeface="Times New Roman"/>
                <a:cs typeface="Times New Roman"/>
              </a:rPr>
              <a:t>perfect attendance </a:t>
            </a:r>
            <a:r>
              <a:rPr sz="1050" spc="-25" dirty="0">
                <a:latin typeface="Times New Roman"/>
                <a:cs typeface="Times New Roman"/>
              </a:rPr>
              <a:t>recognition </a:t>
            </a:r>
            <a:r>
              <a:rPr sz="1050" spc="-5" dirty="0">
                <a:latin typeface="Times New Roman"/>
                <a:cs typeface="Times New Roman"/>
              </a:rPr>
              <a:t>are </a:t>
            </a:r>
            <a:r>
              <a:rPr sz="1050" spc="-15" dirty="0">
                <a:latin typeface="Times New Roman"/>
                <a:cs typeface="Times New Roman"/>
              </a:rPr>
              <a:t>outlined </a:t>
            </a:r>
            <a:r>
              <a:rPr sz="1050" spc="-5" dirty="0">
                <a:latin typeface="Times New Roman"/>
                <a:cs typeface="Times New Roman"/>
              </a:rPr>
              <a:t>in “Perfect </a:t>
            </a:r>
            <a:r>
              <a:rPr sz="1050" spc="-15" dirty="0">
                <a:latin typeface="Times New Roman"/>
                <a:cs typeface="Times New Roman"/>
              </a:rPr>
              <a:t>Attendance Recognition.” Campus Incentives </a:t>
            </a:r>
            <a:r>
              <a:rPr sz="1050" spc="-10" dirty="0">
                <a:latin typeface="Times New Roman"/>
                <a:cs typeface="Times New Roman"/>
              </a:rPr>
              <a:t>and  </a:t>
            </a:r>
            <a:r>
              <a:rPr sz="1050" spc="-5" dirty="0">
                <a:latin typeface="Times New Roman"/>
                <a:cs typeface="Times New Roman"/>
              </a:rPr>
              <a:t>Awards </a:t>
            </a:r>
            <a:r>
              <a:rPr sz="1050" spc="-15" dirty="0">
                <a:latin typeface="Times New Roman"/>
                <a:cs typeface="Times New Roman"/>
              </a:rPr>
              <a:t>will </a:t>
            </a:r>
            <a:r>
              <a:rPr sz="1050" dirty="0">
                <a:latin typeface="Times New Roman"/>
                <a:cs typeface="Times New Roman"/>
              </a:rPr>
              <a:t>be </a:t>
            </a:r>
            <a:r>
              <a:rPr sz="1050" spc="-15" dirty="0">
                <a:latin typeface="Times New Roman"/>
                <a:cs typeface="Times New Roman"/>
              </a:rPr>
              <a:t>available </a:t>
            </a:r>
            <a:r>
              <a:rPr sz="1050" spc="-5" dirty="0">
                <a:latin typeface="Times New Roman"/>
                <a:cs typeface="Times New Roman"/>
              </a:rPr>
              <a:t>at the end </a:t>
            </a:r>
            <a:r>
              <a:rPr sz="1050" dirty="0">
                <a:latin typeface="Times New Roman"/>
                <a:cs typeface="Times New Roman"/>
              </a:rPr>
              <a:t>of </a:t>
            </a:r>
            <a:r>
              <a:rPr sz="1050" spc="-5" dirty="0">
                <a:latin typeface="Times New Roman"/>
                <a:cs typeface="Times New Roman"/>
              </a:rPr>
              <a:t>each semester </a:t>
            </a:r>
            <a:r>
              <a:rPr sz="1050" dirty="0">
                <a:latin typeface="Times New Roman"/>
                <a:cs typeface="Times New Roman"/>
              </a:rPr>
              <a:t>for </a:t>
            </a:r>
            <a:r>
              <a:rPr sz="1050" spc="-5" dirty="0">
                <a:latin typeface="Times New Roman"/>
                <a:cs typeface="Times New Roman"/>
              </a:rPr>
              <a:t>Pk-12</a:t>
            </a:r>
            <a:r>
              <a:rPr sz="1050" spc="-7" baseline="27777" dirty="0">
                <a:latin typeface="Times New Roman"/>
                <a:cs typeface="Times New Roman"/>
              </a:rPr>
              <a:t>th </a:t>
            </a:r>
            <a:r>
              <a:rPr sz="1050" spc="-5" dirty="0">
                <a:latin typeface="Times New Roman"/>
                <a:cs typeface="Times New Roman"/>
              </a:rPr>
              <a:t>graders </a:t>
            </a:r>
            <a:r>
              <a:rPr sz="1050" spc="-10" dirty="0">
                <a:latin typeface="Times New Roman"/>
                <a:cs typeface="Times New Roman"/>
              </a:rPr>
              <a:t>who </a:t>
            </a:r>
            <a:r>
              <a:rPr sz="1050" spc="-15" dirty="0">
                <a:latin typeface="Times New Roman"/>
                <a:cs typeface="Times New Roman"/>
              </a:rPr>
              <a:t>meet </a:t>
            </a:r>
            <a:r>
              <a:rPr sz="1050" spc="-5" dirty="0">
                <a:latin typeface="Times New Roman"/>
                <a:cs typeface="Times New Roman"/>
              </a:rPr>
              <a:t>the District </a:t>
            </a:r>
            <a:r>
              <a:rPr sz="1050" dirty="0">
                <a:latin typeface="Times New Roman"/>
                <a:cs typeface="Times New Roman"/>
              </a:rPr>
              <a:t>Student </a:t>
            </a:r>
            <a:r>
              <a:rPr sz="1050" spc="-5" dirty="0">
                <a:latin typeface="Times New Roman"/>
                <a:cs typeface="Times New Roman"/>
              </a:rPr>
              <a:t>Attendance </a:t>
            </a:r>
            <a:r>
              <a:rPr sz="1050" spc="-15" dirty="0">
                <a:latin typeface="Times New Roman"/>
                <a:cs typeface="Times New Roman"/>
              </a:rPr>
              <a:t>Goals. </a:t>
            </a:r>
            <a:r>
              <a:rPr sz="1050" spc="-20" dirty="0">
                <a:latin typeface="Times New Roman"/>
                <a:cs typeface="Times New Roman"/>
              </a:rPr>
              <a:t>For </a:t>
            </a:r>
            <a:r>
              <a:rPr sz="1050" dirty="0">
                <a:latin typeface="Times New Roman"/>
                <a:cs typeface="Times New Roman"/>
              </a:rPr>
              <a:t>a  </a:t>
            </a:r>
            <a:r>
              <a:rPr sz="1050" spc="-5" dirty="0">
                <a:latin typeface="Times New Roman"/>
                <a:cs typeface="Times New Roman"/>
              </a:rPr>
              <a:t>student </a:t>
            </a:r>
            <a:r>
              <a:rPr sz="1050" spc="-15" dirty="0">
                <a:latin typeface="Times New Roman"/>
                <a:cs typeface="Times New Roman"/>
              </a:rPr>
              <a:t>with </a:t>
            </a:r>
            <a:r>
              <a:rPr sz="1050" spc="-5" dirty="0">
                <a:latin typeface="Times New Roman"/>
                <a:cs typeface="Times New Roman"/>
              </a:rPr>
              <a:t>special needs </a:t>
            </a:r>
            <a:r>
              <a:rPr sz="1050" dirty="0">
                <a:latin typeface="Times New Roman"/>
                <a:cs typeface="Times New Roman"/>
              </a:rPr>
              <a:t>who has </a:t>
            </a:r>
            <a:r>
              <a:rPr sz="1050" spc="-15" dirty="0">
                <a:latin typeface="Times New Roman"/>
                <a:cs typeface="Times New Roman"/>
              </a:rPr>
              <a:t>excessive </a:t>
            </a:r>
            <a:r>
              <a:rPr sz="1050" spc="-5" dirty="0">
                <a:latin typeface="Times New Roman"/>
                <a:cs typeface="Times New Roman"/>
              </a:rPr>
              <a:t>absences </a:t>
            </a:r>
            <a:r>
              <a:rPr sz="1050" dirty="0">
                <a:latin typeface="Times New Roman"/>
                <a:cs typeface="Times New Roman"/>
              </a:rPr>
              <a:t>due </a:t>
            </a:r>
            <a:r>
              <a:rPr sz="1050" spc="-5" dirty="0">
                <a:latin typeface="Times New Roman"/>
                <a:cs typeface="Times New Roman"/>
              </a:rPr>
              <a:t>to </a:t>
            </a:r>
            <a:r>
              <a:rPr sz="1050" spc="-15" dirty="0">
                <a:latin typeface="Times New Roman"/>
                <a:cs typeface="Times New Roman"/>
              </a:rPr>
              <a:t>extended </a:t>
            </a:r>
            <a:r>
              <a:rPr sz="1050" spc="-25" dirty="0">
                <a:latin typeface="Times New Roman"/>
                <a:cs typeface="Times New Roman"/>
              </a:rPr>
              <a:t>hospitalization </a:t>
            </a:r>
            <a:r>
              <a:rPr sz="1050" dirty="0">
                <a:latin typeface="Times New Roman"/>
                <a:cs typeface="Times New Roman"/>
              </a:rPr>
              <a:t>and/or </a:t>
            </a:r>
            <a:r>
              <a:rPr sz="1050" spc="-20" dirty="0">
                <a:latin typeface="Times New Roman"/>
                <a:cs typeface="Times New Roman"/>
              </a:rPr>
              <a:t>treatment </a:t>
            </a:r>
            <a:r>
              <a:rPr sz="1050" spc="-5" dirty="0">
                <a:latin typeface="Times New Roman"/>
                <a:cs typeface="Times New Roman"/>
              </a:rPr>
              <a:t>sessions, the </a:t>
            </a:r>
            <a:r>
              <a:rPr sz="1050" spc="-10" dirty="0">
                <a:latin typeface="Times New Roman"/>
                <a:cs typeface="Times New Roman"/>
              </a:rPr>
              <a:t>ARD  </a:t>
            </a:r>
            <a:r>
              <a:rPr sz="1050" spc="-20" dirty="0">
                <a:latin typeface="Times New Roman"/>
                <a:cs typeface="Times New Roman"/>
              </a:rPr>
              <a:t>committee </a:t>
            </a:r>
            <a:r>
              <a:rPr sz="1050" spc="-15" dirty="0">
                <a:latin typeface="Times New Roman"/>
                <a:cs typeface="Times New Roman"/>
              </a:rPr>
              <a:t>will meet </a:t>
            </a:r>
            <a:r>
              <a:rPr sz="1050" spc="-5" dirty="0">
                <a:latin typeface="Times New Roman"/>
                <a:cs typeface="Times New Roman"/>
              </a:rPr>
              <a:t>to </a:t>
            </a:r>
            <a:r>
              <a:rPr sz="1050" spc="-10" dirty="0">
                <a:latin typeface="Times New Roman"/>
                <a:cs typeface="Times New Roman"/>
              </a:rPr>
              <a:t>determine </a:t>
            </a:r>
            <a:r>
              <a:rPr sz="1050" dirty="0">
                <a:latin typeface="Times New Roman"/>
                <a:cs typeface="Times New Roman"/>
              </a:rPr>
              <a:t>and </a:t>
            </a:r>
            <a:r>
              <a:rPr sz="1050" spc="-15" dirty="0">
                <a:latin typeface="Times New Roman"/>
                <a:cs typeface="Times New Roman"/>
              </a:rPr>
              <a:t>document </a:t>
            </a:r>
            <a:r>
              <a:rPr sz="1050" spc="-5" dirty="0">
                <a:latin typeface="Times New Roman"/>
                <a:cs typeface="Times New Roman"/>
              </a:rPr>
              <a:t>the options </a:t>
            </a:r>
            <a:r>
              <a:rPr sz="1050" dirty="0">
                <a:latin typeface="Times New Roman"/>
                <a:cs typeface="Times New Roman"/>
              </a:rPr>
              <a:t>for</a:t>
            </a:r>
            <a:r>
              <a:rPr sz="1050" spc="-45" dirty="0">
                <a:latin typeface="Times New Roman"/>
                <a:cs typeface="Times New Roman"/>
              </a:rPr>
              <a:t> </a:t>
            </a:r>
            <a:r>
              <a:rPr sz="1050" dirty="0">
                <a:latin typeface="Times New Roman"/>
                <a:cs typeface="Times New Roman"/>
              </a:rPr>
              <a:t>regainingcredit.</a:t>
            </a:r>
          </a:p>
          <a:p>
            <a:pPr>
              <a:lnSpc>
                <a:spcPct val="100000"/>
              </a:lnSpc>
            </a:pPr>
            <a:endParaRPr sz="1050" dirty="0">
              <a:latin typeface="Times New Roman"/>
              <a:cs typeface="Times New Roman"/>
            </a:endParaRPr>
          </a:p>
          <a:p>
            <a:pPr marL="20955" marR="75565" indent="201295" algn="just">
              <a:lnSpc>
                <a:spcPct val="95700"/>
              </a:lnSpc>
            </a:pPr>
            <a:r>
              <a:rPr sz="1050" b="1" dirty="0">
                <a:latin typeface="Times New Roman"/>
                <a:cs typeface="Times New Roman"/>
              </a:rPr>
              <a:t>Parent </a:t>
            </a:r>
            <a:r>
              <a:rPr sz="1050" b="1" spc="-5" dirty="0">
                <a:latin typeface="Times New Roman"/>
                <a:cs typeface="Times New Roman"/>
              </a:rPr>
              <a:t>Conference </a:t>
            </a:r>
            <a:r>
              <a:rPr sz="1050" b="1" dirty="0">
                <a:latin typeface="Times New Roman"/>
                <a:cs typeface="Times New Roman"/>
              </a:rPr>
              <a:t>for </a:t>
            </a:r>
            <a:r>
              <a:rPr sz="1050" b="1" spc="-5" dirty="0">
                <a:latin typeface="Times New Roman"/>
                <a:cs typeface="Times New Roman"/>
              </a:rPr>
              <a:t>Excessive </a:t>
            </a:r>
            <a:r>
              <a:rPr sz="1050" b="1" spc="-20" dirty="0">
                <a:latin typeface="Times New Roman"/>
                <a:cs typeface="Times New Roman"/>
              </a:rPr>
              <a:t>Absences-</a:t>
            </a:r>
            <a:r>
              <a:rPr sz="1050" spc="-20" dirty="0">
                <a:latin typeface="Times New Roman"/>
                <a:cs typeface="Times New Roman"/>
              </a:rPr>
              <a:t>.If </a:t>
            </a:r>
            <a:r>
              <a:rPr sz="1050" dirty="0">
                <a:latin typeface="Times New Roman"/>
                <a:cs typeface="Times New Roman"/>
              </a:rPr>
              <a:t>a </a:t>
            </a:r>
            <a:r>
              <a:rPr sz="1050" spc="-5" dirty="0">
                <a:latin typeface="Times New Roman"/>
                <a:cs typeface="Times New Roman"/>
              </a:rPr>
              <a:t>student </a:t>
            </a:r>
            <a:r>
              <a:rPr sz="1050" dirty="0">
                <a:latin typeface="Times New Roman"/>
                <a:cs typeface="Times New Roman"/>
              </a:rPr>
              <a:t>has </a:t>
            </a:r>
            <a:r>
              <a:rPr sz="1050" spc="-15" dirty="0">
                <a:latin typeface="Times New Roman"/>
                <a:cs typeface="Times New Roman"/>
              </a:rPr>
              <a:t>been </a:t>
            </a:r>
            <a:r>
              <a:rPr sz="1050" spc="-5" dirty="0">
                <a:latin typeface="Times New Roman"/>
                <a:cs typeface="Times New Roman"/>
              </a:rPr>
              <a:t>absent </a:t>
            </a:r>
            <a:r>
              <a:rPr sz="1050" dirty="0">
                <a:latin typeface="Times New Roman"/>
                <a:cs typeface="Times New Roman"/>
              </a:rPr>
              <a:t>5 </a:t>
            </a:r>
            <a:r>
              <a:rPr sz="1050" spc="-20" dirty="0">
                <a:latin typeface="Times New Roman"/>
                <a:cs typeface="Times New Roman"/>
              </a:rPr>
              <a:t>days </a:t>
            </a:r>
            <a:r>
              <a:rPr sz="1050" spc="-5" dirty="0">
                <a:latin typeface="Times New Roman"/>
                <a:cs typeface="Times New Roman"/>
              </a:rPr>
              <a:t>in </a:t>
            </a:r>
            <a:r>
              <a:rPr sz="1050" dirty="0">
                <a:latin typeface="Times New Roman"/>
                <a:cs typeface="Times New Roman"/>
              </a:rPr>
              <a:t>a </a:t>
            </a:r>
            <a:r>
              <a:rPr sz="1050" spc="-15" dirty="0">
                <a:latin typeface="Times New Roman"/>
                <a:cs typeface="Times New Roman"/>
              </a:rPr>
              <a:t>semester </a:t>
            </a:r>
            <a:r>
              <a:rPr sz="1050" spc="-5" dirty="0">
                <a:latin typeface="Times New Roman"/>
                <a:cs typeface="Times New Roman"/>
              </a:rPr>
              <a:t>that </a:t>
            </a:r>
            <a:r>
              <a:rPr sz="1050" spc="-15" dirty="0">
                <a:latin typeface="Times New Roman"/>
                <a:cs typeface="Times New Roman"/>
              </a:rPr>
              <a:t>have </a:t>
            </a:r>
            <a:r>
              <a:rPr sz="1050" spc="-5" dirty="0">
                <a:latin typeface="Times New Roman"/>
                <a:cs typeface="Times New Roman"/>
              </a:rPr>
              <a:t>not </a:t>
            </a:r>
            <a:r>
              <a:rPr sz="1050" dirty="0">
                <a:latin typeface="Times New Roman"/>
                <a:cs typeface="Times New Roman"/>
              </a:rPr>
              <a:t>been </a:t>
            </a:r>
            <a:r>
              <a:rPr sz="1050" spc="-25" dirty="0">
                <a:latin typeface="Times New Roman"/>
                <a:cs typeface="Times New Roman"/>
              </a:rPr>
              <a:t>covered </a:t>
            </a:r>
            <a:r>
              <a:rPr sz="1050" spc="0" dirty="0">
                <a:latin typeface="Times New Roman"/>
                <a:cs typeface="Times New Roman"/>
              </a:rPr>
              <a:t>by  </a:t>
            </a:r>
            <a:r>
              <a:rPr sz="1050" dirty="0">
                <a:latin typeface="Times New Roman"/>
                <a:cs typeface="Times New Roman"/>
              </a:rPr>
              <a:t>an excuse </a:t>
            </a:r>
            <a:r>
              <a:rPr sz="1050" spc="-15" dirty="0">
                <a:latin typeface="Times New Roman"/>
                <a:cs typeface="Times New Roman"/>
              </a:rPr>
              <a:t>signed </a:t>
            </a:r>
            <a:r>
              <a:rPr sz="1050" dirty="0">
                <a:latin typeface="Times New Roman"/>
                <a:cs typeface="Times New Roman"/>
              </a:rPr>
              <a:t>by a </a:t>
            </a:r>
            <a:r>
              <a:rPr sz="1050" spc="-5" dirty="0">
                <a:latin typeface="Times New Roman"/>
                <a:cs typeface="Times New Roman"/>
              </a:rPr>
              <a:t>doctor, nurse, </a:t>
            </a:r>
            <a:r>
              <a:rPr sz="1050" dirty="0">
                <a:latin typeface="Times New Roman"/>
                <a:cs typeface="Times New Roman"/>
              </a:rPr>
              <a:t>or a </a:t>
            </a:r>
            <a:r>
              <a:rPr sz="1050" spc="-15" dirty="0">
                <a:latin typeface="Times New Roman"/>
                <a:cs typeface="Times New Roman"/>
              </a:rPr>
              <a:t>clinic, </a:t>
            </a:r>
            <a:r>
              <a:rPr sz="1050" spc="-5" dirty="0">
                <a:latin typeface="Times New Roman"/>
                <a:cs typeface="Times New Roman"/>
              </a:rPr>
              <a:t>the </a:t>
            </a:r>
            <a:r>
              <a:rPr sz="1050" spc="-15" dirty="0">
                <a:latin typeface="Times New Roman"/>
                <a:cs typeface="Times New Roman"/>
              </a:rPr>
              <a:t>parent </a:t>
            </a:r>
            <a:r>
              <a:rPr sz="1050" dirty="0">
                <a:latin typeface="Times New Roman"/>
                <a:cs typeface="Times New Roman"/>
              </a:rPr>
              <a:t>or </a:t>
            </a:r>
            <a:r>
              <a:rPr sz="1050" spc="-5" dirty="0">
                <a:latin typeface="Times New Roman"/>
                <a:cs typeface="Times New Roman"/>
              </a:rPr>
              <a:t>guardian </a:t>
            </a:r>
            <a:r>
              <a:rPr sz="1050" spc="-15" dirty="0">
                <a:latin typeface="Times New Roman"/>
                <a:cs typeface="Times New Roman"/>
              </a:rPr>
              <a:t>shall </a:t>
            </a:r>
            <a:r>
              <a:rPr sz="1050" spc="-5" dirty="0">
                <a:latin typeface="Times New Roman"/>
                <a:cs typeface="Times New Roman"/>
              </a:rPr>
              <a:t>be </a:t>
            </a:r>
            <a:r>
              <a:rPr sz="1050" spc="-25" dirty="0">
                <a:latin typeface="Times New Roman"/>
                <a:cs typeface="Times New Roman"/>
              </a:rPr>
              <a:t>required </a:t>
            </a:r>
            <a:r>
              <a:rPr sz="1050" spc="-5" dirty="0">
                <a:latin typeface="Times New Roman"/>
                <a:cs typeface="Times New Roman"/>
              </a:rPr>
              <a:t>to </a:t>
            </a:r>
            <a:r>
              <a:rPr sz="1050" spc="-15" dirty="0">
                <a:latin typeface="Times New Roman"/>
                <a:cs typeface="Times New Roman"/>
              </a:rPr>
              <a:t>come </a:t>
            </a:r>
            <a:r>
              <a:rPr sz="1050" spc="-5" dirty="0">
                <a:latin typeface="Times New Roman"/>
                <a:cs typeface="Times New Roman"/>
              </a:rPr>
              <a:t>to </a:t>
            </a:r>
            <a:r>
              <a:rPr sz="1050" dirty="0">
                <a:latin typeface="Times New Roman"/>
                <a:cs typeface="Times New Roman"/>
              </a:rPr>
              <a:t>school and </a:t>
            </a:r>
            <a:r>
              <a:rPr sz="1050" spc="-5" dirty="0">
                <a:latin typeface="Times New Roman"/>
                <a:cs typeface="Times New Roman"/>
              </a:rPr>
              <a:t>speak </a:t>
            </a:r>
            <a:r>
              <a:rPr sz="1050" spc="-15" dirty="0">
                <a:latin typeface="Times New Roman"/>
                <a:cs typeface="Times New Roman"/>
              </a:rPr>
              <a:t>with </a:t>
            </a:r>
            <a:r>
              <a:rPr sz="1050" spc="-5" dirty="0">
                <a:latin typeface="Times New Roman"/>
                <a:cs typeface="Times New Roman"/>
              </a:rPr>
              <a:t>an  administrator (FEC</a:t>
            </a:r>
            <a:r>
              <a:rPr sz="1050" spc="-75" dirty="0">
                <a:latin typeface="Times New Roman"/>
                <a:cs typeface="Times New Roman"/>
              </a:rPr>
              <a:t> </a:t>
            </a:r>
            <a:r>
              <a:rPr sz="1050" spc="-20" dirty="0">
                <a:latin typeface="Times New Roman"/>
                <a:cs typeface="Times New Roman"/>
              </a:rPr>
              <a:t>LOCAL).</a:t>
            </a:r>
            <a:endParaRPr sz="1050" dirty="0">
              <a:latin typeface="Times New Roman"/>
              <a:cs typeface="Times New Roman"/>
            </a:endParaRPr>
          </a:p>
          <a:p>
            <a:pPr>
              <a:lnSpc>
                <a:spcPct val="100000"/>
              </a:lnSpc>
              <a:spcBef>
                <a:spcPts val="25"/>
              </a:spcBef>
            </a:pPr>
            <a:endParaRPr sz="1050" dirty="0">
              <a:latin typeface="Times New Roman"/>
              <a:cs typeface="Times New Roman"/>
            </a:endParaRPr>
          </a:p>
          <a:p>
            <a:pPr marL="21590" marR="77470" indent="200660" algn="just">
              <a:lnSpc>
                <a:spcPts val="1210"/>
              </a:lnSpc>
            </a:pPr>
            <a:r>
              <a:rPr sz="1050" b="1" spc="-5" dirty="0">
                <a:latin typeface="Times New Roman"/>
                <a:cs typeface="Times New Roman"/>
              </a:rPr>
              <a:t>Parental Notice of Excessive Absences- </a:t>
            </a:r>
            <a:r>
              <a:rPr sz="1050" dirty="0">
                <a:latin typeface="Times New Roman"/>
                <a:cs typeface="Times New Roman"/>
              </a:rPr>
              <a:t>A </a:t>
            </a:r>
            <a:r>
              <a:rPr sz="1050" spc="-5" dirty="0">
                <a:latin typeface="Times New Roman"/>
                <a:cs typeface="Times New Roman"/>
              </a:rPr>
              <a:t>student </a:t>
            </a:r>
            <a:r>
              <a:rPr sz="1050" dirty="0">
                <a:latin typeface="Times New Roman"/>
                <a:cs typeface="Times New Roman"/>
              </a:rPr>
              <a:t>and </a:t>
            </a:r>
            <a:r>
              <a:rPr sz="1050" spc="-5" dirty="0">
                <a:latin typeface="Times New Roman"/>
                <a:cs typeface="Times New Roman"/>
              </a:rPr>
              <a:t>the </a:t>
            </a:r>
            <a:r>
              <a:rPr sz="1050" dirty="0">
                <a:latin typeface="Times New Roman"/>
                <a:cs typeface="Times New Roman"/>
              </a:rPr>
              <a:t>parent or </a:t>
            </a:r>
            <a:r>
              <a:rPr sz="1050" spc="-5" dirty="0">
                <a:latin typeface="Times New Roman"/>
                <a:cs typeface="Times New Roman"/>
              </a:rPr>
              <a:t>guardian, shall </a:t>
            </a:r>
            <a:r>
              <a:rPr sz="1050" dirty="0">
                <a:latin typeface="Times New Roman"/>
                <a:cs typeface="Times New Roman"/>
              </a:rPr>
              <a:t>be </a:t>
            </a:r>
            <a:r>
              <a:rPr sz="1050" spc="-5" dirty="0">
                <a:latin typeface="Times New Roman"/>
                <a:cs typeface="Times New Roman"/>
              </a:rPr>
              <a:t>given written notice prior to </a:t>
            </a:r>
            <a:r>
              <a:rPr sz="1050" dirty="0">
                <a:latin typeface="Times New Roman"/>
                <a:cs typeface="Times New Roman"/>
              </a:rPr>
              <a:t>and </a:t>
            </a:r>
            <a:r>
              <a:rPr sz="1050" spc="-5" dirty="0">
                <a:latin typeface="Times New Roman"/>
                <a:cs typeface="Times New Roman"/>
              </a:rPr>
              <a:t>at  </a:t>
            </a:r>
            <a:r>
              <a:rPr sz="1050" dirty="0">
                <a:latin typeface="Times New Roman"/>
                <a:cs typeface="Times New Roman"/>
              </a:rPr>
              <a:t>such </a:t>
            </a:r>
            <a:r>
              <a:rPr sz="1050" spc="-10" dirty="0">
                <a:latin typeface="Times New Roman"/>
                <a:cs typeface="Times New Roman"/>
              </a:rPr>
              <a:t>time </a:t>
            </a:r>
            <a:r>
              <a:rPr sz="1050" spc="-5" dirty="0">
                <a:latin typeface="Times New Roman"/>
                <a:cs typeface="Times New Roman"/>
              </a:rPr>
              <a:t>when </a:t>
            </a:r>
            <a:r>
              <a:rPr sz="1050" dirty="0">
                <a:latin typeface="Times New Roman"/>
                <a:cs typeface="Times New Roman"/>
              </a:rPr>
              <a:t>a </a:t>
            </a:r>
            <a:r>
              <a:rPr sz="1050" spc="-5" dirty="0">
                <a:latin typeface="Times New Roman"/>
                <a:cs typeface="Times New Roman"/>
              </a:rPr>
              <a:t>student’s attendance in </a:t>
            </a:r>
            <a:r>
              <a:rPr sz="1050" dirty="0">
                <a:latin typeface="Times New Roman"/>
                <a:cs typeface="Times New Roman"/>
              </a:rPr>
              <a:t>any </a:t>
            </a:r>
            <a:r>
              <a:rPr sz="1050" spc="-5" dirty="0">
                <a:latin typeface="Times New Roman"/>
                <a:cs typeface="Times New Roman"/>
              </a:rPr>
              <a:t>class </a:t>
            </a:r>
            <a:r>
              <a:rPr sz="1050" dirty="0">
                <a:latin typeface="Times New Roman"/>
                <a:cs typeface="Times New Roman"/>
              </a:rPr>
              <a:t>drops </a:t>
            </a:r>
            <a:r>
              <a:rPr sz="1050" spc="-5" dirty="0">
                <a:latin typeface="Times New Roman"/>
                <a:cs typeface="Times New Roman"/>
              </a:rPr>
              <a:t>below </a:t>
            </a:r>
            <a:r>
              <a:rPr sz="1050" dirty="0">
                <a:latin typeface="Times New Roman"/>
                <a:cs typeface="Times New Roman"/>
              </a:rPr>
              <a:t>90% of </a:t>
            </a:r>
            <a:r>
              <a:rPr sz="1050" spc="-5" dirty="0">
                <a:latin typeface="Times New Roman"/>
                <a:cs typeface="Times New Roman"/>
              </a:rPr>
              <a:t>the days the class is offered (FEC</a:t>
            </a:r>
            <a:r>
              <a:rPr sz="1050" spc="100" dirty="0">
                <a:latin typeface="Times New Roman"/>
                <a:cs typeface="Times New Roman"/>
              </a:rPr>
              <a:t> </a:t>
            </a:r>
            <a:r>
              <a:rPr sz="1050" spc="-10" dirty="0">
                <a:latin typeface="Times New Roman"/>
                <a:cs typeface="Times New Roman"/>
              </a:rPr>
              <a:t>LOCAL).</a:t>
            </a:r>
            <a:endParaRPr sz="1050" dirty="0">
              <a:latin typeface="Times New Roman"/>
              <a:cs typeface="Times New Roman"/>
            </a:endParaRPr>
          </a:p>
          <a:p>
            <a:pPr>
              <a:lnSpc>
                <a:spcPct val="100000"/>
              </a:lnSpc>
              <a:spcBef>
                <a:spcPts val="25"/>
              </a:spcBef>
            </a:pPr>
            <a:endParaRPr sz="1000" dirty="0">
              <a:latin typeface="Times New Roman"/>
              <a:cs typeface="Times New Roman"/>
            </a:endParaRPr>
          </a:p>
          <a:p>
            <a:pPr marL="20955" marR="73660" indent="201295" algn="just">
              <a:lnSpc>
                <a:spcPct val="95700"/>
              </a:lnSpc>
              <a:spcBef>
                <a:spcPts val="5"/>
              </a:spcBef>
            </a:pPr>
            <a:r>
              <a:rPr sz="1050" b="1" spc="-5" dirty="0">
                <a:latin typeface="Times New Roman"/>
                <a:cs typeface="Times New Roman"/>
              </a:rPr>
              <a:t>Principal’s Plan- </a:t>
            </a:r>
            <a:r>
              <a:rPr sz="1050" dirty="0">
                <a:latin typeface="Times New Roman"/>
                <a:cs typeface="Times New Roman"/>
              </a:rPr>
              <a:t>A </a:t>
            </a:r>
            <a:r>
              <a:rPr sz="1050" spc="-15" dirty="0">
                <a:latin typeface="Times New Roman"/>
                <a:cs typeface="Times New Roman"/>
              </a:rPr>
              <a:t>student </a:t>
            </a:r>
            <a:r>
              <a:rPr sz="1050" dirty="0">
                <a:latin typeface="Times New Roman"/>
                <a:cs typeface="Times New Roman"/>
              </a:rPr>
              <a:t>who </a:t>
            </a:r>
            <a:r>
              <a:rPr sz="1050" spc="-5" dirty="0">
                <a:latin typeface="Times New Roman"/>
                <a:cs typeface="Times New Roman"/>
              </a:rPr>
              <a:t>is </a:t>
            </a:r>
            <a:r>
              <a:rPr sz="1050" b="1" spc="-5" dirty="0">
                <a:latin typeface="Times New Roman"/>
                <a:cs typeface="Times New Roman"/>
              </a:rPr>
              <a:t>in attendance </a:t>
            </a:r>
            <a:r>
              <a:rPr sz="1050" b="1" dirty="0">
                <a:latin typeface="Times New Roman"/>
                <a:cs typeface="Times New Roman"/>
              </a:rPr>
              <a:t>for </a:t>
            </a:r>
            <a:r>
              <a:rPr sz="1050" b="1" spc="-10" dirty="0">
                <a:latin typeface="Times New Roman"/>
                <a:cs typeface="Times New Roman"/>
              </a:rPr>
              <a:t>less </a:t>
            </a:r>
            <a:r>
              <a:rPr sz="1050" b="1" dirty="0">
                <a:latin typeface="Times New Roman"/>
                <a:cs typeface="Times New Roman"/>
              </a:rPr>
              <a:t>than 90% </a:t>
            </a:r>
            <a:r>
              <a:rPr sz="1050" b="1" spc="-10" dirty="0">
                <a:latin typeface="Times New Roman"/>
                <a:cs typeface="Times New Roman"/>
              </a:rPr>
              <a:t>of </a:t>
            </a:r>
            <a:r>
              <a:rPr sz="1050" spc="-5" dirty="0">
                <a:latin typeface="Times New Roman"/>
                <a:cs typeface="Times New Roman"/>
              </a:rPr>
              <a:t>the </a:t>
            </a:r>
            <a:r>
              <a:rPr sz="1050" spc="-20" dirty="0">
                <a:latin typeface="Times New Roman"/>
                <a:cs typeface="Times New Roman"/>
              </a:rPr>
              <a:t>days </a:t>
            </a:r>
            <a:r>
              <a:rPr sz="1050" dirty="0">
                <a:latin typeface="Times New Roman"/>
                <a:cs typeface="Times New Roman"/>
              </a:rPr>
              <a:t>a </a:t>
            </a:r>
            <a:r>
              <a:rPr sz="1050" spc="-5" dirty="0">
                <a:latin typeface="Times New Roman"/>
                <a:cs typeface="Times New Roman"/>
              </a:rPr>
              <a:t>class is offered may </a:t>
            </a:r>
            <a:r>
              <a:rPr sz="1050" dirty="0">
                <a:latin typeface="Times New Roman"/>
                <a:cs typeface="Times New Roman"/>
              </a:rPr>
              <a:t>be </a:t>
            </a:r>
            <a:r>
              <a:rPr sz="1050" spc="-5" dirty="0">
                <a:latin typeface="Times New Roman"/>
                <a:cs typeface="Times New Roman"/>
              </a:rPr>
              <a:t>given credit </a:t>
            </a:r>
            <a:r>
              <a:rPr sz="1050" dirty="0">
                <a:latin typeface="Times New Roman"/>
                <a:cs typeface="Times New Roman"/>
              </a:rPr>
              <a:t>or a  </a:t>
            </a:r>
            <a:r>
              <a:rPr sz="1050" spc="-5" dirty="0">
                <a:latin typeface="Times New Roman"/>
                <a:cs typeface="Times New Roman"/>
              </a:rPr>
              <a:t>final </a:t>
            </a:r>
            <a:r>
              <a:rPr sz="1050" dirty="0">
                <a:latin typeface="Times New Roman"/>
                <a:cs typeface="Times New Roman"/>
              </a:rPr>
              <a:t>grade </a:t>
            </a:r>
            <a:r>
              <a:rPr sz="1050" spc="-5" dirty="0">
                <a:latin typeface="Times New Roman"/>
                <a:cs typeface="Times New Roman"/>
              </a:rPr>
              <a:t>if </a:t>
            </a:r>
            <a:r>
              <a:rPr sz="1050" spc="-10" dirty="0">
                <a:latin typeface="Times New Roman"/>
                <a:cs typeface="Times New Roman"/>
              </a:rPr>
              <a:t>the </a:t>
            </a:r>
            <a:r>
              <a:rPr sz="1050" spc="-15" dirty="0">
                <a:latin typeface="Times New Roman"/>
                <a:cs typeface="Times New Roman"/>
              </a:rPr>
              <a:t>student completes </a:t>
            </a:r>
            <a:r>
              <a:rPr sz="1050" dirty="0">
                <a:latin typeface="Times New Roman"/>
                <a:cs typeface="Times New Roman"/>
              </a:rPr>
              <a:t>a </a:t>
            </a:r>
            <a:r>
              <a:rPr sz="1050" spc="-5" dirty="0">
                <a:latin typeface="Times New Roman"/>
                <a:cs typeface="Times New Roman"/>
              </a:rPr>
              <a:t>plan </a:t>
            </a:r>
            <a:r>
              <a:rPr sz="1050" spc="-15" dirty="0">
                <a:latin typeface="Times New Roman"/>
                <a:cs typeface="Times New Roman"/>
              </a:rPr>
              <a:t>approved </a:t>
            </a:r>
            <a:r>
              <a:rPr sz="1050" dirty="0">
                <a:latin typeface="Times New Roman"/>
                <a:cs typeface="Times New Roman"/>
              </a:rPr>
              <a:t>by </a:t>
            </a:r>
            <a:r>
              <a:rPr sz="1050" spc="-5" dirty="0">
                <a:latin typeface="Times New Roman"/>
                <a:cs typeface="Times New Roman"/>
              </a:rPr>
              <a:t>the school’s principal that </a:t>
            </a:r>
            <a:r>
              <a:rPr sz="1050" spc="-15" dirty="0">
                <a:latin typeface="Times New Roman"/>
                <a:cs typeface="Times New Roman"/>
              </a:rPr>
              <a:t>provides </a:t>
            </a:r>
            <a:r>
              <a:rPr sz="1050" dirty="0">
                <a:latin typeface="Times New Roman"/>
                <a:cs typeface="Times New Roman"/>
              </a:rPr>
              <a:t>for </a:t>
            </a:r>
            <a:r>
              <a:rPr sz="1050" spc="-5" dirty="0">
                <a:latin typeface="Times New Roman"/>
                <a:cs typeface="Times New Roman"/>
              </a:rPr>
              <a:t>the </a:t>
            </a:r>
            <a:r>
              <a:rPr sz="1050" spc="-15" dirty="0">
                <a:latin typeface="Times New Roman"/>
                <a:cs typeface="Times New Roman"/>
              </a:rPr>
              <a:t>student </a:t>
            </a:r>
            <a:r>
              <a:rPr sz="1050" spc="-5" dirty="0">
                <a:latin typeface="Times New Roman"/>
                <a:cs typeface="Times New Roman"/>
              </a:rPr>
              <a:t>to </a:t>
            </a:r>
            <a:r>
              <a:rPr sz="1050" spc="-15" dirty="0">
                <a:latin typeface="Times New Roman"/>
                <a:cs typeface="Times New Roman"/>
              </a:rPr>
              <a:t>meet </a:t>
            </a:r>
            <a:r>
              <a:rPr sz="1050" spc="-5" dirty="0">
                <a:latin typeface="Times New Roman"/>
                <a:cs typeface="Times New Roman"/>
              </a:rPr>
              <a:t>the </a:t>
            </a:r>
            <a:r>
              <a:rPr sz="1050" spc="-20" dirty="0">
                <a:latin typeface="Times New Roman"/>
                <a:cs typeface="Times New Roman"/>
              </a:rPr>
              <a:t>instructional  </a:t>
            </a:r>
            <a:r>
              <a:rPr sz="1050" spc="-15" dirty="0">
                <a:latin typeface="Times New Roman"/>
                <a:cs typeface="Times New Roman"/>
              </a:rPr>
              <a:t>requirements </a:t>
            </a:r>
            <a:r>
              <a:rPr sz="1050" dirty="0">
                <a:latin typeface="Times New Roman"/>
                <a:cs typeface="Times New Roman"/>
              </a:rPr>
              <a:t>of </a:t>
            </a:r>
            <a:r>
              <a:rPr sz="1050" spc="-5" dirty="0">
                <a:latin typeface="Times New Roman"/>
                <a:cs typeface="Times New Roman"/>
              </a:rPr>
              <a:t>the class. (FEC</a:t>
            </a:r>
            <a:r>
              <a:rPr sz="1050" spc="-45" dirty="0">
                <a:latin typeface="Times New Roman"/>
                <a:cs typeface="Times New Roman"/>
              </a:rPr>
              <a:t> </a:t>
            </a:r>
            <a:r>
              <a:rPr sz="1050" spc="-25" dirty="0">
                <a:latin typeface="Times New Roman"/>
                <a:cs typeface="Times New Roman"/>
              </a:rPr>
              <a:t>LEGAL).</a:t>
            </a:r>
            <a:endParaRPr sz="1050" dirty="0">
              <a:latin typeface="Times New Roman"/>
              <a:cs typeface="Times New Roman"/>
            </a:endParaRPr>
          </a:p>
          <a:p>
            <a:pPr>
              <a:lnSpc>
                <a:spcPct val="100000"/>
              </a:lnSpc>
              <a:spcBef>
                <a:spcPts val="25"/>
              </a:spcBef>
            </a:pPr>
            <a:endParaRPr sz="1050" dirty="0">
              <a:latin typeface="Times New Roman"/>
              <a:cs typeface="Times New Roman"/>
            </a:endParaRPr>
          </a:p>
          <a:p>
            <a:pPr marL="20955" marR="69215" indent="167640" algn="just">
              <a:lnSpc>
                <a:spcPct val="95500"/>
              </a:lnSpc>
            </a:pPr>
            <a:r>
              <a:rPr sz="1050" b="1" spc="-15" dirty="0">
                <a:latin typeface="Times New Roman"/>
                <a:cs typeface="Times New Roman"/>
              </a:rPr>
              <a:t>Methods </a:t>
            </a:r>
            <a:r>
              <a:rPr sz="1050" b="1" dirty="0">
                <a:latin typeface="Times New Roman"/>
                <a:cs typeface="Times New Roman"/>
              </a:rPr>
              <a:t>for </a:t>
            </a:r>
            <a:r>
              <a:rPr sz="1050" b="1" spc="-5" dirty="0">
                <a:latin typeface="Times New Roman"/>
                <a:cs typeface="Times New Roman"/>
              </a:rPr>
              <a:t>Regaining Credit- </a:t>
            </a:r>
            <a:r>
              <a:rPr sz="1050" dirty="0">
                <a:latin typeface="Times New Roman"/>
                <a:cs typeface="Times New Roman"/>
              </a:rPr>
              <a:t>The </a:t>
            </a:r>
            <a:r>
              <a:rPr sz="1050" spc="-5" dirty="0">
                <a:latin typeface="Times New Roman"/>
                <a:cs typeface="Times New Roman"/>
              </a:rPr>
              <a:t>student may earn credit </a:t>
            </a:r>
            <a:r>
              <a:rPr sz="1050" dirty="0">
                <a:latin typeface="Times New Roman"/>
                <a:cs typeface="Times New Roman"/>
              </a:rPr>
              <a:t>for </a:t>
            </a:r>
            <a:r>
              <a:rPr sz="1050" spc="-10" dirty="0">
                <a:latin typeface="Times New Roman"/>
                <a:cs typeface="Times New Roman"/>
              </a:rPr>
              <a:t>the </a:t>
            </a:r>
            <a:r>
              <a:rPr sz="1050" spc="-5" dirty="0">
                <a:latin typeface="Times New Roman"/>
                <a:cs typeface="Times New Roman"/>
              </a:rPr>
              <a:t>class </a:t>
            </a:r>
            <a:r>
              <a:rPr sz="1050" dirty="0">
                <a:latin typeface="Times New Roman"/>
                <a:cs typeface="Times New Roman"/>
              </a:rPr>
              <a:t>or a </a:t>
            </a:r>
            <a:r>
              <a:rPr sz="1050" spc="-5" dirty="0">
                <a:latin typeface="Times New Roman"/>
                <a:cs typeface="Times New Roman"/>
              </a:rPr>
              <a:t>final grade </a:t>
            </a:r>
            <a:r>
              <a:rPr sz="1050" dirty="0">
                <a:latin typeface="Times New Roman"/>
                <a:cs typeface="Times New Roman"/>
              </a:rPr>
              <a:t>by </a:t>
            </a:r>
            <a:r>
              <a:rPr sz="1050" spc="-5" dirty="0">
                <a:latin typeface="Times New Roman"/>
                <a:cs typeface="Times New Roman"/>
              </a:rPr>
              <a:t>completing </a:t>
            </a:r>
            <a:r>
              <a:rPr sz="1050" dirty="0">
                <a:latin typeface="Times New Roman"/>
                <a:cs typeface="Times New Roman"/>
              </a:rPr>
              <a:t>a </a:t>
            </a:r>
            <a:r>
              <a:rPr sz="1050" spc="-5" dirty="0">
                <a:latin typeface="Times New Roman"/>
                <a:cs typeface="Times New Roman"/>
              </a:rPr>
              <a:t>plan </a:t>
            </a:r>
            <a:r>
              <a:rPr sz="1050" spc="-25" dirty="0">
                <a:latin typeface="Times New Roman"/>
                <a:cs typeface="Times New Roman"/>
              </a:rPr>
              <a:t>approved </a:t>
            </a:r>
            <a:r>
              <a:rPr sz="1050" spc="0" dirty="0">
                <a:latin typeface="Times New Roman"/>
                <a:cs typeface="Times New Roman"/>
              </a:rPr>
              <a:t>by </a:t>
            </a:r>
            <a:r>
              <a:rPr sz="1050" spc="265" dirty="0">
                <a:latin typeface="Times New Roman"/>
                <a:cs typeface="Times New Roman"/>
              </a:rPr>
              <a:t> </a:t>
            </a:r>
            <a:r>
              <a:rPr sz="1050" spc="-5" dirty="0">
                <a:latin typeface="Times New Roman"/>
                <a:cs typeface="Times New Roman"/>
              </a:rPr>
              <a:t>the </a:t>
            </a:r>
            <a:r>
              <a:rPr sz="1050" spc="-15" dirty="0">
                <a:latin typeface="Times New Roman"/>
                <a:cs typeface="Times New Roman"/>
              </a:rPr>
              <a:t>campus </a:t>
            </a:r>
            <a:r>
              <a:rPr sz="1050" spc="-5" dirty="0">
                <a:latin typeface="Times New Roman"/>
                <a:cs typeface="Times New Roman"/>
              </a:rPr>
              <a:t>principal which </a:t>
            </a:r>
            <a:r>
              <a:rPr sz="1050" spc="-15" dirty="0">
                <a:latin typeface="Times New Roman"/>
                <a:cs typeface="Times New Roman"/>
              </a:rPr>
              <a:t>must </a:t>
            </a:r>
            <a:r>
              <a:rPr sz="1050" spc="-5" dirty="0">
                <a:latin typeface="Times New Roman"/>
                <a:cs typeface="Times New Roman"/>
              </a:rPr>
              <a:t>provide </a:t>
            </a:r>
            <a:r>
              <a:rPr sz="1050" dirty="0">
                <a:latin typeface="Times New Roman"/>
                <a:cs typeface="Times New Roman"/>
              </a:rPr>
              <a:t>for </a:t>
            </a:r>
            <a:r>
              <a:rPr sz="1050" spc="-5" dirty="0">
                <a:latin typeface="Times New Roman"/>
                <a:cs typeface="Times New Roman"/>
              </a:rPr>
              <a:t>the student to </a:t>
            </a:r>
            <a:r>
              <a:rPr sz="1050" spc="-15" dirty="0">
                <a:latin typeface="Times New Roman"/>
                <a:cs typeface="Times New Roman"/>
              </a:rPr>
              <a:t>meet </a:t>
            </a:r>
            <a:r>
              <a:rPr sz="1050" spc="-5" dirty="0">
                <a:latin typeface="Times New Roman"/>
                <a:cs typeface="Times New Roman"/>
              </a:rPr>
              <a:t>the </a:t>
            </a:r>
            <a:r>
              <a:rPr sz="1050" spc="-15" dirty="0">
                <a:latin typeface="Times New Roman"/>
                <a:cs typeface="Times New Roman"/>
              </a:rPr>
              <a:t>instructional </a:t>
            </a:r>
            <a:r>
              <a:rPr sz="1050" spc="-20" dirty="0">
                <a:latin typeface="Times New Roman"/>
                <a:cs typeface="Times New Roman"/>
              </a:rPr>
              <a:t>requirements </a:t>
            </a:r>
            <a:r>
              <a:rPr sz="1050" dirty="0">
                <a:latin typeface="Times New Roman"/>
                <a:cs typeface="Times New Roman"/>
              </a:rPr>
              <a:t>of </a:t>
            </a:r>
            <a:r>
              <a:rPr sz="1050" spc="-5" dirty="0">
                <a:latin typeface="Times New Roman"/>
                <a:cs typeface="Times New Roman"/>
              </a:rPr>
              <a:t>the class as </a:t>
            </a:r>
            <a:r>
              <a:rPr sz="1050" spc="-25" dirty="0">
                <a:latin typeface="Times New Roman"/>
                <a:cs typeface="Times New Roman"/>
              </a:rPr>
              <a:t>determined </a:t>
            </a:r>
            <a:r>
              <a:rPr sz="1050" spc="0" dirty="0">
                <a:latin typeface="Times New Roman"/>
                <a:cs typeface="Times New Roman"/>
              </a:rPr>
              <a:t>by </a:t>
            </a:r>
            <a:r>
              <a:rPr sz="1050" spc="-5" dirty="0">
                <a:latin typeface="Times New Roman"/>
                <a:cs typeface="Times New Roman"/>
              </a:rPr>
              <a:t>the  </a:t>
            </a:r>
            <a:r>
              <a:rPr sz="1050" spc="-15" dirty="0">
                <a:latin typeface="Times New Roman"/>
                <a:cs typeface="Times New Roman"/>
              </a:rPr>
              <a:t>campus</a:t>
            </a:r>
            <a:r>
              <a:rPr sz="1050" spc="-60" dirty="0">
                <a:latin typeface="Times New Roman"/>
                <a:cs typeface="Times New Roman"/>
              </a:rPr>
              <a:t> </a:t>
            </a:r>
            <a:r>
              <a:rPr sz="1050" spc="-5" dirty="0">
                <a:latin typeface="Times New Roman"/>
                <a:cs typeface="Times New Roman"/>
              </a:rPr>
              <a:t>principal.</a:t>
            </a:r>
            <a:r>
              <a:rPr sz="1050" spc="-25" dirty="0">
                <a:latin typeface="Times New Roman"/>
                <a:cs typeface="Times New Roman"/>
              </a:rPr>
              <a:t> </a:t>
            </a:r>
            <a:r>
              <a:rPr sz="1050" spc="-10" dirty="0">
                <a:latin typeface="Times New Roman"/>
                <a:cs typeface="Times New Roman"/>
              </a:rPr>
              <a:t>If</a:t>
            </a:r>
            <a:r>
              <a:rPr sz="1050" spc="-30" dirty="0">
                <a:latin typeface="Times New Roman"/>
                <a:cs typeface="Times New Roman"/>
              </a:rPr>
              <a:t> </a:t>
            </a:r>
            <a:r>
              <a:rPr sz="1050" spc="-5" dirty="0">
                <a:latin typeface="Times New Roman"/>
                <a:cs typeface="Times New Roman"/>
              </a:rPr>
              <a:t>the</a:t>
            </a:r>
            <a:r>
              <a:rPr sz="1050" spc="-30" dirty="0">
                <a:latin typeface="Times New Roman"/>
                <a:cs typeface="Times New Roman"/>
              </a:rPr>
              <a:t> </a:t>
            </a:r>
            <a:r>
              <a:rPr sz="1050" spc="-15" dirty="0">
                <a:latin typeface="Times New Roman"/>
                <a:cs typeface="Times New Roman"/>
              </a:rPr>
              <a:t>student</a:t>
            </a:r>
            <a:r>
              <a:rPr sz="1050" spc="-45" dirty="0">
                <a:latin typeface="Times New Roman"/>
                <a:cs typeface="Times New Roman"/>
              </a:rPr>
              <a:t> </a:t>
            </a:r>
            <a:r>
              <a:rPr sz="1050" spc="-5" dirty="0">
                <a:latin typeface="Times New Roman"/>
                <a:cs typeface="Times New Roman"/>
              </a:rPr>
              <a:t>fails</a:t>
            </a:r>
            <a:r>
              <a:rPr sz="1050" spc="-30" dirty="0">
                <a:latin typeface="Times New Roman"/>
                <a:cs typeface="Times New Roman"/>
              </a:rPr>
              <a:t> </a:t>
            </a:r>
            <a:r>
              <a:rPr sz="1050" spc="-5" dirty="0">
                <a:latin typeface="Times New Roman"/>
                <a:cs typeface="Times New Roman"/>
              </a:rPr>
              <a:t>to</a:t>
            </a:r>
            <a:r>
              <a:rPr sz="1050" spc="-25" dirty="0">
                <a:latin typeface="Times New Roman"/>
                <a:cs typeface="Times New Roman"/>
              </a:rPr>
              <a:t> </a:t>
            </a:r>
            <a:r>
              <a:rPr sz="1050" spc="-5" dirty="0">
                <a:latin typeface="Times New Roman"/>
                <a:cs typeface="Times New Roman"/>
              </a:rPr>
              <a:t>successfully</a:t>
            </a:r>
            <a:r>
              <a:rPr sz="1050" spc="-50" dirty="0">
                <a:latin typeface="Times New Roman"/>
                <a:cs typeface="Times New Roman"/>
              </a:rPr>
              <a:t> </a:t>
            </a:r>
            <a:r>
              <a:rPr sz="1050" spc="-15" dirty="0">
                <a:latin typeface="Times New Roman"/>
                <a:cs typeface="Times New Roman"/>
              </a:rPr>
              <a:t>complete</a:t>
            </a:r>
            <a:r>
              <a:rPr sz="1050" spc="-50" dirty="0">
                <a:latin typeface="Times New Roman"/>
                <a:cs typeface="Times New Roman"/>
              </a:rPr>
              <a:t> </a:t>
            </a:r>
            <a:r>
              <a:rPr sz="1050" spc="-5" dirty="0">
                <a:latin typeface="Times New Roman"/>
                <a:cs typeface="Times New Roman"/>
              </a:rPr>
              <a:t>the</a:t>
            </a:r>
            <a:r>
              <a:rPr sz="1050" spc="-30" dirty="0">
                <a:latin typeface="Times New Roman"/>
                <a:cs typeface="Times New Roman"/>
              </a:rPr>
              <a:t> </a:t>
            </a:r>
            <a:r>
              <a:rPr sz="1050" spc="-5" dirty="0">
                <a:latin typeface="Times New Roman"/>
                <a:cs typeface="Times New Roman"/>
              </a:rPr>
              <a:t>plan,</a:t>
            </a:r>
            <a:r>
              <a:rPr sz="1050" spc="-25" dirty="0">
                <a:latin typeface="Times New Roman"/>
                <a:cs typeface="Times New Roman"/>
              </a:rPr>
              <a:t> </a:t>
            </a:r>
            <a:r>
              <a:rPr sz="1050" spc="-15" dirty="0">
                <a:latin typeface="Times New Roman"/>
                <a:cs typeface="Times New Roman"/>
              </a:rPr>
              <a:t>then</a:t>
            </a:r>
            <a:r>
              <a:rPr sz="1050" spc="-50" dirty="0">
                <a:latin typeface="Times New Roman"/>
                <a:cs typeface="Times New Roman"/>
              </a:rPr>
              <a:t> </a:t>
            </a:r>
            <a:r>
              <a:rPr sz="1050" spc="-15" dirty="0">
                <a:latin typeface="Times New Roman"/>
                <a:cs typeface="Times New Roman"/>
              </a:rPr>
              <a:t>the</a:t>
            </a:r>
            <a:r>
              <a:rPr sz="1050" spc="-50" dirty="0">
                <a:latin typeface="Times New Roman"/>
                <a:cs typeface="Times New Roman"/>
              </a:rPr>
              <a:t> </a:t>
            </a:r>
            <a:r>
              <a:rPr sz="1050" spc="-15" dirty="0">
                <a:latin typeface="Times New Roman"/>
                <a:cs typeface="Times New Roman"/>
              </a:rPr>
              <a:t>student,</a:t>
            </a:r>
            <a:r>
              <a:rPr sz="1050" spc="-70" dirty="0">
                <a:latin typeface="Times New Roman"/>
                <a:cs typeface="Times New Roman"/>
              </a:rPr>
              <a:t> </a:t>
            </a:r>
            <a:r>
              <a:rPr sz="1050" spc="-15" dirty="0">
                <a:latin typeface="Times New Roman"/>
                <a:cs typeface="Times New Roman"/>
              </a:rPr>
              <a:t>parent</a:t>
            </a:r>
            <a:r>
              <a:rPr sz="1050" spc="-60" dirty="0">
                <a:latin typeface="Times New Roman"/>
                <a:cs typeface="Times New Roman"/>
              </a:rPr>
              <a:t> </a:t>
            </a:r>
            <a:r>
              <a:rPr sz="1050" dirty="0">
                <a:latin typeface="Times New Roman"/>
                <a:cs typeface="Times New Roman"/>
              </a:rPr>
              <a:t>or</a:t>
            </a:r>
            <a:r>
              <a:rPr sz="1050" spc="-30" dirty="0">
                <a:latin typeface="Times New Roman"/>
                <a:cs typeface="Times New Roman"/>
              </a:rPr>
              <a:t> </a:t>
            </a:r>
            <a:r>
              <a:rPr sz="1050" spc="-20" dirty="0">
                <a:latin typeface="Times New Roman"/>
                <a:cs typeface="Times New Roman"/>
              </a:rPr>
              <a:t>representative</a:t>
            </a:r>
            <a:r>
              <a:rPr sz="1050" spc="-40" dirty="0">
                <a:latin typeface="Times New Roman"/>
                <a:cs typeface="Times New Roman"/>
              </a:rPr>
              <a:t> </a:t>
            </a:r>
            <a:r>
              <a:rPr sz="1050" spc="-5" dirty="0">
                <a:latin typeface="Times New Roman"/>
                <a:cs typeface="Times New Roman"/>
              </a:rPr>
              <a:t>may</a:t>
            </a:r>
            <a:r>
              <a:rPr sz="1050" spc="-50" dirty="0">
                <a:latin typeface="Times New Roman"/>
                <a:cs typeface="Times New Roman"/>
              </a:rPr>
              <a:t> </a:t>
            </a:r>
            <a:r>
              <a:rPr sz="1050" dirty="0">
                <a:latin typeface="Times New Roman"/>
                <a:cs typeface="Times New Roman"/>
              </a:rPr>
              <a:t>request</a:t>
            </a:r>
            <a:r>
              <a:rPr sz="1050" spc="-30" dirty="0">
                <a:latin typeface="Times New Roman"/>
                <a:cs typeface="Times New Roman"/>
              </a:rPr>
              <a:t> </a:t>
            </a:r>
            <a:r>
              <a:rPr sz="1050" spc="-5" dirty="0">
                <a:latin typeface="Times New Roman"/>
                <a:cs typeface="Times New Roman"/>
              </a:rPr>
              <a:t>award  </a:t>
            </a:r>
            <a:r>
              <a:rPr sz="1050" dirty="0">
                <a:latin typeface="Times New Roman"/>
                <a:cs typeface="Times New Roman"/>
              </a:rPr>
              <a:t>of </a:t>
            </a:r>
            <a:r>
              <a:rPr sz="1050" spc="-5" dirty="0">
                <a:latin typeface="Times New Roman"/>
                <a:cs typeface="Times New Roman"/>
              </a:rPr>
              <a:t>credit </a:t>
            </a:r>
            <a:r>
              <a:rPr sz="1050" dirty="0">
                <a:latin typeface="Times New Roman"/>
                <a:cs typeface="Times New Roman"/>
              </a:rPr>
              <a:t>or a </a:t>
            </a:r>
            <a:r>
              <a:rPr sz="1050" spc="-5" dirty="0">
                <a:latin typeface="Times New Roman"/>
                <a:cs typeface="Times New Roman"/>
              </a:rPr>
              <a:t>final </a:t>
            </a:r>
            <a:r>
              <a:rPr sz="1050" dirty="0">
                <a:latin typeface="Times New Roman"/>
                <a:cs typeface="Times New Roman"/>
              </a:rPr>
              <a:t>grade </a:t>
            </a:r>
            <a:r>
              <a:rPr sz="1050" spc="0" dirty="0">
                <a:latin typeface="Times New Roman"/>
                <a:cs typeface="Times New Roman"/>
              </a:rPr>
              <a:t>by </a:t>
            </a:r>
            <a:r>
              <a:rPr sz="1050" spc="-5" dirty="0">
                <a:latin typeface="Times New Roman"/>
                <a:cs typeface="Times New Roman"/>
              </a:rPr>
              <a:t>submitting </a:t>
            </a:r>
            <a:r>
              <a:rPr sz="1050" dirty="0">
                <a:latin typeface="Times New Roman"/>
                <a:cs typeface="Times New Roman"/>
              </a:rPr>
              <a:t>a </a:t>
            </a:r>
            <a:r>
              <a:rPr sz="1050" spc="-15" dirty="0">
                <a:latin typeface="Times New Roman"/>
                <a:cs typeface="Times New Roman"/>
              </a:rPr>
              <a:t>written </a:t>
            </a:r>
            <a:r>
              <a:rPr sz="1050" spc="-5" dirty="0">
                <a:latin typeface="Times New Roman"/>
                <a:cs typeface="Times New Roman"/>
              </a:rPr>
              <a:t>petition to the appropriate attendance </a:t>
            </a:r>
            <a:r>
              <a:rPr sz="1050" spc="-20" dirty="0">
                <a:latin typeface="Times New Roman"/>
                <a:cs typeface="Times New Roman"/>
              </a:rPr>
              <a:t>committee. </a:t>
            </a:r>
            <a:r>
              <a:rPr sz="1050" spc="-5" dirty="0">
                <a:latin typeface="Times New Roman"/>
                <a:cs typeface="Times New Roman"/>
              </a:rPr>
              <a:t>Petition </a:t>
            </a:r>
            <a:r>
              <a:rPr sz="1050" dirty="0">
                <a:latin typeface="Times New Roman"/>
                <a:cs typeface="Times New Roman"/>
              </a:rPr>
              <a:t>for </a:t>
            </a:r>
            <a:r>
              <a:rPr sz="1050" spc="-5" dirty="0">
                <a:latin typeface="Times New Roman"/>
                <a:cs typeface="Times New Roman"/>
              </a:rPr>
              <a:t>credit </a:t>
            </a:r>
            <a:r>
              <a:rPr sz="1050" dirty="0">
                <a:latin typeface="Times New Roman"/>
                <a:cs typeface="Times New Roman"/>
              </a:rPr>
              <a:t>or a </a:t>
            </a:r>
            <a:r>
              <a:rPr sz="1050" spc="-5" dirty="0">
                <a:latin typeface="Times New Roman"/>
                <a:cs typeface="Times New Roman"/>
              </a:rPr>
              <a:t>final  </a:t>
            </a:r>
            <a:r>
              <a:rPr sz="1050" dirty="0">
                <a:latin typeface="Times New Roman"/>
                <a:cs typeface="Times New Roman"/>
              </a:rPr>
              <a:t>grade</a:t>
            </a:r>
            <a:r>
              <a:rPr sz="1050" spc="-45" dirty="0">
                <a:latin typeface="Times New Roman"/>
                <a:cs typeface="Times New Roman"/>
              </a:rPr>
              <a:t> </a:t>
            </a:r>
            <a:r>
              <a:rPr sz="1050" spc="-5" dirty="0">
                <a:latin typeface="Times New Roman"/>
                <a:cs typeface="Times New Roman"/>
              </a:rPr>
              <a:t>may</a:t>
            </a:r>
            <a:r>
              <a:rPr sz="1050" spc="-120" dirty="0">
                <a:latin typeface="Times New Roman"/>
                <a:cs typeface="Times New Roman"/>
              </a:rPr>
              <a:t> </a:t>
            </a:r>
            <a:r>
              <a:rPr sz="1050" dirty="0">
                <a:latin typeface="Times New Roman"/>
                <a:cs typeface="Times New Roman"/>
              </a:rPr>
              <a:t>be</a:t>
            </a:r>
            <a:r>
              <a:rPr sz="1050" spc="-55" dirty="0">
                <a:latin typeface="Times New Roman"/>
                <a:cs typeface="Times New Roman"/>
              </a:rPr>
              <a:t> </a:t>
            </a:r>
            <a:r>
              <a:rPr sz="1050" spc="-5" dirty="0">
                <a:latin typeface="Times New Roman"/>
                <a:cs typeface="Times New Roman"/>
              </a:rPr>
              <a:t>filed</a:t>
            </a:r>
            <a:r>
              <a:rPr sz="1050" spc="-55" dirty="0">
                <a:latin typeface="Times New Roman"/>
                <a:cs typeface="Times New Roman"/>
              </a:rPr>
              <a:t> </a:t>
            </a:r>
            <a:r>
              <a:rPr sz="1050" spc="-5" dirty="0">
                <a:latin typeface="Times New Roman"/>
                <a:cs typeface="Times New Roman"/>
              </a:rPr>
              <a:t>at</a:t>
            </a:r>
            <a:r>
              <a:rPr sz="1050" spc="-80" dirty="0">
                <a:latin typeface="Times New Roman"/>
                <a:cs typeface="Times New Roman"/>
              </a:rPr>
              <a:t> </a:t>
            </a:r>
            <a:r>
              <a:rPr sz="1050" dirty="0">
                <a:latin typeface="Times New Roman"/>
                <a:cs typeface="Times New Roman"/>
              </a:rPr>
              <a:t>any</a:t>
            </a:r>
            <a:r>
              <a:rPr sz="1050" spc="-95" dirty="0">
                <a:latin typeface="Times New Roman"/>
                <a:cs typeface="Times New Roman"/>
              </a:rPr>
              <a:t> </a:t>
            </a:r>
            <a:r>
              <a:rPr sz="1050" spc="-15" dirty="0">
                <a:latin typeface="Times New Roman"/>
                <a:cs typeface="Times New Roman"/>
              </a:rPr>
              <a:t>time</a:t>
            </a:r>
            <a:r>
              <a:rPr sz="1050" spc="-75" dirty="0">
                <a:latin typeface="Times New Roman"/>
                <a:cs typeface="Times New Roman"/>
              </a:rPr>
              <a:t> </a:t>
            </a:r>
            <a:r>
              <a:rPr sz="1050" spc="-5" dirty="0">
                <a:latin typeface="Times New Roman"/>
                <a:cs typeface="Times New Roman"/>
              </a:rPr>
              <a:t>the</a:t>
            </a:r>
            <a:r>
              <a:rPr sz="1050" spc="-55" dirty="0">
                <a:latin typeface="Times New Roman"/>
                <a:cs typeface="Times New Roman"/>
              </a:rPr>
              <a:t> </a:t>
            </a:r>
            <a:r>
              <a:rPr sz="1050" spc="-5" dirty="0">
                <a:latin typeface="Times New Roman"/>
                <a:cs typeface="Times New Roman"/>
              </a:rPr>
              <a:t>student</a:t>
            </a:r>
            <a:r>
              <a:rPr sz="1050" spc="-60" dirty="0">
                <a:latin typeface="Times New Roman"/>
                <a:cs typeface="Times New Roman"/>
              </a:rPr>
              <a:t> </a:t>
            </a:r>
            <a:r>
              <a:rPr sz="1050" spc="-25" dirty="0">
                <a:latin typeface="Times New Roman"/>
                <a:cs typeface="Times New Roman"/>
              </a:rPr>
              <a:t>receives</a:t>
            </a:r>
            <a:r>
              <a:rPr sz="1050" spc="-85" dirty="0">
                <a:latin typeface="Times New Roman"/>
                <a:cs typeface="Times New Roman"/>
              </a:rPr>
              <a:t> </a:t>
            </a:r>
            <a:r>
              <a:rPr sz="1050" spc="-5" dirty="0">
                <a:latin typeface="Times New Roman"/>
                <a:cs typeface="Times New Roman"/>
              </a:rPr>
              <a:t>notice,</a:t>
            </a:r>
            <a:r>
              <a:rPr sz="1050" spc="-55" dirty="0">
                <a:latin typeface="Times New Roman"/>
                <a:cs typeface="Times New Roman"/>
              </a:rPr>
              <a:t> </a:t>
            </a:r>
            <a:r>
              <a:rPr sz="1050" spc="-5" dirty="0">
                <a:latin typeface="Times New Roman"/>
                <a:cs typeface="Times New Roman"/>
              </a:rPr>
              <a:t>but,</a:t>
            </a:r>
            <a:r>
              <a:rPr sz="1050" spc="-55" dirty="0">
                <a:latin typeface="Times New Roman"/>
                <a:cs typeface="Times New Roman"/>
              </a:rPr>
              <a:t> </a:t>
            </a:r>
            <a:r>
              <a:rPr sz="1050" spc="-5" dirty="0">
                <a:latin typeface="Times New Roman"/>
                <a:cs typeface="Times New Roman"/>
              </a:rPr>
              <a:t>in</a:t>
            </a:r>
            <a:r>
              <a:rPr sz="1050" spc="-55" dirty="0">
                <a:latin typeface="Times New Roman"/>
                <a:cs typeface="Times New Roman"/>
              </a:rPr>
              <a:t> </a:t>
            </a:r>
            <a:r>
              <a:rPr sz="1050" spc="-5" dirty="0">
                <a:latin typeface="Times New Roman"/>
                <a:cs typeface="Times New Roman"/>
              </a:rPr>
              <a:t>any</a:t>
            </a:r>
            <a:r>
              <a:rPr sz="1050" spc="-120" dirty="0">
                <a:latin typeface="Times New Roman"/>
                <a:cs typeface="Times New Roman"/>
              </a:rPr>
              <a:t> </a:t>
            </a:r>
            <a:r>
              <a:rPr sz="1050" spc="-5" dirty="0">
                <a:latin typeface="Times New Roman"/>
                <a:cs typeface="Times New Roman"/>
              </a:rPr>
              <a:t>event,</a:t>
            </a:r>
            <a:r>
              <a:rPr sz="1050" spc="-55" dirty="0">
                <a:latin typeface="Times New Roman"/>
                <a:cs typeface="Times New Roman"/>
              </a:rPr>
              <a:t> </a:t>
            </a:r>
            <a:r>
              <a:rPr sz="1050" dirty="0">
                <a:latin typeface="Times New Roman"/>
                <a:cs typeface="Times New Roman"/>
              </a:rPr>
              <a:t>no</a:t>
            </a:r>
            <a:r>
              <a:rPr sz="1050" spc="-45" dirty="0">
                <a:latin typeface="Times New Roman"/>
                <a:cs typeface="Times New Roman"/>
              </a:rPr>
              <a:t> </a:t>
            </a:r>
            <a:r>
              <a:rPr sz="1050" spc="-5" dirty="0">
                <a:latin typeface="Times New Roman"/>
                <a:cs typeface="Times New Roman"/>
              </a:rPr>
              <a:t>later</a:t>
            </a:r>
            <a:r>
              <a:rPr sz="1050" spc="-60" dirty="0">
                <a:latin typeface="Times New Roman"/>
                <a:cs typeface="Times New Roman"/>
              </a:rPr>
              <a:t> </a:t>
            </a:r>
            <a:r>
              <a:rPr sz="1050" spc="-5" dirty="0">
                <a:latin typeface="Times New Roman"/>
                <a:cs typeface="Times New Roman"/>
              </a:rPr>
              <a:t>than</a:t>
            </a:r>
            <a:r>
              <a:rPr sz="1050" spc="-55" dirty="0">
                <a:latin typeface="Times New Roman"/>
                <a:cs typeface="Times New Roman"/>
              </a:rPr>
              <a:t> </a:t>
            </a:r>
            <a:r>
              <a:rPr sz="1050" dirty="0">
                <a:latin typeface="Times New Roman"/>
                <a:cs typeface="Times New Roman"/>
              </a:rPr>
              <a:t>15</a:t>
            </a:r>
            <a:r>
              <a:rPr sz="1050" spc="-55" dirty="0">
                <a:latin typeface="Times New Roman"/>
                <a:cs typeface="Times New Roman"/>
              </a:rPr>
              <a:t> </a:t>
            </a:r>
            <a:r>
              <a:rPr sz="1050" spc="-20" dirty="0">
                <a:latin typeface="Times New Roman"/>
                <a:cs typeface="Times New Roman"/>
              </a:rPr>
              <a:t>days</a:t>
            </a:r>
            <a:r>
              <a:rPr sz="1050" spc="-90" dirty="0">
                <a:latin typeface="Times New Roman"/>
                <a:cs typeface="Times New Roman"/>
              </a:rPr>
              <a:t> </a:t>
            </a:r>
            <a:r>
              <a:rPr sz="1050" spc="-5" dirty="0">
                <a:latin typeface="Times New Roman"/>
                <a:cs typeface="Times New Roman"/>
              </a:rPr>
              <a:t>after</a:t>
            </a:r>
            <a:r>
              <a:rPr sz="1050" spc="-60" dirty="0">
                <a:latin typeface="Times New Roman"/>
                <a:cs typeface="Times New Roman"/>
              </a:rPr>
              <a:t> </a:t>
            </a:r>
            <a:r>
              <a:rPr sz="1050" spc="-5" dirty="0">
                <a:latin typeface="Times New Roman"/>
                <a:cs typeface="Times New Roman"/>
              </a:rPr>
              <a:t>the</a:t>
            </a:r>
            <a:r>
              <a:rPr sz="1050" spc="-55" dirty="0">
                <a:latin typeface="Times New Roman"/>
                <a:cs typeface="Times New Roman"/>
              </a:rPr>
              <a:t> </a:t>
            </a:r>
            <a:r>
              <a:rPr sz="1050" spc="-5" dirty="0">
                <a:latin typeface="Times New Roman"/>
                <a:cs typeface="Times New Roman"/>
              </a:rPr>
              <a:t>last</a:t>
            </a:r>
            <a:r>
              <a:rPr sz="1050" spc="-60" dirty="0">
                <a:latin typeface="Times New Roman"/>
                <a:cs typeface="Times New Roman"/>
              </a:rPr>
              <a:t> </a:t>
            </a:r>
            <a:r>
              <a:rPr sz="1050" dirty="0">
                <a:latin typeface="Times New Roman"/>
                <a:cs typeface="Times New Roman"/>
              </a:rPr>
              <a:t>day</a:t>
            </a:r>
            <a:r>
              <a:rPr sz="1050" spc="-120" dirty="0">
                <a:latin typeface="Times New Roman"/>
                <a:cs typeface="Times New Roman"/>
              </a:rPr>
              <a:t> </a:t>
            </a:r>
            <a:r>
              <a:rPr sz="1050" dirty="0">
                <a:latin typeface="Times New Roman"/>
                <a:cs typeface="Times New Roman"/>
              </a:rPr>
              <a:t>of</a:t>
            </a:r>
            <a:r>
              <a:rPr sz="1050" spc="-45" dirty="0">
                <a:latin typeface="Times New Roman"/>
                <a:cs typeface="Times New Roman"/>
              </a:rPr>
              <a:t> </a:t>
            </a:r>
            <a:r>
              <a:rPr sz="1050" spc="-5" dirty="0">
                <a:latin typeface="Times New Roman"/>
                <a:cs typeface="Times New Roman"/>
              </a:rPr>
              <a:t>classes.</a:t>
            </a:r>
            <a:endParaRPr sz="1050" dirty="0">
              <a:latin typeface="Times New Roman"/>
              <a:cs typeface="Times New Roman"/>
            </a:endParaRPr>
          </a:p>
          <a:p>
            <a:pPr>
              <a:lnSpc>
                <a:spcPct val="100000"/>
              </a:lnSpc>
              <a:spcBef>
                <a:spcPts val="10"/>
              </a:spcBef>
            </a:pPr>
            <a:endParaRPr sz="1050" dirty="0">
              <a:latin typeface="Times New Roman"/>
              <a:cs typeface="Times New Roman"/>
            </a:endParaRPr>
          </a:p>
          <a:p>
            <a:pPr marL="21590" marR="74930" indent="133985" algn="just">
              <a:lnSpc>
                <a:spcPct val="95500"/>
              </a:lnSpc>
              <a:spcBef>
                <a:spcPts val="5"/>
              </a:spcBef>
            </a:pPr>
            <a:r>
              <a:rPr sz="1050" b="1" spc="-15" dirty="0">
                <a:latin typeface="Times New Roman"/>
                <a:cs typeface="Times New Roman"/>
              </a:rPr>
              <a:t>Campus</a:t>
            </a:r>
            <a:r>
              <a:rPr sz="1050" b="1" spc="-80" dirty="0">
                <a:latin typeface="Times New Roman"/>
                <a:cs typeface="Times New Roman"/>
              </a:rPr>
              <a:t> </a:t>
            </a:r>
            <a:r>
              <a:rPr sz="1050" b="1" spc="-20" dirty="0">
                <a:latin typeface="Times New Roman"/>
                <a:cs typeface="Times New Roman"/>
              </a:rPr>
              <a:t>Attendance</a:t>
            </a:r>
            <a:r>
              <a:rPr sz="1050" b="1" spc="-65" dirty="0">
                <a:latin typeface="Times New Roman"/>
                <a:cs typeface="Times New Roman"/>
              </a:rPr>
              <a:t> </a:t>
            </a:r>
            <a:r>
              <a:rPr sz="1050" b="1" spc="-25" dirty="0">
                <a:latin typeface="Times New Roman"/>
                <a:cs typeface="Times New Roman"/>
              </a:rPr>
              <a:t>Committee-</a:t>
            </a:r>
            <a:r>
              <a:rPr sz="1050" b="1" spc="-80" dirty="0">
                <a:latin typeface="Times New Roman"/>
                <a:cs typeface="Times New Roman"/>
              </a:rPr>
              <a:t> </a:t>
            </a:r>
            <a:r>
              <a:rPr sz="1050" dirty="0">
                <a:latin typeface="Times New Roman"/>
                <a:cs typeface="Times New Roman"/>
              </a:rPr>
              <a:t>The</a:t>
            </a:r>
            <a:r>
              <a:rPr sz="1050" spc="-35" dirty="0">
                <a:latin typeface="Times New Roman"/>
                <a:cs typeface="Times New Roman"/>
              </a:rPr>
              <a:t> </a:t>
            </a:r>
            <a:r>
              <a:rPr sz="1050" spc="-5" dirty="0">
                <a:latin typeface="Times New Roman"/>
                <a:cs typeface="Times New Roman"/>
              </a:rPr>
              <a:t>attendance</a:t>
            </a:r>
            <a:r>
              <a:rPr sz="1050" spc="-35" dirty="0">
                <a:latin typeface="Times New Roman"/>
                <a:cs typeface="Times New Roman"/>
              </a:rPr>
              <a:t> </a:t>
            </a:r>
            <a:r>
              <a:rPr sz="1050" spc="-20" dirty="0">
                <a:latin typeface="Times New Roman"/>
                <a:cs typeface="Times New Roman"/>
              </a:rPr>
              <a:t>committee</a:t>
            </a:r>
            <a:r>
              <a:rPr sz="1050" spc="-75" dirty="0">
                <a:latin typeface="Times New Roman"/>
                <a:cs typeface="Times New Roman"/>
              </a:rPr>
              <a:t> </a:t>
            </a:r>
            <a:r>
              <a:rPr sz="1050" spc="-5" dirty="0">
                <a:latin typeface="Times New Roman"/>
                <a:cs typeface="Times New Roman"/>
              </a:rPr>
              <a:t>shall</a:t>
            </a:r>
            <a:r>
              <a:rPr sz="1050" spc="-40" dirty="0">
                <a:latin typeface="Times New Roman"/>
                <a:cs typeface="Times New Roman"/>
              </a:rPr>
              <a:t> </a:t>
            </a:r>
            <a:r>
              <a:rPr sz="1050" spc="-5" dirty="0">
                <a:latin typeface="Times New Roman"/>
                <a:cs typeface="Times New Roman"/>
              </a:rPr>
              <a:t>review</a:t>
            </a:r>
            <a:r>
              <a:rPr sz="1050" spc="-30" dirty="0">
                <a:latin typeface="Times New Roman"/>
                <a:cs typeface="Times New Roman"/>
              </a:rPr>
              <a:t> </a:t>
            </a:r>
            <a:r>
              <a:rPr sz="1050" spc="-5" dirty="0">
                <a:latin typeface="Times New Roman"/>
                <a:cs typeface="Times New Roman"/>
              </a:rPr>
              <a:t>the</a:t>
            </a:r>
            <a:r>
              <a:rPr sz="1050" spc="-35" dirty="0">
                <a:latin typeface="Times New Roman"/>
                <a:cs typeface="Times New Roman"/>
              </a:rPr>
              <a:t> </a:t>
            </a:r>
            <a:r>
              <a:rPr sz="1050" spc="-5" dirty="0">
                <a:latin typeface="Times New Roman"/>
                <a:cs typeface="Times New Roman"/>
              </a:rPr>
              <a:t>student’s</a:t>
            </a:r>
            <a:r>
              <a:rPr sz="1050" spc="-25" dirty="0">
                <a:latin typeface="Times New Roman"/>
                <a:cs typeface="Times New Roman"/>
              </a:rPr>
              <a:t> </a:t>
            </a:r>
            <a:r>
              <a:rPr sz="1050" spc="-5" dirty="0">
                <a:latin typeface="Times New Roman"/>
                <a:cs typeface="Times New Roman"/>
              </a:rPr>
              <a:t>entire</a:t>
            </a:r>
            <a:r>
              <a:rPr sz="1050" spc="-35" dirty="0">
                <a:latin typeface="Times New Roman"/>
                <a:cs typeface="Times New Roman"/>
              </a:rPr>
              <a:t> </a:t>
            </a:r>
            <a:r>
              <a:rPr sz="1050" spc="-5" dirty="0">
                <a:latin typeface="Times New Roman"/>
                <a:cs typeface="Times New Roman"/>
              </a:rPr>
              <a:t>attendance</a:t>
            </a:r>
            <a:r>
              <a:rPr sz="1050" spc="-35" dirty="0">
                <a:latin typeface="Times New Roman"/>
                <a:cs typeface="Times New Roman"/>
              </a:rPr>
              <a:t> </a:t>
            </a:r>
            <a:r>
              <a:rPr sz="1050" spc="-5" dirty="0">
                <a:latin typeface="Times New Roman"/>
                <a:cs typeface="Times New Roman"/>
              </a:rPr>
              <a:t>record</a:t>
            </a:r>
            <a:r>
              <a:rPr sz="1050" spc="-35" dirty="0">
                <a:latin typeface="Times New Roman"/>
                <a:cs typeface="Times New Roman"/>
              </a:rPr>
              <a:t> </a:t>
            </a:r>
            <a:r>
              <a:rPr sz="1050" dirty="0">
                <a:latin typeface="Times New Roman"/>
                <a:cs typeface="Times New Roman"/>
              </a:rPr>
              <a:t>and</a:t>
            </a:r>
            <a:r>
              <a:rPr sz="1050" spc="-35" dirty="0">
                <a:latin typeface="Times New Roman"/>
                <a:cs typeface="Times New Roman"/>
              </a:rPr>
              <a:t> </a:t>
            </a:r>
            <a:r>
              <a:rPr sz="1050" spc="-15" dirty="0">
                <a:latin typeface="Times New Roman"/>
                <a:cs typeface="Times New Roman"/>
              </a:rPr>
              <a:t>the</a:t>
            </a:r>
            <a:r>
              <a:rPr sz="1050" spc="-60" dirty="0">
                <a:latin typeface="Times New Roman"/>
                <a:cs typeface="Times New Roman"/>
              </a:rPr>
              <a:t> </a:t>
            </a:r>
            <a:r>
              <a:rPr sz="1050" spc="-5" dirty="0">
                <a:latin typeface="Times New Roman"/>
                <a:cs typeface="Times New Roman"/>
              </a:rPr>
              <a:t>reasons  </a:t>
            </a:r>
            <a:r>
              <a:rPr sz="1050" dirty="0">
                <a:latin typeface="Times New Roman"/>
                <a:cs typeface="Times New Roman"/>
              </a:rPr>
              <a:t>for </a:t>
            </a:r>
            <a:r>
              <a:rPr sz="1050" spc="-5" dirty="0">
                <a:latin typeface="Times New Roman"/>
                <a:cs typeface="Times New Roman"/>
              </a:rPr>
              <a:t>absences and </a:t>
            </a:r>
            <a:r>
              <a:rPr sz="1050" spc="-15" dirty="0">
                <a:latin typeface="Times New Roman"/>
                <a:cs typeface="Times New Roman"/>
              </a:rPr>
              <a:t>shall </a:t>
            </a:r>
            <a:r>
              <a:rPr sz="1050" spc="-10" dirty="0">
                <a:latin typeface="Times New Roman"/>
                <a:cs typeface="Times New Roman"/>
              </a:rPr>
              <a:t>determine </a:t>
            </a:r>
            <a:r>
              <a:rPr sz="1050" spc="-5" dirty="0">
                <a:latin typeface="Times New Roman"/>
                <a:cs typeface="Times New Roman"/>
              </a:rPr>
              <a:t>whether to </a:t>
            </a:r>
            <a:r>
              <a:rPr sz="1050" spc="-15" dirty="0">
                <a:latin typeface="Times New Roman"/>
                <a:cs typeface="Times New Roman"/>
              </a:rPr>
              <a:t>award </a:t>
            </a:r>
            <a:r>
              <a:rPr sz="1050" spc="-5" dirty="0">
                <a:latin typeface="Times New Roman"/>
                <a:cs typeface="Times New Roman"/>
              </a:rPr>
              <a:t>credit </a:t>
            </a:r>
            <a:r>
              <a:rPr sz="1050" dirty="0">
                <a:latin typeface="Times New Roman"/>
                <a:cs typeface="Times New Roman"/>
              </a:rPr>
              <a:t>or a </a:t>
            </a:r>
            <a:r>
              <a:rPr sz="1050" spc="-15" dirty="0">
                <a:latin typeface="Times New Roman"/>
                <a:cs typeface="Times New Roman"/>
              </a:rPr>
              <a:t>final </a:t>
            </a:r>
            <a:r>
              <a:rPr sz="1050" spc="-5" dirty="0">
                <a:latin typeface="Times New Roman"/>
                <a:cs typeface="Times New Roman"/>
              </a:rPr>
              <a:t>grade. Students </a:t>
            </a:r>
            <a:r>
              <a:rPr sz="1050" dirty="0">
                <a:latin typeface="Times New Roman"/>
                <a:cs typeface="Times New Roman"/>
              </a:rPr>
              <a:t>who </a:t>
            </a:r>
            <a:r>
              <a:rPr sz="1050" spc="-15" dirty="0">
                <a:latin typeface="Times New Roman"/>
                <a:cs typeface="Times New Roman"/>
              </a:rPr>
              <a:t>have </a:t>
            </a:r>
            <a:r>
              <a:rPr sz="1050" spc="-5" dirty="0">
                <a:latin typeface="Times New Roman"/>
                <a:cs typeface="Times New Roman"/>
              </a:rPr>
              <a:t>lost credit </a:t>
            </a:r>
            <a:r>
              <a:rPr sz="1050" dirty="0">
                <a:latin typeface="Times New Roman"/>
                <a:cs typeface="Times New Roman"/>
              </a:rPr>
              <a:t>or </a:t>
            </a:r>
            <a:r>
              <a:rPr sz="1050" spc="-15" dirty="0">
                <a:latin typeface="Times New Roman"/>
                <a:cs typeface="Times New Roman"/>
              </a:rPr>
              <a:t>have </a:t>
            </a:r>
            <a:r>
              <a:rPr sz="1050" dirty="0">
                <a:latin typeface="Times New Roman"/>
                <a:cs typeface="Times New Roman"/>
              </a:rPr>
              <a:t>not </a:t>
            </a:r>
            <a:r>
              <a:rPr sz="1050" spc="-20" dirty="0">
                <a:latin typeface="Times New Roman"/>
                <a:cs typeface="Times New Roman"/>
              </a:rPr>
              <a:t>received </a:t>
            </a:r>
            <a:r>
              <a:rPr sz="1050" dirty="0">
                <a:latin typeface="Times New Roman"/>
                <a:cs typeface="Times New Roman"/>
              </a:rPr>
              <a:t>a  </a:t>
            </a:r>
            <a:r>
              <a:rPr sz="1050" spc="-5" dirty="0">
                <a:latin typeface="Times New Roman"/>
                <a:cs typeface="Times New Roman"/>
              </a:rPr>
              <a:t>final </a:t>
            </a:r>
            <a:r>
              <a:rPr sz="1050" dirty="0">
                <a:latin typeface="Times New Roman"/>
                <a:cs typeface="Times New Roman"/>
              </a:rPr>
              <a:t>grade </a:t>
            </a:r>
            <a:r>
              <a:rPr sz="1050" spc="-15" dirty="0">
                <a:latin typeface="Times New Roman"/>
                <a:cs typeface="Times New Roman"/>
              </a:rPr>
              <a:t>because </a:t>
            </a:r>
            <a:r>
              <a:rPr sz="1050" dirty="0">
                <a:latin typeface="Times New Roman"/>
                <a:cs typeface="Times New Roman"/>
              </a:rPr>
              <a:t>of </a:t>
            </a:r>
            <a:r>
              <a:rPr sz="1050" spc="-20" dirty="0">
                <a:latin typeface="Times New Roman"/>
                <a:cs typeface="Times New Roman"/>
              </a:rPr>
              <a:t>excessive </a:t>
            </a:r>
            <a:r>
              <a:rPr sz="1050" spc="-5" dirty="0">
                <a:latin typeface="Times New Roman"/>
                <a:cs typeface="Times New Roman"/>
              </a:rPr>
              <a:t>absences may regain credit </a:t>
            </a:r>
            <a:r>
              <a:rPr sz="1050" dirty="0">
                <a:latin typeface="Times New Roman"/>
                <a:cs typeface="Times New Roman"/>
              </a:rPr>
              <a:t>or be </a:t>
            </a:r>
            <a:r>
              <a:rPr sz="1050" spc="-5" dirty="0">
                <a:latin typeface="Times New Roman"/>
                <a:cs typeface="Times New Roman"/>
              </a:rPr>
              <a:t>awarded </a:t>
            </a:r>
            <a:r>
              <a:rPr sz="1050" dirty="0">
                <a:latin typeface="Times New Roman"/>
                <a:cs typeface="Times New Roman"/>
              </a:rPr>
              <a:t>a </a:t>
            </a:r>
            <a:r>
              <a:rPr sz="1050" spc="-5" dirty="0">
                <a:latin typeface="Times New Roman"/>
                <a:cs typeface="Times New Roman"/>
              </a:rPr>
              <a:t>final grade </a:t>
            </a:r>
            <a:r>
              <a:rPr sz="1050" dirty="0">
                <a:latin typeface="Times New Roman"/>
                <a:cs typeface="Times New Roman"/>
              </a:rPr>
              <a:t>by </a:t>
            </a:r>
            <a:r>
              <a:rPr sz="1050" spc="-5" dirty="0">
                <a:latin typeface="Times New Roman"/>
                <a:cs typeface="Times New Roman"/>
              </a:rPr>
              <a:t>fulfilling the </a:t>
            </a:r>
            <a:r>
              <a:rPr sz="1050" spc="-25" dirty="0">
                <a:latin typeface="Times New Roman"/>
                <a:cs typeface="Times New Roman"/>
              </a:rPr>
              <a:t>requirements </a:t>
            </a:r>
            <a:r>
              <a:rPr sz="1050" spc="-5" dirty="0">
                <a:latin typeface="Times New Roman"/>
                <a:cs typeface="Times New Roman"/>
              </a:rPr>
              <a:t>established  </a:t>
            </a:r>
            <a:r>
              <a:rPr sz="1050" spc="0" dirty="0">
                <a:latin typeface="Times New Roman"/>
                <a:cs typeface="Times New Roman"/>
              </a:rPr>
              <a:t>by </a:t>
            </a:r>
            <a:r>
              <a:rPr sz="1050" spc="-5" dirty="0">
                <a:latin typeface="Times New Roman"/>
                <a:cs typeface="Times New Roman"/>
              </a:rPr>
              <a:t>the attendance </a:t>
            </a:r>
            <a:r>
              <a:rPr sz="1050" spc="-25" dirty="0">
                <a:latin typeface="Times New Roman"/>
                <a:cs typeface="Times New Roman"/>
              </a:rPr>
              <a:t>committee </a:t>
            </a:r>
            <a:r>
              <a:rPr sz="1050" spc="-5" dirty="0">
                <a:latin typeface="Times New Roman"/>
                <a:cs typeface="Times New Roman"/>
              </a:rPr>
              <a:t>(see </a:t>
            </a:r>
            <a:r>
              <a:rPr sz="1050" spc="-15" dirty="0">
                <a:latin typeface="Times New Roman"/>
                <a:cs typeface="Times New Roman"/>
              </a:rPr>
              <a:t>FEC</a:t>
            </a:r>
            <a:r>
              <a:rPr sz="1050" spc="-35" dirty="0">
                <a:latin typeface="Times New Roman"/>
                <a:cs typeface="Times New Roman"/>
              </a:rPr>
              <a:t> </a:t>
            </a:r>
            <a:r>
              <a:rPr sz="1050" spc="-25" dirty="0">
                <a:latin typeface="Times New Roman"/>
                <a:cs typeface="Times New Roman"/>
              </a:rPr>
              <a:t>LOCAL).</a:t>
            </a:r>
            <a:endParaRPr sz="1050" dirty="0">
              <a:latin typeface="Times New Roman"/>
              <a:cs typeface="Times New Roman"/>
            </a:endParaRPr>
          </a:p>
          <a:p>
            <a:pPr marL="180340">
              <a:lnSpc>
                <a:spcPts val="1175"/>
              </a:lnSpc>
            </a:pPr>
            <a:r>
              <a:rPr sz="1050" b="1" spc="-5" dirty="0">
                <a:latin typeface="Times New Roman"/>
                <a:cs typeface="Times New Roman"/>
              </a:rPr>
              <a:t>Special</a:t>
            </a:r>
            <a:r>
              <a:rPr sz="1050" b="1" spc="-25" dirty="0">
                <a:latin typeface="Times New Roman"/>
                <a:cs typeface="Times New Roman"/>
              </a:rPr>
              <a:t> </a:t>
            </a:r>
            <a:r>
              <a:rPr sz="1050" b="1" dirty="0">
                <a:latin typeface="Times New Roman"/>
                <a:cs typeface="Times New Roman"/>
              </a:rPr>
              <a:t>Notes</a:t>
            </a:r>
            <a:r>
              <a:rPr sz="1050" dirty="0">
                <a:latin typeface="Times New Roman"/>
                <a:cs typeface="Times New Roman"/>
              </a:rPr>
              <a:t>:</a:t>
            </a:r>
          </a:p>
          <a:p>
            <a:pPr marL="697865" marR="195580" lvl="1" indent="-229870">
              <a:lnSpc>
                <a:spcPts val="1200"/>
              </a:lnSpc>
              <a:spcBef>
                <a:spcPts val="209"/>
              </a:spcBef>
              <a:buFont typeface="Symbol"/>
              <a:buChar char=""/>
              <a:tabLst>
                <a:tab pos="698500" algn="l"/>
                <a:tab pos="699135" algn="l"/>
              </a:tabLst>
            </a:pPr>
            <a:r>
              <a:rPr sz="1050" spc="-5" dirty="0">
                <a:latin typeface="Times New Roman"/>
                <a:cs typeface="Times New Roman"/>
              </a:rPr>
              <a:t>For </a:t>
            </a:r>
            <a:r>
              <a:rPr sz="1050" dirty="0">
                <a:latin typeface="Times New Roman"/>
                <a:cs typeface="Times New Roman"/>
              </a:rPr>
              <a:t>a </a:t>
            </a:r>
            <a:r>
              <a:rPr sz="1050" spc="-5" dirty="0">
                <a:latin typeface="Times New Roman"/>
                <a:cs typeface="Times New Roman"/>
              </a:rPr>
              <a:t>student </a:t>
            </a:r>
            <a:r>
              <a:rPr sz="1050" spc="-15" dirty="0">
                <a:latin typeface="Times New Roman"/>
                <a:cs typeface="Times New Roman"/>
              </a:rPr>
              <a:t>with </a:t>
            </a:r>
            <a:r>
              <a:rPr sz="1050" dirty="0">
                <a:latin typeface="Times New Roman"/>
                <a:cs typeface="Times New Roman"/>
              </a:rPr>
              <a:t>a </a:t>
            </a:r>
            <a:r>
              <a:rPr sz="1050" spc="-15" dirty="0">
                <a:latin typeface="Times New Roman"/>
                <a:cs typeface="Times New Roman"/>
              </a:rPr>
              <a:t>disability </a:t>
            </a:r>
            <a:r>
              <a:rPr sz="1050" dirty="0">
                <a:latin typeface="Times New Roman"/>
                <a:cs typeface="Times New Roman"/>
              </a:rPr>
              <a:t>who has </a:t>
            </a:r>
            <a:r>
              <a:rPr sz="1050" spc="-15" dirty="0">
                <a:latin typeface="Times New Roman"/>
                <a:cs typeface="Times New Roman"/>
              </a:rPr>
              <a:t>excessive absences </a:t>
            </a:r>
            <a:r>
              <a:rPr sz="1050" dirty="0">
                <a:latin typeface="Times New Roman"/>
                <a:cs typeface="Times New Roman"/>
              </a:rPr>
              <a:t>due </a:t>
            </a:r>
            <a:r>
              <a:rPr sz="1050" spc="-5" dirty="0">
                <a:latin typeface="Times New Roman"/>
                <a:cs typeface="Times New Roman"/>
              </a:rPr>
              <a:t>to </a:t>
            </a:r>
            <a:r>
              <a:rPr sz="1050" dirty="0">
                <a:latin typeface="Times New Roman"/>
                <a:cs typeface="Times New Roman"/>
              </a:rPr>
              <a:t>a </a:t>
            </a:r>
            <a:r>
              <a:rPr sz="1050" spc="-15" dirty="0">
                <a:latin typeface="Times New Roman"/>
                <a:cs typeface="Times New Roman"/>
              </a:rPr>
              <a:t>medical </a:t>
            </a:r>
            <a:r>
              <a:rPr sz="1050" spc="-20" dirty="0">
                <a:latin typeface="Times New Roman"/>
                <a:cs typeface="Times New Roman"/>
              </a:rPr>
              <a:t>condition, </a:t>
            </a:r>
            <a:r>
              <a:rPr sz="1050" spc="-5" dirty="0">
                <a:latin typeface="Times New Roman"/>
                <a:cs typeface="Times New Roman"/>
              </a:rPr>
              <a:t>the </a:t>
            </a:r>
            <a:r>
              <a:rPr sz="1050" spc="-15" dirty="0">
                <a:latin typeface="Times New Roman"/>
                <a:cs typeface="Times New Roman"/>
              </a:rPr>
              <a:t>Section </a:t>
            </a:r>
            <a:r>
              <a:rPr sz="1050" dirty="0">
                <a:latin typeface="Times New Roman"/>
                <a:cs typeface="Times New Roman"/>
              </a:rPr>
              <a:t>504 </a:t>
            </a:r>
            <a:r>
              <a:rPr sz="1050" spc="-25" dirty="0">
                <a:latin typeface="Times New Roman"/>
                <a:cs typeface="Times New Roman"/>
              </a:rPr>
              <a:t>committee  </a:t>
            </a:r>
            <a:r>
              <a:rPr sz="1050" spc="-15" dirty="0">
                <a:latin typeface="Times New Roman"/>
                <a:cs typeface="Times New Roman"/>
              </a:rPr>
              <a:t>will meet </a:t>
            </a:r>
            <a:r>
              <a:rPr sz="1050" spc="-5" dirty="0">
                <a:latin typeface="Times New Roman"/>
                <a:cs typeface="Times New Roman"/>
              </a:rPr>
              <a:t>to determine </a:t>
            </a:r>
            <a:r>
              <a:rPr sz="1050" dirty="0">
                <a:latin typeface="Times New Roman"/>
                <a:cs typeface="Times New Roman"/>
              </a:rPr>
              <a:t>and </a:t>
            </a:r>
            <a:r>
              <a:rPr sz="1050" spc="-15" dirty="0">
                <a:latin typeface="Times New Roman"/>
                <a:cs typeface="Times New Roman"/>
              </a:rPr>
              <a:t>document </a:t>
            </a:r>
            <a:r>
              <a:rPr sz="1050" spc="-5" dirty="0">
                <a:latin typeface="Times New Roman"/>
                <a:cs typeface="Times New Roman"/>
              </a:rPr>
              <a:t>options </a:t>
            </a:r>
            <a:r>
              <a:rPr sz="1050" dirty="0">
                <a:latin typeface="Times New Roman"/>
                <a:cs typeface="Times New Roman"/>
              </a:rPr>
              <a:t>for </a:t>
            </a:r>
            <a:r>
              <a:rPr sz="1050" spc="-5" dirty="0">
                <a:latin typeface="Times New Roman"/>
                <a:cs typeface="Times New Roman"/>
              </a:rPr>
              <a:t>regaining</a:t>
            </a:r>
            <a:r>
              <a:rPr sz="1050" spc="-155" dirty="0">
                <a:latin typeface="Times New Roman"/>
                <a:cs typeface="Times New Roman"/>
              </a:rPr>
              <a:t> </a:t>
            </a:r>
            <a:r>
              <a:rPr sz="1050" spc="-15" dirty="0">
                <a:latin typeface="Times New Roman"/>
                <a:cs typeface="Times New Roman"/>
              </a:rPr>
              <a:t>credit.</a:t>
            </a:r>
            <a:endParaRPr sz="1050" dirty="0">
              <a:latin typeface="Times New Roman"/>
              <a:cs typeface="Times New Roman"/>
            </a:endParaRPr>
          </a:p>
          <a:p>
            <a:pPr marL="697865" marR="455930" lvl="1" indent="-228600">
              <a:lnSpc>
                <a:spcPts val="1210"/>
              </a:lnSpc>
              <a:spcBef>
                <a:spcPts val="50"/>
              </a:spcBef>
              <a:buFont typeface="Symbol"/>
              <a:buChar char=""/>
              <a:tabLst>
                <a:tab pos="697865" algn="l"/>
                <a:tab pos="698500" algn="l"/>
              </a:tabLst>
            </a:pPr>
            <a:r>
              <a:rPr sz="1050" spc="-5" dirty="0">
                <a:latin typeface="Times New Roman"/>
                <a:cs typeface="Times New Roman"/>
              </a:rPr>
              <a:t>For </a:t>
            </a:r>
            <a:r>
              <a:rPr sz="1050" dirty="0">
                <a:latin typeface="Times New Roman"/>
                <a:cs typeface="Times New Roman"/>
              </a:rPr>
              <a:t>a </a:t>
            </a:r>
            <a:r>
              <a:rPr sz="1050" spc="-5" dirty="0">
                <a:latin typeface="Times New Roman"/>
                <a:cs typeface="Times New Roman"/>
              </a:rPr>
              <a:t>student </a:t>
            </a:r>
            <a:r>
              <a:rPr sz="1050" spc="-15" dirty="0">
                <a:latin typeface="Times New Roman"/>
                <a:cs typeface="Times New Roman"/>
              </a:rPr>
              <a:t>with </a:t>
            </a:r>
            <a:r>
              <a:rPr sz="1050" spc="-5" dirty="0">
                <a:latin typeface="Times New Roman"/>
                <a:cs typeface="Times New Roman"/>
              </a:rPr>
              <a:t>special needs </a:t>
            </a:r>
            <a:r>
              <a:rPr sz="1050" dirty="0">
                <a:latin typeface="Times New Roman"/>
                <a:cs typeface="Times New Roman"/>
              </a:rPr>
              <a:t>who has </a:t>
            </a:r>
            <a:r>
              <a:rPr sz="1050" spc="-15" dirty="0">
                <a:latin typeface="Times New Roman"/>
                <a:cs typeface="Times New Roman"/>
              </a:rPr>
              <a:t>excessive absences </a:t>
            </a:r>
            <a:r>
              <a:rPr sz="1050" spc="-5" dirty="0">
                <a:latin typeface="Times New Roman"/>
                <a:cs typeface="Times New Roman"/>
              </a:rPr>
              <a:t>due to </a:t>
            </a:r>
            <a:r>
              <a:rPr sz="1050" spc="-15" dirty="0">
                <a:latin typeface="Times New Roman"/>
                <a:cs typeface="Times New Roman"/>
              </a:rPr>
              <a:t>extended </a:t>
            </a:r>
            <a:r>
              <a:rPr sz="1050" spc="-25" dirty="0">
                <a:latin typeface="Times New Roman"/>
                <a:cs typeface="Times New Roman"/>
              </a:rPr>
              <a:t>hospitalization </a:t>
            </a:r>
            <a:r>
              <a:rPr sz="1050" dirty="0">
                <a:latin typeface="Times New Roman"/>
                <a:cs typeface="Times New Roman"/>
              </a:rPr>
              <a:t>and/or </a:t>
            </a:r>
            <a:r>
              <a:rPr sz="1050" spc="-20" dirty="0">
                <a:latin typeface="Times New Roman"/>
                <a:cs typeface="Times New Roman"/>
              </a:rPr>
              <a:t>treatment  </a:t>
            </a:r>
            <a:r>
              <a:rPr sz="1050" spc="-5" dirty="0">
                <a:latin typeface="Times New Roman"/>
                <a:cs typeface="Times New Roman"/>
              </a:rPr>
              <a:t>sessions, the </a:t>
            </a:r>
            <a:r>
              <a:rPr sz="1050" dirty="0">
                <a:latin typeface="Times New Roman"/>
                <a:cs typeface="Times New Roman"/>
              </a:rPr>
              <a:t>ARD </a:t>
            </a:r>
            <a:r>
              <a:rPr sz="1050" spc="-15" dirty="0">
                <a:latin typeface="Times New Roman"/>
                <a:cs typeface="Times New Roman"/>
              </a:rPr>
              <a:t>committee </a:t>
            </a:r>
            <a:r>
              <a:rPr sz="1050" spc="-10" dirty="0">
                <a:latin typeface="Times New Roman"/>
                <a:cs typeface="Times New Roman"/>
              </a:rPr>
              <a:t>will </a:t>
            </a:r>
            <a:r>
              <a:rPr sz="1050" spc="-5" dirty="0">
                <a:latin typeface="Times New Roman"/>
                <a:cs typeface="Times New Roman"/>
              </a:rPr>
              <a:t>meet to </a:t>
            </a:r>
            <a:r>
              <a:rPr sz="1050" spc="-20" dirty="0">
                <a:latin typeface="Times New Roman"/>
                <a:cs typeface="Times New Roman"/>
              </a:rPr>
              <a:t>determine </a:t>
            </a:r>
            <a:r>
              <a:rPr sz="1050" dirty="0">
                <a:latin typeface="Times New Roman"/>
                <a:cs typeface="Times New Roman"/>
              </a:rPr>
              <a:t>and </a:t>
            </a:r>
            <a:r>
              <a:rPr sz="1050" spc="-15" dirty="0">
                <a:latin typeface="Times New Roman"/>
                <a:cs typeface="Times New Roman"/>
              </a:rPr>
              <a:t>document </a:t>
            </a:r>
            <a:r>
              <a:rPr sz="1050" spc="-10" dirty="0">
                <a:latin typeface="Times New Roman"/>
                <a:cs typeface="Times New Roman"/>
              </a:rPr>
              <a:t>the </a:t>
            </a:r>
            <a:r>
              <a:rPr sz="1050" spc="-5" dirty="0">
                <a:latin typeface="Times New Roman"/>
                <a:cs typeface="Times New Roman"/>
              </a:rPr>
              <a:t>options </a:t>
            </a:r>
            <a:r>
              <a:rPr sz="1050" dirty="0">
                <a:latin typeface="Times New Roman"/>
                <a:cs typeface="Times New Roman"/>
              </a:rPr>
              <a:t>for </a:t>
            </a:r>
            <a:r>
              <a:rPr sz="1050" spc="-20" dirty="0">
                <a:latin typeface="Times New Roman"/>
                <a:cs typeface="Times New Roman"/>
              </a:rPr>
              <a:t>regaining</a:t>
            </a:r>
            <a:r>
              <a:rPr sz="1050" spc="-110" dirty="0">
                <a:latin typeface="Times New Roman"/>
                <a:cs typeface="Times New Roman"/>
              </a:rPr>
              <a:t> </a:t>
            </a:r>
            <a:r>
              <a:rPr sz="1050" spc="-15" dirty="0">
                <a:latin typeface="Times New Roman"/>
                <a:cs typeface="Times New Roman"/>
              </a:rPr>
              <a:t>credit.</a:t>
            </a:r>
            <a:endParaRPr sz="1050" dirty="0">
              <a:latin typeface="Times New Roman"/>
              <a:cs typeface="Times New Roman"/>
            </a:endParaRPr>
          </a:p>
          <a:p>
            <a:pPr>
              <a:lnSpc>
                <a:spcPct val="100000"/>
              </a:lnSpc>
              <a:spcBef>
                <a:spcPts val="5"/>
              </a:spcBef>
            </a:pPr>
            <a:endParaRPr sz="1050" dirty="0">
              <a:latin typeface="Times New Roman"/>
              <a:cs typeface="Times New Roman"/>
            </a:endParaRPr>
          </a:p>
          <a:p>
            <a:pPr marL="12700" marR="71755" indent="167005" algn="just">
              <a:lnSpc>
                <a:spcPts val="1200"/>
              </a:lnSpc>
            </a:pPr>
            <a:r>
              <a:rPr sz="1050" b="1" spc="-20" dirty="0">
                <a:latin typeface="Times New Roman"/>
                <a:cs typeface="Times New Roman"/>
              </a:rPr>
              <a:t>Extenuating Circumstances- </a:t>
            </a:r>
            <a:r>
              <a:rPr sz="1050" spc="-5" dirty="0">
                <a:latin typeface="Times New Roman"/>
                <a:cs typeface="Times New Roman"/>
              </a:rPr>
              <a:t>The </a:t>
            </a:r>
            <a:r>
              <a:rPr sz="1050" spc="-15" dirty="0">
                <a:latin typeface="Times New Roman"/>
                <a:cs typeface="Times New Roman"/>
              </a:rPr>
              <a:t>attendance </a:t>
            </a:r>
            <a:r>
              <a:rPr sz="1050" spc="-25" dirty="0">
                <a:latin typeface="Times New Roman"/>
                <a:cs typeface="Times New Roman"/>
              </a:rPr>
              <a:t>committee </a:t>
            </a:r>
            <a:r>
              <a:rPr sz="1050" spc="-5" dirty="0">
                <a:latin typeface="Times New Roman"/>
                <a:cs typeface="Times New Roman"/>
              </a:rPr>
              <a:t>shall </a:t>
            </a:r>
            <a:r>
              <a:rPr sz="1050" dirty="0">
                <a:latin typeface="Times New Roman"/>
                <a:cs typeface="Times New Roman"/>
              </a:rPr>
              <a:t>adhere </a:t>
            </a:r>
            <a:r>
              <a:rPr sz="1050" spc="-5" dirty="0">
                <a:latin typeface="Times New Roman"/>
                <a:cs typeface="Times New Roman"/>
              </a:rPr>
              <a:t>to the </a:t>
            </a:r>
            <a:r>
              <a:rPr sz="1050" spc="-20" dirty="0">
                <a:latin typeface="Times New Roman"/>
                <a:cs typeface="Times New Roman"/>
              </a:rPr>
              <a:t>following </a:t>
            </a:r>
            <a:r>
              <a:rPr sz="1050" spc="-5" dirty="0">
                <a:latin typeface="Times New Roman"/>
                <a:cs typeface="Times New Roman"/>
              </a:rPr>
              <a:t>guidelines to </a:t>
            </a:r>
            <a:r>
              <a:rPr sz="1050" spc="-25" dirty="0">
                <a:latin typeface="Times New Roman"/>
                <a:cs typeface="Times New Roman"/>
              </a:rPr>
              <a:t>determine </a:t>
            </a:r>
            <a:r>
              <a:rPr sz="1050" spc="-5" dirty="0">
                <a:latin typeface="Times New Roman"/>
                <a:cs typeface="Times New Roman"/>
              </a:rPr>
              <a:t>attendance </a:t>
            </a:r>
            <a:r>
              <a:rPr sz="1050" spc="-15" dirty="0">
                <a:latin typeface="Times New Roman"/>
                <a:cs typeface="Times New Roman"/>
              </a:rPr>
              <a:t>for  </a:t>
            </a:r>
            <a:r>
              <a:rPr sz="1050" spc="-5" dirty="0">
                <a:latin typeface="Times New Roman"/>
                <a:cs typeface="Times New Roman"/>
              </a:rPr>
              <a:t>award </a:t>
            </a:r>
            <a:r>
              <a:rPr sz="1050" dirty="0">
                <a:latin typeface="Times New Roman"/>
                <a:cs typeface="Times New Roman"/>
              </a:rPr>
              <a:t>of </a:t>
            </a:r>
            <a:r>
              <a:rPr sz="1050" spc="-5" dirty="0">
                <a:latin typeface="Times New Roman"/>
                <a:cs typeface="Times New Roman"/>
              </a:rPr>
              <a:t>credit </a:t>
            </a:r>
            <a:r>
              <a:rPr sz="1050" dirty="0">
                <a:latin typeface="Times New Roman"/>
                <a:cs typeface="Times New Roman"/>
              </a:rPr>
              <a:t>or a </a:t>
            </a:r>
            <a:r>
              <a:rPr sz="1050" spc="-5" dirty="0">
                <a:latin typeface="Times New Roman"/>
                <a:cs typeface="Times New Roman"/>
              </a:rPr>
              <a:t>final grade </a:t>
            </a:r>
            <a:r>
              <a:rPr sz="1050" spc="-25" dirty="0">
                <a:latin typeface="Times New Roman"/>
                <a:cs typeface="Times New Roman"/>
              </a:rPr>
              <a:t>(FEC</a:t>
            </a:r>
            <a:r>
              <a:rPr sz="1050" spc="-35" dirty="0">
                <a:latin typeface="Times New Roman"/>
                <a:cs typeface="Times New Roman"/>
              </a:rPr>
              <a:t> </a:t>
            </a:r>
            <a:r>
              <a:rPr sz="1050" spc="-25" dirty="0">
                <a:latin typeface="Times New Roman"/>
                <a:cs typeface="Times New Roman"/>
              </a:rPr>
              <a:t>LOCAL):</a:t>
            </a:r>
            <a:endParaRPr sz="1050" dirty="0">
              <a:latin typeface="Times New Roman"/>
              <a:cs typeface="Times New Roman"/>
            </a:endParaRPr>
          </a:p>
          <a:p>
            <a:pPr marL="461645" marR="179070" indent="-228600">
              <a:lnSpc>
                <a:spcPts val="1200"/>
              </a:lnSpc>
              <a:spcBef>
                <a:spcPts val="25"/>
              </a:spcBef>
              <a:buAutoNum type="arabicParenR"/>
              <a:tabLst>
                <a:tab pos="462280" algn="l"/>
              </a:tabLst>
            </a:pPr>
            <a:r>
              <a:rPr sz="1050" u="sng" spc="-15" dirty="0">
                <a:uFill>
                  <a:solidFill>
                    <a:srgbClr val="000000"/>
                  </a:solidFill>
                </a:uFill>
                <a:latin typeface="Times New Roman"/>
                <a:cs typeface="Times New Roman"/>
              </a:rPr>
              <a:t>Days </a:t>
            </a:r>
            <a:r>
              <a:rPr sz="1050" u="sng" dirty="0">
                <a:uFill>
                  <a:solidFill>
                    <a:srgbClr val="000000"/>
                  </a:solidFill>
                </a:uFill>
                <a:latin typeface="Times New Roman"/>
                <a:cs typeface="Times New Roman"/>
              </a:rPr>
              <a:t>of </a:t>
            </a:r>
            <a:r>
              <a:rPr sz="1050" u="sng" spc="-15" dirty="0">
                <a:uFill>
                  <a:solidFill>
                    <a:srgbClr val="000000"/>
                  </a:solidFill>
                </a:uFill>
                <a:latin typeface="Times New Roman"/>
                <a:cs typeface="Times New Roman"/>
              </a:rPr>
              <a:t>attendance</a:t>
            </a:r>
            <a:r>
              <a:rPr sz="1050" spc="-15" dirty="0">
                <a:latin typeface="Times New Roman"/>
                <a:cs typeface="Times New Roman"/>
              </a:rPr>
              <a:t> </a:t>
            </a:r>
            <a:r>
              <a:rPr sz="1050" dirty="0">
                <a:latin typeface="Times New Roman"/>
                <a:cs typeface="Times New Roman"/>
              </a:rPr>
              <a:t>– </a:t>
            </a:r>
            <a:r>
              <a:rPr sz="1050" spc="-5" dirty="0">
                <a:latin typeface="Times New Roman"/>
                <a:cs typeface="Times New Roman"/>
              </a:rPr>
              <a:t>if </a:t>
            </a:r>
            <a:r>
              <a:rPr sz="1050" spc="-15" dirty="0">
                <a:latin typeface="Times New Roman"/>
                <a:cs typeface="Times New Roman"/>
              </a:rPr>
              <a:t>makeup </a:t>
            </a:r>
            <a:r>
              <a:rPr sz="1050" spc="-5" dirty="0">
                <a:latin typeface="Times New Roman"/>
                <a:cs typeface="Times New Roman"/>
              </a:rPr>
              <a:t>work is </a:t>
            </a:r>
            <a:r>
              <a:rPr sz="1050" spc="-25" dirty="0">
                <a:latin typeface="Times New Roman"/>
                <a:cs typeface="Times New Roman"/>
              </a:rPr>
              <a:t>completed </a:t>
            </a:r>
            <a:r>
              <a:rPr sz="1050" spc="-20" dirty="0">
                <a:latin typeface="Times New Roman"/>
                <a:cs typeface="Times New Roman"/>
              </a:rPr>
              <a:t>satisfactorily, </a:t>
            </a:r>
            <a:r>
              <a:rPr sz="1050" spc="-5" dirty="0">
                <a:latin typeface="Times New Roman"/>
                <a:cs typeface="Times New Roman"/>
              </a:rPr>
              <a:t>excused absences </a:t>
            </a:r>
            <a:r>
              <a:rPr sz="1050" spc="-15" dirty="0">
                <a:latin typeface="Times New Roman"/>
                <a:cs typeface="Times New Roman"/>
              </a:rPr>
              <a:t>that </a:t>
            </a:r>
            <a:r>
              <a:rPr sz="1050" spc="-5" dirty="0">
                <a:latin typeface="Times New Roman"/>
                <a:cs typeface="Times New Roman"/>
              </a:rPr>
              <a:t>are </a:t>
            </a:r>
            <a:r>
              <a:rPr sz="1050" spc="-15" dirty="0">
                <a:latin typeface="Times New Roman"/>
                <a:cs typeface="Times New Roman"/>
              </a:rPr>
              <a:t>allowed </a:t>
            </a:r>
            <a:r>
              <a:rPr sz="1050" dirty="0">
                <a:latin typeface="Times New Roman"/>
                <a:cs typeface="Times New Roman"/>
              </a:rPr>
              <a:t>under </a:t>
            </a:r>
            <a:r>
              <a:rPr sz="1050" spc="-20" dirty="0">
                <a:latin typeface="Times New Roman"/>
                <a:cs typeface="Times New Roman"/>
              </a:rPr>
              <a:t>Compulsory  </a:t>
            </a:r>
            <a:r>
              <a:rPr sz="1050" spc="-15" dirty="0">
                <a:latin typeface="Times New Roman"/>
                <a:cs typeface="Times New Roman"/>
              </a:rPr>
              <a:t>Attendance </a:t>
            </a:r>
            <a:r>
              <a:rPr sz="1050" spc="-20" dirty="0">
                <a:latin typeface="Times New Roman"/>
                <a:cs typeface="Times New Roman"/>
              </a:rPr>
              <a:t>requirements </a:t>
            </a:r>
            <a:r>
              <a:rPr sz="1050" spc="-5" dirty="0">
                <a:latin typeface="Times New Roman"/>
                <a:cs typeface="Times New Roman"/>
              </a:rPr>
              <a:t>shall </a:t>
            </a:r>
            <a:r>
              <a:rPr sz="1050" dirty="0">
                <a:latin typeface="Times New Roman"/>
                <a:cs typeface="Times New Roman"/>
              </a:rPr>
              <a:t>be </a:t>
            </a:r>
            <a:r>
              <a:rPr sz="1050" spc="-5" dirty="0">
                <a:latin typeface="Times New Roman"/>
                <a:cs typeface="Times New Roman"/>
              </a:rPr>
              <a:t>considered </a:t>
            </a:r>
            <a:r>
              <a:rPr sz="1050" spc="-25" dirty="0">
                <a:latin typeface="Times New Roman"/>
                <a:cs typeface="Times New Roman"/>
              </a:rPr>
              <a:t>(FEA</a:t>
            </a:r>
            <a:r>
              <a:rPr sz="1050" spc="-10" dirty="0">
                <a:latin typeface="Times New Roman"/>
                <a:cs typeface="Times New Roman"/>
              </a:rPr>
              <a:t> </a:t>
            </a:r>
            <a:r>
              <a:rPr sz="1050" spc="-25" dirty="0">
                <a:latin typeface="Times New Roman"/>
                <a:cs typeface="Times New Roman"/>
              </a:rPr>
              <a:t>LEGAL);</a:t>
            </a:r>
            <a:endParaRPr sz="1050" dirty="0">
              <a:latin typeface="Times New Roman"/>
              <a:cs typeface="Times New Roman"/>
            </a:endParaRPr>
          </a:p>
          <a:p>
            <a:pPr marL="469265" indent="-228600">
              <a:lnSpc>
                <a:spcPts val="1165"/>
              </a:lnSpc>
              <a:buAutoNum type="arabicParenR"/>
              <a:tabLst>
                <a:tab pos="469900" algn="l"/>
              </a:tabLst>
            </a:pPr>
            <a:r>
              <a:rPr sz="1050" u="sng" spc="-5" dirty="0">
                <a:uFill>
                  <a:solidFill>
                    <a:srgbClr val="000000"/>
                  </a:solidFill>
                </a:uFill>
                <a:latin typeface="Times New Roman"/>
                <a:cs typeface="Times New Roman"/>
              </a:rPr>
              <a:t>Transfers/ </a:t>
            </a:r>
            <a:r>
              <a:rPr sz="1050" u="sng" spc="-15" dirty="0">
                <a:uFill>
                  <a:solidFill>
                    <a:srgbClr val="000000"/>
                  </a:solidFill>
                </a:uFill>
                <a:latin typeface="Times New Roman"/>
                <a:cs typeface="Times New Roman"/>
              </a:rPr>
              <a:t>Migrant</a:t>
            </a:r>
            <a:r>
              <a:rPr sz="1050" u="sng" spc="-40" dirty="0">
                <a:uFill>
                  <a:solidFill>
                    <a:srgbClr val="000000"/>
                  </a:solidFill>
                </a:uFill>
                <a:latin typeface="Times New Roman"/>
                <a:cs typeface="Times New Roman"/>
              </a:rPr>
              <a:t> </a:t>
            </a:r>
            <a:r>
              <a:rPr sz="1050" u="sng" spc="-15" dirty="0">
                <a:uFill>
                  <a:solidFill>
                    <a:srgbClr val="000000"/>
                  </a:solidFill>
                </a:uFill>
                <a:latin typeface="Times New Roman"/>
                <a:cs typeface="Times New Roman"/>
              </a:rPr>
              <a:t>Studen</a:t>
            </a:r>
            <a:r>
              <a:rPr sz="1050" spc="-15" dirty="0">
                <a:latin typeface="Times New Roman"/>
                <a:cs typeface="Times New Roman"/>
              </a:rPr>
              <a:t>ts-</a:t>
            </a:r>
            <a:r>
              <a:rPr sz="1050" spc="-55" dirty="0">
                <a:latin typeface="Times New Roman"/>
                <a:cs typeface="Times New Roman"/>
              </a:rPr>
              <a:t> </a:t>
            </a:r>
            <a:r>
              <a:rPr sz="1050" spc="-5" dirty="0">
                <a:latin typeface="Times New Roman"/>
                <a:cs typeface="Times New Roman"/>
              </a:rPr>
              <a:t>student incurs </a:t>
            </a:r>
            <a:r>
              <a:rPr sz="1050" spc="-15" dirty="0">
                <a:latin typeface="Times New Roman"/>
                <a:cs typeface="Times New Roman"/>
              </a:rPr>
              <a:t>absences</a:t>
            </a:r>
            <a:r>
              <a:rPr sz="1050" spc="-25" dirty="0">
                <a:latin typeface="Times New Roman"/>
                <a:cs typeface="Times New Roman"/>
              </a:rPr>
              <a:t> </a:t>
            </a:r>
            <a:r>
              <a:rPr sz="1050" spc="-5" dirty="0">
                <a:latin typeface="Times New Roman"/>
                <a:cs typeface="Times New Roman"/>
              </a:rPr>
              <a:t>only</a:t>
            </a:r>
            <a:r>
              <a:rPr sz="1050" spc="-25" dirty="0">
                <a:latin typeface="Times New Roman"/>
                <a:cs typeface="Times New Roman"/>
              </a:rPr>
              <a:t> </a:t>
            </a:r>
            <a:r>
              <a:rPr sz="1050" spc="-5" dirty="0">
                <a:latin typeface="Times New Roman"/>
                <a:cs typeface="Times New Roman"/>
              </a:rPr>
              <a:t>after his/her</a:t>
            </a:r>
            <a:r>
              <a:rPr sz="1050" spc="-160" dirty="0">
                <a:latin typeface="Times New Roman"/>
                <a:cs typeface="Times New Roman"/>
              </a:rPr>
              <a:t> </a:t>
            </a:r>
            <a:r>
              <a:rPr sz="1050" spc="-20" dirty="0">
                <a:latin typeface="Times New Roman"/>
                <a:cs typeface="Times New Roman"/>
              </a:rPr>
              <a:t>enrollment;</a:t>
            </a:r>
            <a:endParaRPr sz="1050" dirty="0">
              <a:latin typeface="Times New Roman"/>
              <a:cs typeface="Times New Roman"/>
            </a:endParaRPr>
          </a:p>
          <a:p>
            <a:pPr marL="469265" indent="-228600">
              <a:lnSpc>
                <a:spcPts val="1230"/>
              </a:lnSpc>
              <a:buAutoNum type="arabicParenR"/>
              <a:tabLst>
                <a:tab pos="469900" algn="l"/>
              </a:tabLst>
            </a:pPr>
            <a:r>
              <a:rPr sz="1050" u="sng" dirty="0">
                <a:uFill>
                  <a:solidFill>
                    <a:srgbClr val="000000"/>
                  </a:solidFill>
                </a:uFill>
                <a:latin typeface="Times New Roman"/>
                <a:cs typeface="Times New Roman"/>
              </a:rPr>
              <a:t>Best</a:t>
            </a:r>
            <a:r>
              <a:rPr sz="1050" u="sng" spc="-30" dirty="0">
                <a:uFill>
                  <a:solidFill>
                    <a:srgbClr val="000000"/>
                  </a:solidFill>
                </a:uFill>
                <a:latin typeface="Times New Roman"/>
                <a:cs typeface="Times New Roman"/>
              </a:rPr>
              <a:t> </a:t>
            </a:r>
            <a:r>
              <a:rPr sz="1050" u="sng" spc="-25" dirty="0">
                <a:uFill>
                  <a:solidFill>
                    <a:srgbClr val="000000"/>
                  </a:solidFill>
                </a:uFill>
                <a:latin typeface="Times New Roman"/>
                <a:cs typeface="Times New Roman"/>
              </a:rPr>
              <a:t>Interest</a:t>
            </a:r>
            <a:r>
              <a:rPr sz="1050" u="sng" spc="-65" dirty="0">
                <a:uFill>
                  <a:solidFill>
                    <a:srgbClr val="000000"/>
                  </a:solidFill>
                </a:uFill>
                <a:latin typeface="Times New Roman"/>
                <a:cs typeface="Times New Roman"/>
              </a:rPr>
              <a:t> </a:t>
            </a:r>
            <a:r>
              <a:rPr sz="1050" u="sng" dirty="0">
                <a:uFill>
                  <a:solidFill>
                    <a:srgbClr val="000000"/>
                  </a:solidFill>
                </a:uFill>
                <a:latin typeface="Times New Roman"/>
                <a:cs typeface="Times New Roman"/>
              </a:rPr>
              <a:t>S</a:t>
            </a:r>
            <a:r>
              <a:rPr sz="1050" dirty="0">
                <a:latin typeface="Times New Roman"/>
                <a:cs typeface="Times New Roman"/>
              </a:rPr>
              <a:t>tandard-</a:t>
            </a:r>
            <a:r>
              <a:rPr sz="1050" spc="-65" dirty="0">
                <a:latin typeface="Times New Roman"/>
                <a:cs typeface="Times New Roman"/>
              </a:rPr>
              <a:t> </a:t>
            </a:r>
            <a:r>
              <a:rPr sz="1050" spc="-5" dirty="0">
                <a:latin typeface="Times New Roman"/>
                <a:cs typeface="Times New Roman"/>
              </a:rPr>
              <a:t>the</a:t>
            </a:r>
            <a:r>
              <a:rPr sz="1050" spc="-40" dirty="0">
                <a:latin typeface="Times New Roman"/>
                <a:cs typeface="Times New Roman"/>
              </a:rPr>
              <a:t> </a:t>
            </a:r>
            <a:r>
              <a:rPr sz="1050" spc="-15" dirty="0">
                <a:latin typeface="Times New Roman"/>
                <a:cs typeface="Times New Roman"/>
              </a:rPr>
              <a:t>committee</a:t>
            </a:r>
            <a:r>
              <a:rPr sz="1050" spc="-35" dirty="0">
                <a:latin typeface="Times New Roman"/>
                <a:cs typeface="Times New Roman"/>
              </a:rPr>
              <a:t> </a:t>
            </a:r>
            <a:r>
              <a:rPr sz="1050" spc="-5" dirty="0">
                <a:latin typeface="Times New Roman"/>
                <a:cs typeface="Times New Roman"/>
              </a:rPr>
              <a:t>shall</a:t>
            </a:r>
            <a:r>
              <a:rPr sz="1050" spc="-40" dirty="0">
                <a:latin typeface="Times New Roman"/>
                <a:cs typeface="Times New Roman"/>
              </a:rPr>
              <a:t> </a:t>
            </a:r>
            <a:r>
              <a:rPr sz="1050" spc="-5" dirty="0">
                <a:latin typeface="Times New Roman"/>
                <a:cs typeface="Times New Roman"/>
              </a:rPr>
              <a:t>attempt</a:t>
            </a:r>
            <a:r>
              <a:rPr sz="1050" spc="-30" dirty="0">
                <a:latin typeface="Times New Roman"/>
                <a:cs typeface="Times New Roman"/>
              </a:rPr>
              <a:t> </a:t>
            </a:r>
            <a:r>
              <a:rPr sz="1050" spc="-5" dirty="0">
                <a:latin typeface="Times New Roman"/>
                <a:cs typeface="Times New Roman"/>
              </a:rPr>
              <a:t>to</a:t>
            </a:r>
            <a:r>
              <a:rPr sz="1050" spc="-35" dirty="0">
                <a:latin typeface="Times New Roman"/>
                <a:cs typeface="Times New Roman"/>
              </a:rPr>
              <a:t> </a:t>
            </a:r>
            <a:r>
              <a:rPr sz="1050" dirty="0">
                <a:latin typeface="Times New Roman"/>
                <a:cs typeface="Times New Roman"/>
              </a:rPr>
              <a:t>ensure</a:t>
            </a:r>
            <a:r>
              <a:rPr sz="1050" spc="-25" dirty="0">
                <a:latin typeface="Times New Roman"/>
                <a:cs typeface="Times New Roman"/>
              </a:rPr>
              <a:t> </a:t>
            </a:r>
            <a:r>
              <a:rPr sz="1050" spc="-5" dirty="0">
                <a:latin typeface="Times New Roman"/>
                <a:cs typeface="Times New Roman"/>
              </a:rPr>
              <a:t>that</a:t>
            </a:r>
            <a:r>
              <a:rPr sz="1050" spc="-30" dirty="0">
                <a:latin typeface="Times New Roman"/>
                <a:cs typeface="Times New Roman"/>
              </a:rPr>
              <a:t> </a:t>
            </a:r>
            <a:r>
              <a:rPr sz="1050" spc="-15" dirty="0">
                <a:latin typeface="Times New Roman"/>
                <a:cs typeface="Times New Roman"/>
              </a:rPr>
              <a:t>its</a:t>
            </a:r>
            <a:r>
              <a:rPr sz="1050" spc="-40" dirty="0">
                <a:latin typeface="Times New Roman"/>
                <a:cs typeface="Times New Roman"/>
              </a:rPr>
              <a:t> </a:t>
            </a:r>
            <a:r>
              <a:rPr sz="1050" spc="-5" dirty="0">
                <a:latin typeface="Times New Roman"/>
                <a:cs typeface="Times New Roman"/>
              </a:rPr>
              <a:t>decision</a:t>
            </a:r>
            <a:r>
              <a:rPr sz="1050" spc="-40" dirty="0">
                <a:latin typeface="Times New Roman"/>
                <a:cs typeface="Times New Roman"/>
              </a:rPr>
              <a:t> </a:t>
            </a:r>
            <a:r>
              <a:rPr sz="1050" spc="-5" dirty="0">
                <a:latin typeface="Times New Roman"/>
                <a:cs typeface="Times New Roman"/>
              </a:rPr>
              <a:t>is</a:t>
            </a:r>
            <a:r>
              <a:rPr sz="1050" spc="-30" dirty="0">
                <a:latin typeface="Times New Roman"/>
                <a:cs typeface="Times New Roman"/>
              </a:rPr>
              <a:t> </a:t>
            </a:r>
            <a:r>
              <a:rPr sz="1050" spc="-5" dirty="0">
                <a:latin typeface="Times New Roman"/>
                <a:cs typeface="Times New Roman"/>
              </a:rPr>
              <a:t>in</a:t>
            </a:r>
            <a:r>
              <a:rPr sz="1050" spc="-35" dirty="0">
                <a:latin typeface="Times New Roman"/>
                <a:cs typeface="Times New Roman"/>
              </a:rPr>
              <a:t> </a:t>
            </a:r>
            <a:r>
              <a:rPr sz="1050" spc="-5" dirty="0">
                <a:latin typeface="Times New Roman"/>
                <a:cs typeface="Times New Roman"/>
              </a:rPr>
              <a:t>the</a:t>
            </a:r>
            <a:r>
              <a:rPr sz="1050" spc="-40" dirty="0">
                <a:latin typeface="Times New Roman"/>
                <a:cs typeface="Times New Roman"/>
              </a:rPr>
              <a:t> </a:t>
            </a:r>
            <a:r>
              <a:rPr sz="1050" dirty="0">
                <a:latin typeface="Times New Roman"/>
                <a:cs typeface="Times New Roman"/>
              </a:rPr>
              <a:t>best</a:t>
            </a:r>
            <a:r>
              <a:rPr sz="1050" spc="-40" dirty="0">
                <a:latin typeface="Times New Roman"/>
                <a:cs typeface="Times New Roman"/>
              </a:rPr>
              <a:t> </a:t>
            </a:r>
            <a:r>
              <a:rPr sz="1050" spc="-5" dirty="0">
                <a:latin typeface="Times New Roman"/>
                <a:cs typeface="Times New Roman"/>
              </a:rPr>
              <a:t>interest</a:t>
            </a:r>
            <a:r>
              <a:rPr sz="1050" spc="-55" dirty="0">
                <a:latin typeface="Times New Roman"/>
                <a:cs typeface="Times New Roman"/>
              </a:rPr>
              <a:t> </a:t>
            </a:r>
            <a:r>
              <a:rPr sz="1050" dirty="0">
                <a:latin typeface="Times New Roman"/>
                <a:cs typeface="Times New Roman"/>
              </a:rPr>
              <a:t>of</a:t>
            </a:r>
            <a:r>
              <a:rPr sz="1050" spc="-30" dirty="0">
                <a:latin typeface="Times New Roman"/>
                <a:cs typeface="Times New Roman"/>
              </a:rPr>
              <a:t> </a:t>
            </a:r>
            <a:r>
              <a:rPr sz="1050" spc="-10" dirty="0">
                <a:latin typeface="Times New Roman"/>
                <a:cs typeface="Times New Roman"/>
              </a:rPr>
              <a:t>the</a:t>
            </a:r>
            <a:r>
              <a:rPr sz="1050" spc="-50" dirty="0">
                <a:latin typeface="Times New Roman"/>
                <a:cs typeface="Times New Roman"/>
              </a:rPr>
              <a:t> </a:t>
            </a:r>
            <a:r>
              <a:rPr sz="1050" spc="-5" dirty="0">
                <a:latin typeface="Times New Roman"/>
                <a:cs typeface="Times New Roman"/>
              </a:rPr>
              <a:t>student;</a:t>
            </a:r>
            <a:endParaRPr sz="1050" dirty="0">
              <a:latin typeface="Times New Roman"/>
              <a:cs typeface="Times New Roman"/>
            </a:endParaRPr>
          </a:p>
        </p:txBody>
      </p:sp>
      <p:sp>
        <p:nvSpPr>
          <p:cNvPr id="5" name="object 5"/>
          <p:cNvSpPr txBox="1"/>
          <p:nvPr/>
        </p:nvSpPr>
        <p:spPr>
          <a:xfrm>
            <a:off x="3705352" y="9633146"/>
            <a:ext cx="193040" cy="139065"/>
          </a:xfrm>
          <a:prstGeom prst="rect">
            <a:avLst/>
          </a:prstGeom>
        </p:spPr>
        <p:txBody>
          <a:bodyPr vert="horz" wrap="square" lIns="0" tIns="1905" rIns="0" bIns="0" rtlCol="0">
            <a:spAutoFit/>
          </a:bodyPr>
          <a:lstStyle/>
          <a:p>
            <a:pPr marL="25400">
              <a:lnSpc>
                <a:spcPct val="100000"/>
              </a:lnSpc>
              <a:spcBef>
                <a:spcPts val="15"/>
              </a:spcBef>
            </a:pPr>
            <a:r>
              <a:rPr sz="800" dirty="0">
                <a:latin typeface="Times New Roman"/>
                <a:cs typeface="Times New Roman"/>
              </a:rPr>
              <a:t>7</a:t>
            </a:r>
            <a:endParaRPr sz="800">
              <a:latin typeface="Times New Roman"/>
              <a:cs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60119" y="3081654"/>
            <a:ext cx="107950" cy="10794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188719" y="3232404"/>
            <a:ext cx="3348354" cy="152400"/>
          </a:xfrm>
          <a:custGeom>
            <a:avLst/>
            <a:gdLst/>
            <a:ahLst/>
            <a:cxnLst/>
            <a:rect l="l" t="t" r="r" b="b"/>
            <a:pathLst>
              <a:path w="3348354" h="152400">
                <a:moveTo>
                  <a:pt x="0" y="152400"/>
                </a:moveTo>
                <a:lnTo>
                  <a:pt x="3348228" y="152400"/>
                </a:lnTo>
                <a:lnTo>
                  <a:pt x="3348228" y="0"/>
                </a:lnTo>
                <a:lnTo>
                  <a:pt x="0" y="0"/>
                </a:lnTo>
                <a:lnTo>
                  <a:pt x="0" y="152400"/>
                </a:lnTo>
                <a:close/>
              </a:path>
            </a:pathLst>
          </a:custGeom>
          <a:solidFill>
            <a:srgbClr val="FFFF00"/>
          </a:solidFill>
        </p:spPr>
        <p:txBody>
          <a:bodyPr wrap="square" lIns="0" tIns="0" rIns="0" bIns="0" rtlCol="0"/>
          <a:lstStyle/>
          <a:p>
            <a:endParaRPr/>
          </a:p>
        </p:txBody>
      </p:sp>
      <p:sp>
        <p:nvSpPr>
          <p:cNvPr id="4" name="object 4"/>
          <p:cNvSpPr/>
          <p:nvPr/>
        </p:nvSpPr>
        <p:spPr>
          <a:xfrm>
            <a:off x="960119" y="3242943"/>
            <a:ext cx="107950" cy="108584"/>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291734" y="430783"/>
            <a:ext cx="6896734" cy="2960370"/>
          </a:xfrm>
          <a:prstGeom prst="rect">
            <a:avLst/>
          </a:prstGeom>
        </p:spPr>
        <p:txBody>
          <a:bodyPr vert="horz" wrap="square" lIns="0" tIns="13335" rIns="0" bIns="0" rtlCol="0">
            <a:spAutoFit/>
          </a:bodyPr>
          <a:lstStyle/>
          <a:p>
            <a:pPr marL="12700">
              <a:lnSpc>
                <a:spcPct val="100000"/>
              </a:lnSpc>
              <a:spcBef>
                <a:spcPts val="105"/>
              </a:spcBef>
            </a:pPr>
            <a:r>
              <a:rPr sz="1050" spc="-5" dirty="0">
                <a:latin typeface="Times New Roman"/>
                <a:cs typeface="Times New Roman"/>
              </a:rPr>
              <a:t>comply </a:t>
            </a:r>
            <a:r>
              <a:rPr sz="1050" spc="-15" dirty="0">
                <a:latin typeface="Times New Roman"/>
                <a:cs typeface="Times New Roman"/>
              </a:rPr>
              <a:t>with </a:t>
            </a:r>
            <a:r>
              <a:rPr sz="1050" spc="-5" dirty="0">
                <a:latin typeface="Times New Roman"/>
                <a:cs typeface="Times New Roman"/>
              </a:rPr>
              <a:t>Section </a:t>
            </a:r>
            <a:r>
              <a:rPr sz="1050" dirty="0">
                <a:latin typeface="Times New Roman"/>
                <a:cs typeface="Times New Roman"/>
              </a:rPr>
              <a:t>504 of </a:t>
            </a:r>
            <a:r>
              <a:rPr sz="1050" spc="-15" dirty="0">
                <a:latin typeface="Times New Roman"/>
                <a:cs typeface="Times New Roman"/>
              </a:rPr>
              <a:t>the </a:t>
            </a:r>
            <a:r>
              <a:rPr sz="1050" spc="-5" dirty="0">
                <a:latin typeface="Times New Roman"/>
                <a:cs typeface="Times New Roman"/>
              </a:rPr>
              <a:t>Rehabilitation </a:t>
            </a:r>
            <a:r>
              <a:rPr sz="1050" dirty="0">
                <a:latin typeface="Times New Roman"/>
                <a:cs typeface="Times New Roman"/>
              </a:rPr>
              <a:t>Act of</a:t>
            </a:r>
            <a:r>
              <a:rPr sz="1050" spc="65" dirty="0">
                <a:latin typeface="Times New Roman"/>
                <a:cs typeface="Times New Roman"/>
              </a:rPr>
              <a:t> </a:t>
            </a:r>
            <a:r>
              <a:rPr sz="1050" spc="-15" dirty="0">
                <a:latin typeface="Times New Roman"/>
                <a:cs typeface="Times New Roman"/>
              </a:rPr>
              <a:t>1973.</a:t>
            </a:r>
            <a:endParaRPr sz="1050" dirty="0">
              <a:latin typeface="Times New Roman"/>
              <a:cs typeface="Times New Roman"/>
            </a:endParaRPr>
          </a:p>
          <a:p>
            <a:pPr>
              <a:lnSpc>
                <a:spcPct val="100000"/>
              </a:lnSpc>
              <a:spcBef>
                <a:spcPts val="50"/>
              </a:spcBef>
            </a:pPr>
            <a:endParaRPr sz="1000" dirty="0">
              <a:latin typeface="Times New Roman"/>
              <a:cs typeface="Times New Roman"/>
            </a:endParaRPr>
          </a:p>
          <a:p>
            <a:pPr marL="2234565">
              <a:lnSpc>
                <a:spcPct val="100000"/>
              </a:lnSpc>
            </a:pPr>
            <a:r>
              <a:rPr sz="1050" b="1" u="sng" spc="-5" dirty="0">
                <a:uFill>
                  <a:solidFill>
                    <a:srgbClr val="000000"/>
                  </a:solidFill>
                </a:uFill>
                <a:latin typeface="Times New Roman"/>
                <a:cs typeface="Times New Roman"/>
              </a:rPr>
              <a:t>STUDENTS UNDER SECTION </a:t>
            </a:r>
            <a:r>
              <a:rPr sz="1050" b="1" u="sng" dirty="0">
                <a:uFill>
                  <a:solidFill>
                    <a:srgbClr val="000000"/>
                  </a:solidFill>
                </a:uFill>
                <a:latin typeface="Times New Roman"/>
                <a:cs typeface="Times New Roman"/>
              </a:rPr>
              <a:t>504</a:t>
            </a:r>
            <a:endParaRPr sz="1050" dirty="0">
              <a:latin typeface="Times New Roman"/>
              <a:cs typeface="Times New Roman"/>
            </a:endParaRPr>
          </a:p>
          <a:p>
            <a:pPr>
              <a:lnSpc>
                <a:spcPct val="100000"/>
              </a:lnSpc>
              <a:spcBef>
                <a:spcPts val="30"/>
              </a:spcBef>
            </a:pPr>
            <a:endParaRPr sz="1000" dirty="0">
              <a:latin typeface="Times New Roman"/>
              <a:cs typeface="Times New Roman"/>
            </a:endParaRPr>
          </a:p>
          <a:p>
            <a:pPr marL="12700" marR="5080" indent="201295" algn="just">
              <a:lnSpc>
                <a:spcPct val="95700"/>
              </a:lnSpc>
            </a:pPr>
            <a:r>
              <a:rPr sz="1050" dirty="0">
                <a:latin typeface="Times New Roman"/>
                <a:cs typeface="Times New Roman"/>
              </a:rPr>
              <a:t>The </a:t>
            </a:r>
            <a:r>
              <a:rPr sz="1050" spc="-25" dirty="0">
                <a:latin typeface="Times New Roman"/>
                <a:cs typeface="Times New Roman"/>
              </a:rPr>
              <a:t>placement </a:t>
            </a:r>
            <a:r>
              <a:rPr sz="1050" dirty="0">
                <a:latin typeface="Times New Roman"/>
                <a:cs typeface="Times New Roman"/>
              </a:rPr>
              <a:t>of a </a:t>
            </a:r>
            <a:r>
              <a:rPr sz="1050" spc="-15" dirty="0">
                <a:latin typeface="Times New Roman"/>
                <a:cs typeface="Times New Roman"/>
              </a:rPr>
              <a:t>student with </a:t>
            </a:r>
            <a:r>
              <a:rPr sz="1050" dirty="0">
                <a:latin typeface="Times New Roman"/>
                <a:cs typeface="Times New Roman"/>
              </a:rPr>
              <a:t>a </a:t>
            </a:r>
            <a:r>
              <a:rPr sz="1050" spc="-5" dirty="0">
                <a:latin typeface="Times New Roman"/>
                <a:cs typeface="Times New Roman"/>
              </a:rPr>
              <a:t>disability </a:t>
            </a:r>
            <a:r>
              <a:rPr sz="1050" dirty="0">
                <a:latin typeface="Times New Roman"/>
                <a:cs typeface="Times New Roman"/>
              </a:rPr>
              <a:t>who </a:t>
            </a:r>
            <a:r>
              <a:rPr sz="1050" spc="-20" dirty="0">
                <a:latin typeface="Times New Roman"/>
                <a:cs typeface="Times New Roman"/>
              </a:rPr>
              <a:t>receives </a:t>
            </a:r>
            <a:r>
              <a:rPr sz="1050" spc="-5" dirty="0">
                <a:latin typeface="Times New Roman"/>
                <a:cs typeface="Times New Roman"/>
              </a:rPr>
              <a:t>services </a:t>
            </a:r>
            <a:r>
              <a:rPr sz="1050" dirty="0">
                <a:latin typeface="Times New Roman"/>
                <a:cs typeface="Times New Roman"/>
              </a:rPr>
              <a:t>under </a:t>
            </a:r>
            <a:r>
              <a:rPr sz="1050" spc="-15" dirty="0">
                <a:latin typeface="Times New Roman"/>
                <a:cs typeface="Times New Roman"/>
              </a:rPr>
              <a:t>Section </a:t>
            </a:r>
            <a:r>
              <a:rPr sz="1050" spc="-5" dirty="0">
                <a:latin typeface="Times New Roman"/>
                <a:cs typeface="Times New Roman"/>
              </a:rPr>
              <a:t>504 </a:t>
            </a:r>
            <a:r>
              <a:rPr sz="1050" dirty="0">
                <a:latin typeface="Times New Roman"/>
                <a:cs typeface="Times New Roman"/>
              </a:rPr>
              <a:t>of </a:t>
            </a:r>
            <a:r>
              <a:rPr sz="1050" spc="-5" dirty="0">
                <a:latin typeface="Times New Roman"/>
                <a:cs typeface="Times New Roman"/>
              </a:rPr>
              <a:t>the Rehabilitation </a:t>
            </a:r>
            <a:r>
              <a:rPr sz="1050" dirty="0">
                <a:latin typeface="Times New Roman"/>
                <a:cs typeface="Times New Roman"/>
              </a:rPr>
              <a:t>Act of 1973, </a:t>
            </a:r>
            <a:r>
              <a:rPr sz="1050" spc="-15" dirty="0">
                <a:latin typeface="Times New Roman"/>
                <a:cs typeface="Times New Roman"/>
              </a:rPr>
              <a:t>as  amended, </a:t>
            </a:r>
            <a:r>
              <a:rPr sz="1050" spc="-5" dirty="0">
                <a:latin typeface="Times New Roman"/>
                <a:cs typeface="Times New Roman"/>
              </a:rPr>
              <a:t>may </a:t>
            </a:r>
            <a:r>
              <a:rPr sz="1050" dirty="0">
                <a:latin typeface="Times New Roman"/>
                <a:cs typeface="Times New Roman"/>
              </a:rPr>
              <a:t>be </a:t>
            </a:r>
            <a:r>
              <a:rPr sz="1050" spc="-15" dirty="0">
                <a:latin typeface="Times New Roman"/>
                <a:cs typeface="Times New Roman"/>
              </a:rPr>
              <a:t>made </a:t>
            </a:r>
            <a:r>
              <a:rPr sz="1050" dirty="0">
                <a:latin typeface="Times New Roman"/>
                <a:cs typeface="Times New Roman"/>
              </a:rPr>
              <a:t>only </a:t>
            </a:r>
            <a:r>
              <a:rPr sz="1050" spc="0" dirty="0">
                <a:latin typeface="Times New Roman"/>
                <a:cs typeface="Times New Roman"/>
              </a:rPr>
              <a:t>by </a:t>
            </a:r>
            <a:r>
              <a:rPr sz="1050" dirty="0">
                <a:latin typeface="Times New Roman"/>
                <a:cs typeface="Times New Roman"/>
              </a:rPr>
              <a:t>a duly </a:t>
            </a:r>
            <a:r>
              <a:rPr sz="1050" spc="-5" dirty="0">
                <a:latin typeface="Times New Roman"/>
                <a:cs typeface="Times New Roman"/>
              </a:rPr>
              <a:t>constituted campus Section </a:t>
            </a:r>
            <a:r>
              <a:rPr sz="1050" dirty="0">
                <a:latin typeface="Times New Roman"/>
                <a:cs typeface="Times New Roman"/>
              </a:rPr>
              <a:t>504 </a:t>
            </a:r>
            <a:r>
              <a:rPr sz="1050" spc="-25" dirty="0">
                <a:latin typeface="Times New Roman"/>
                <a:cs typeface="Times New Roman"/>
              </a:rPr>
              <a:t>committee. </a:t>
            </a:r>
            <a:r>
              <a:rPr sz="1050" dirty="0">
                <a:latin typeface="Times New Roman"/>
                <a:cs typeface="Times New Roman"/>
              </a:rPr>
              <a:t>This </a:t>
            </a:r>
            <a:r>
              <a:rPr sz="1050" spc="-20" dirty="0">
                <a:latin typeface="Times New Roman"/>
                <a:cs typeface="Times New Roman"/>
              </a:rPr>
              <a:t>committee </a:t>
            </a:r>
            <a:r>
              <a:rPr sz="1050" spc="-15" dirty="0">
                <a:latin typeface="Times New Roman"/>
                <a:cs typeface="Times New Roman"/>
              </a:rPr>
              <a:t>must </a:t>
            </a:r>
            <a:r>
              <a:rPr sz="1050" dirty="0">
                <a:latin typeface="Times New Roman"/>
                <a:cs typeface="Times New Roman"/>
              </a:rPr>
              <a:t>be </a:t>
            </a:r>
            <a:r>
              <a:rPr sz="1050" spc="-5" dirty="0">
                <a:latin typeface="Times New Roman"/>
                <a:cs typeface="Times New Roman"/>
              </a:rPr>
              <a:t>composed </a:t>
            </a:r>
            <a:r>
              <a:rPr sz="1050" dirty="0">
                <a:latin typeface="Times New Roman"/>
                <a:cs typeface="Times New Roman"/>
              </a:rPr>
              <a:t>of </a:t>
            </a:r>
            <a:r>
              <a:rPr sz="1050" spc="-5" dirty="0">
                <a:latin typeface="Times New Roman"/>
                <a:cs typeface="Times New Roman"/>
              </a:rPr>
              <a:t>persons  </a:t>
            </a:r>
            <a:r>
              <a:rPr sz="1050" dirty="0">
                <a:latin typeface="Times New Roman"/>
                <a:cs typeface="Times New Roman"/>
              </a:rPr>
              <a:t>who</a:t>
            </a:r>
            <a:r>
              <a:rPr sz="1050" spc="-45" dirty="0">
                <a:latin typeface="Times New Roman"/>
                <a:cs typeface="Times New Roman"/>
              </a:rPr>
              <a:t> </a:t>
            </a:r>
            <a:r>
              <a:rPr sz="1050" spc="-5" dirty="0">
                <a:latin typeface="Times New Roman"/>
                <a:cs typeface="Times New Roman"/>
              </a:rPr>
              <a:t>are</a:t>
            </a:r>
            <a:r>
              <a:rPr sz="1050" spc="-45" dirty="0">
                <a:latin typeface="Times New Roman"/>
                <a:cs typeface="Times New Roman"/>
              </a:rPr>
              <a:t> </a:t>
            </a:r>
            <a:r>
              <a:rPr sz="1050" spc="-20" dirty="0">
                <a:latin typeface="Times New Roman"/>
                <a:cs typeface="Times New Roman"/>
              </a:rPr>
              <a:t>knowledgeable</a:t>
            </a:r>
            <a:r>
              <a:rPr sz="1050" spc="-85" dirty="0">
                <a:latin typeface="Times New Roman"/>
                <a:cs typeface="Times New Roman"/>
              </a:rPr>
              <a:t> </a:t>
            </a:r>
            <a:r>
              <a:rPr sz="1050" dirty="0">
                <a:latin typeface="Times New Roman"/>
                <a:cs typeface="Times New Roman"/>
              </a:rPr>
              <a:t>about</a:t>
            </a:r>
            <a:r>
              <a:rPr sz="1050" spc="-70" dirty="0">
                <a:latin typeface="Times New Roman"/>
                <a:cs typeface="Times New Roman"/>
              </a:rPr>
              <a:t> </a:t>
            </a:r>
            <a:r>
              <a:rPr sz="1050" spc="-5" dirty="0">
                <a:latin typeface="Times New Roman"/>
                <a:cs typeface="Times New Roman"/>
              </a:rPr>
              <a:t>the</a:t>
            </a:r>
            <a:r>
              <a:rPr sz="1050" spc="-45" dirty="0">
                <a:latin typeface="Times New Roman"/>
                <a:cs typeface="Times New Roman"/>
              </a:rPr>
              <a:t> </a:t>
            </a:r>
            <a:r>
              <a:rPr sz="1050" spc="-15" dirty="0">
                <a:latin typeface="Times New Roman"/>
                <a:cs typeface="Times New Roman"/>
              </a:rPr>
              <a:t>student,</a:t>
            </a:r>
            <a:r>
              <a:rPr sz="1050" spc="-75" dirty="0">
                <a:latin typeface="Times New Roman"/>
                <a:cs typeface="Times New Roman"/>
              </a:rPr>
              <a:t> </a:t>
            </a:r>
            <a:r>
              <a:rPr sz="1050" spc="-5" dirty="0">
                <a:latin typeface="Times New Roman"/>
                <a:cs typeface="Times New Roman"/>
              </a:rPr>
              <a:t>the</a:t>
            </a:r>
            <a:r>
              <a:rPr sz="1050" spc="-45" dirty="0">
                <a:latin typeface="Times New Roman"/>
                <a:cs typeface="Times New Roman"/>
              </a:rPr>
              <a:t> </a:t>
            </a:r>
            <a:r>
              <a:rPr sz="1050" spc="-25" dirty="0">
                <a:latin typeface="Times New Roman"/>
                <a:cs typeface="Times New Roman"/>
              </a:rPr>
              <a:t>evaluation</a:t>
            </a:r>
            <a:r>
              <a:rPr sz="1050" spc="-100" dirty="0">
                <a:latin typeface="Times New Roman"/>
                <a:cs typeface="Times New Roman"/>
              </a:rPr>
              <a:t> </a:t>
            </a:r>
            <a:r>
              <a:rPr sz="1050" dirty="0">
                <a:latin typeface="Times New Roman"/>
                <a:cs typeface="Times New Roman"/>
              </a:rPr>
              <a:t>data,</a:t>
            </a:r>
            <a:r>
              <a:rPr sz="1050" spc="-45" dirty="0">
                <a:latin typeface="Times New Roman"/>
                <a:cs typeface="Times New Roman"/>
              </a:rPr>
              <a:t> </a:t>
            </a:r>
            <a:r>
              <a:rPr sz="1050" dirty="0">
                <a:latin typeface="Times New Roman"/>
                <a:cs typeface="Times New Roman"/>
              </a:rPr>
              <a:t>and</a:t>
            </a:r>
            <a:r>
              <a:rPr sz="1050" spc="-45" dirty="0">
                <a:latin typeface="Times New Roman"/>
                <a:cs typeface="Times New Roman"/>
              </a:rPr>
              <a:t> </a:t>
            </a:r>
            <a:r>
              <a:rPr sz="1050" spc="-15" dirty="0">
                <a:latin typeface="Times New Roman"/>
                <a:cs typeface="Times New Roman"/>
              </a:rPr>
              <a:t>the</a:t>
            </a:r>
            <a:r>
              <a:rPr sz="1050" spc="-75" dirty="0">
                <a:latin typeface="Times New Roman"/>
                <a:cs typeface="Times New Roman"/>
              </a:rPr>
              <a:t> </a:t>
            </a:r>
            <a:r>
              <a:rPr sz="1050" spc="-25" dirty="0">
                <a:latin typeface="Times New Roman"/>
                <a:cs typeface="Times New Roman"/>
              </a:rPr>
              <a:t>placement</a:t>
            </a:r>
            <a:r>
              <a:rPr sz="1050" spc="-90" dirty="0">
                <a:latin typeface="Times New Roman"/>
                <a:cs typeface="Times New Roman"/>
              </a:rPr>
              <a:t> </a:t>
            </a:r>
            <a:r>
              <a:rPr sz="1050" spc="-5" dirty="0">
                <a:latin typeface="Times New Roman"/>
                <a:cs typeface="Times New Roman"/>
              </a:rPr>
              <a:t>options.</a:t>
            </a:r>
            <a:r>
              <a:rPr sz="1050" spc="-45" dirty="0">
                <a:latin typeface="Times New Roman"/>
                <a:cs typeface="Times New Roman"/>
              </a:rPr>
              <a:t> </a:t>
            </a:r>
            <a:r>
              <a:rPr sz="1050" dirty="0">
                <a:latin typeface="Times New Roman"/>
                <a:cs typeface="Times New Roman"/>
              </a:rPr>
              <a:t>Any</a:t>
            </a:r>
            <a:r>
              <a:rPr sz="1050" spc="-75" dirty="0">
                <a:latin typeface="Times New Roman"/>
                <a:cs typeface="Times New Roman"/>
              </a:rPr>
              <a:t> </a:t>
            </a:r>
            <a:r>
              <a:rPr sz="1050" spc="-5" dirty="0">
                <a:latin typeface="Times New Roman"/>
                <a:cs typeface="Times New Roman"/>
              </a:rPr>
              <a:t>disciplinary</a:t>
            </a:r>
            <a:r>
              <a:rPr sz="1050" spc="-65" dirty="0">
                <a:latin typeface="Times New Roman"/>
                <a:cs typeface="Times New Roman"/>
              </a:rPr>
              <a:t> </a:t>
            </a:r>
            <a:r>
              <a:rPr sz="1050" spc="-5" dirty="0">
                <a:latin typeface="Times New Roman"/>
                <a:cs typeface="Times New Roman"/>
              </a:rPr>
              <a:t>action</a:t>
            </a:r>
            <a:r>
              <a:rPr sz="1050" spc="-45" dirty="0">
                <a:latin typeface="Times New Roman"/>
                <a:cs typeface="Times New Roman"/>
              </a:rPr>
              <a:t> </a:t>
            </a:r>
            <a:r>
              <a:rPr sz="1050" spc="-5" dirty="0">
                <a:latin typeface="Times New Roman"/>
                <a:cs typeface="Times New Roman"/>
              </a:rPr>
              <a:t>regarding</a:t>
            </a:r>
            <a:r>
              <a:rPr sz="1050" spc="-45" dirty="0">
                <a:latin typeface="Times New Roman"/>
                <a:cs typeface="Times New Roman"/>
              </a:rPr>
              <a:t> </a:t>
            </a:r>
            <a:r>
              <a:rPr sz="1050" dirty="0">
                <a:latin typeface="Times New Roman"/>
                <a:cs typeface="Times New Roman"/>
              </a:rPr>
              <a:t>a</a:t>
            </a:r>
            <a:r>
              <a:rPr sz="1050" spc="-45" dirty="0">
                <a:latin typeface="Times New Roman"/>
                <a:cs typeface="Times New Roman"/>
              </a:rPr>
              <a:t> </a:t>
            </a:r>
            <a:r>
              <a:rPr sz="1050" spc="-20" dirty="0">
                <a:latin typeface="Times New Roman"/>
                <a:cs typeface="Times New Roman"/>
              </a:rPr>
              <a:t>student  </a:t>
            </a:r>
            <a:r>
              <a:rPr sz="1050" spc="-5" dirty="0">
                <a:latin typeface="Times New Roman"/>
                <a:cs typeface="Times New Roman"/>
              </a:rPr>
              <a:t>with </a:t>
            </a:r>
            <a:r>
              <a:rPr sz="1050" spc="-20" dirty="0">
                <a:latin typeface="Times New Roman"/>
                <a:cs typeface="Times New Roman"/>
              </a:rPr>
              <a:t>disabilities </a:t>
            </a:r>
            <a:r>
              <a:rPr sz="1050" spc="-5" dirty="0">
                <a:latin typeface="Times New Roman"/>
                <a:cs typeface="Times New Roman"/>
              </a:rPr>
              <a:t>that would constitute </a:t>
            </a:r>
            <a:r>
              <a:rPr sz="1050" dirty="0">
                <a:latin typeface="Times New Roman"/>
                <a:cs typeface="Times New Roman"/>
              </a:rPr>
              <a:t>a </a:t>
            </a:r>
            <a:r>
              <a:rPr sz="1050" spc="-15" dirty="0">
                <a:latin typeface="Times New Roman"/>
                <a:cs typeface="Times New Roman"/>
              </a:rPr>
              <a:t>change </a:t>
            </a:r>
            <a:r>
              <a:rPr sz="1050" spc="-5" dirty="0">
                <a:latin typeface="Times New Roman"/>
                <a:cs typeface="Times New Roman"/>
              </a:rPr>
              <a:t>in </a:t>
            </a:r>
            <a:r>
              <a:rPr sz="1050" spc="-20" dirty="0">
                <a:latin typeface="Times New Roman"/>
                <a:cs typeface="Times New Roman"/>
              </a:rPr>
              <a:t>placement </a:t>
            </a:r>
            <a:r>
              <a:rPr sz="1050" dirty="0">
                <a:latin typeface="Times New Roman"/>
                <a:cs typeface="Times New Roman"/>
              </a:rPr>
              <a:t>under </a:t>
            </a:r>
            <a:r>
              <a:rPr sz="1050" spc="-5" dirty="0">
                <a:latin typeface="Times New Roman"/>
                <a:cs typeface="Times New Roman"/>
              </a:rPr>
              <a:t>federal law may </a:t>
            </a:r>
            <a:r>
              <a:rPr sz="1050" dirty="0">
                <a:latin typeface="Times New Roman"/>
                <a:cs typeface="Times New Roman"/>
              </a:rPr>
              <a:t>only occur </a:t>
            </a:r>
            <a:r>
              <a:rPr sz="1050" spc="-5" dirty="0">
                <a:latin typeface="Times New Roman"/>
                <a:cs typeface="Times New Roman"/>
              </a:rPr>
              <a:t>after </a:t>
            </a:r>
            <a:r>
              <a:rPr sz="1050" dirty="0">
                <a:latin typeface="Times New Roman"/>
                <a:cs typeface="Times New Roman"/>
              </a:rPr>
              <a:t>a </a:t>
            </a:r>
            <a:r>
              <a:rPr sz="1050" spc="-25" dirty="0">
                <a:latin typeface="Times New Roman"/>
                <a:cs typeface="Times New Roman"/>
              </a:rPr>
              <a:t>manifestation </a:t>
            </a:r>
            <a:r>
              <a:rPr sz="1050" spc="-20" dirty="0">
                <a:latin typeface="Times New Roman"/>
                <a:cs typeface="Times New Roman"/>
              </a:rPr>
              <a:t>determination  </a:t>
            </a:r>
            <a:r>
              <a:rPr sz="1050" spc="-15" dirty="0">
                <a:latin typeface="Times New Roman"/>
                <a:cs typeface="Times New Roman"/>
              </a:rPr>
              <a:t>review </a:t>
            </a:r>
            <a:r>
              <a:rPr sz="1050" dirty="0">
                <a:latin typeface="Times New Roman"/>
                <a:cs typeface="Times New Roman"/>
              </a:rPr>
              <a:t>has been </a:t>
            </a:r>
            <a:r>
              <a:rPr sz="1050" spc="-20" dirty="0">
                <a:latin typeface="Times New Roman"/>
                <a:cs typeface="Times New Roman"/>
              </a:rPr>
              <a:t>conducted </a:t>
            </a:r>
            <a:r>
              <a:rPr sz="1050" spc="-5" dirty="0">
                <a:latin typeface="Times New Roman"/>
                <a:cs typeface="Times New Roman"/>
              </a:rPr>
              <a:t>by the student’s Section </a:t>
            </a:r>
            <a:r>
              <a:rPr sz="1050" dirty="0">
                <a:latin typeface="Times New Roman"/>
                <a:cs typeface="Times New Roman"/>
              </a:rPr>
              <a:t>504 </a:t>
            </a:r>
            <a:r>
              <a:rPr sz="1050" spc="-20" dirty="0">
                <a:latin typeface="Times New Roman"/>
                <a:cs typeface="Times New Roman"/>
              </a:rPr>
              <a:t>committee. </a:t>
            </a:r>
            <a:r>
              <a:rPr sz="1050" dirty="0">
                <a:latin typeface="Times New Roman"/>
                <a:cs typeface="Times New Roman"/>
              </a:rPr>
              <a:t>OCR </a:t>
            </a:r>
            <a:r>
              <a:rPr sz="1050" spc="-20" dirty="0">
                <a:latin typeface="Times New Roman"/>
                <a:cs typeface="Times New Roman"/>
              </a:rPr>
              <a:t>considers </a:t>
            </a:r>
            <a:r>
              <a:rPr sz="1050" dirty="0">
                <a:latin typeface="Times New Roman"/>
                <a:cs typeface="Times New Roman"/>
              </a:rPr>
              <a:t>a </a:t>
            </a:r>
            <a:r>
              <a:rPr sz="1050" spc="-5" dirty="0">
                <a:latin typeface="Times New Roman"/>
                <a:cs typeface="Times New Roman"/>
              </a:rPr>
              <a:t>suspension </a:t>
            </a:r>
            <a:r>
              <a:rPr sz="1050" dirty="0">
                <a:latin typeface="Times New Roman"/>
                <a:cs typeface="Times New Roman"/>
              </a:rPr>
              <a:t>or </a:t>
            </a:r>
            <a:r>
              <a:rPr sz="1050" spc="-5" dirty="0">
                <a:latin typeface="Times New Roman"/>
                <a:cs typeface="Times New Roman"/>
              </a:rPr>
              <a:t>placement </a:t>
            </a:r>
            <a:r>
              <a:rPr sz="1050" dirty="0">
                <a:latin typeface="Times New Roman"/>
                <a:cs typeface="Times New Roman"/>
              </a:rPr>
              <a:t>of a </a:t>
            </a:r>
            <a:r>
              <a:rPr sz="1050" spc="-5" dirty="0">
                <a:latin typeface="Times New Roman"/>
                <a:cs typeface="Times New Roman"/>
              </a:rPr>
              <a:t>student </a:t>
            </a:r>
            <a:r>
              <a:rPr sz="1050" spc="-15" dirty="0">
                <a:latin typeface="Times New Roman"/>
                <a:cs typeface="Times New Roman"/>
              </a:rPr>
              <a:t>with </a:t>
            </a:r>
            <a:r>
              <a:rPr sz="1050" dirty="0">
                <a:latin typeface="Times New Roman"/>
                <a:cs typeface="Times New Roman"/>
              </a:rPr>
              <a:t>a  </a:t>
            </a:r>
            <a:r>
              <a:rPr sz="1050" spc="-5" dirty="0">
                <a:latin typeface="Times New Roman"/>
                <a:cs typeface="Times New Roman"/>
              </a:rPr>
              <a:t>disability </a:t>
            </a:r>
            <a:r>
              <a:rPr sz="1050" dirty="0">
                <a:latin typeface="Times New Roman"/>
                <a:cs typeface="Times New Roman"/>
              </a:rPr>
              <a:t>for </a:t>
            </a:r>
            <a:r>
              <a:rPr sz="1050" spc="-20" dirty="0">
                <a:latin typeface="Times New Roman"/>
                <a:cs typeface="Times New Roman"/>
              </a:rPr>
              <a:t>more </a:t>
            </a:r>
            <a:r>
              <a:rPr sz="1050" spc="-5" dirty="0">
                <a:latin typeface="Times New Roman"/>
                <a:cs typeface="Times New Roman"/>
              </a:rPr>
              <a:t>than </a:t>
            </a:r>
            <a:r>
              <a:rPr sz="1050" dirty="0">
                <a:latin typeface="Times New Roman"/>
                <a:cs typeface="Times New Roman"/>
              </a:rPr>
              <a:t>10 </a:t>
            </a:r>
            <a:r>
              <a:rPr sz="1050" spc="-25" dirty="0">
                <a:latin typeface="Times New Roman"/>
                <a:cs typeface="Times New Roman"/>
              </a:rPr>
              <a:t>consecutive </a:t>
            </a:r>
            <a:r>
              <a:rPr sz="1050" dirty="0">
                <a:latin typeface="Times New Roman"/>
                <a:cs typeface="Times New Roman"/>
              </a:rPr>
              <a:t>school </a:t>
            </a:r>
            <a:r>
              <a:rPr sz="1050" spc="-20" dirty="0">
                <a:latin typeface="Times New Roman"/>
                <a:cs typeface="Times New Roman"/>
              </a:rPr>
              <a:t>days </a:t>
            </a:r>
            <a:r>
              <a:rPr sz="1050" dirty="0">
                <a:latin typeface="Times New Roman"/>
                <a:cs typeface="Times New Roman"/>
              </a:rPr>
              <a:t>a </a:t>
            </a:r>
            <a:r>
              <a:rPr sz="1050" spc="-5" dirty="0">
                <a:latin typeface="Times New Roman"/>
                <a:cs typeface="Times New Roman"/>
              </a:rPr>
              <a:t>significant </a:t>
            </a:r>
            <a:r>
              <a:rPr sz="1050" dirty="0">
                <a:latin typeface="Times New Roman"/>
                <a:cs typeface="Times New Roman"/>
              </a:rPr>
              <a:t>change </a:t>
            </a:r>
            <a:r>
              <a:rPr sz="1050" spc="-5" dirty="0">
                <a:latin typeface="Times New Roman"/>
                <a:cs typeface="Times New Roman"/>
              </a:rPr>
              <a:t>in </a:t>
            </a:r>
            <a:r>
              <a:rPr sz="1050" spc="-20" dirty="0">
                <a:latin typeface="Times New Roman"/>
                <a:cs typeface="Times New Roman"/>
              </a:rPr>
              <a:t>placement. </a:t>
            </a:r>
            <a:r>
              <a:rPr sz="1050" dirty="0">
                <a:latin typeface="Times New Roman"/>
                <a:cs typeface="Times New Roman"/>
              </a:rPr>
              <a:t>A </a:t>
            </a:r>
            <a:r>
              <a:rPr sz="1050" spc="-5" dirty="0">
                <a:latin typeface="Times New Roman"/>
                <a:cs typeface="Times New Roman"/>
              </a:rPr>
              <a:t>series </a:t>
            </a:r>
            <a:r>
              <a:rPr sz="1050" dirty="0">
                <a:latin typeface="Times New Roman"/>
                <a:cs typeface="Times New Roman"/>
              </a:rPr>
              <a:t>of </a:t>
            </a:r>
            <a:r>
              <a:rPr sz="1050" spc="-5" dirty="0">
                <a:latin typeface="Times New Roman"/>
                <a:cs typeface="Times New Roman"/>
              </a:rPr>
              <a:t>short-term suspensions that are  each </a:t>
            </a:r>
            <a:r>
              <a:rPr sz="1050" dirty="0">
                <a:latin typeface="Times New Roman"/>
                <a:cs typeface="Times New Roman"/>
              </a:rPr>
              <a:t>10 </a:t>
            </a:r>
            <a:r>
              <a:rPr sz="1050" spc="-20" dirty="0">
                <a:latin typeface="Times New Roman"/>
                <a:cs typeface="Times New Roman"/>
              </a:rPr>
              <a:t>days </a:t>
            </a:r>
            <a:r>
              <a:rPr sz="1050" dirty="0">
                <a:latin typeface="Times New Roman"/>
                <a:cs typeface="Times New Roman"/>
              </a:rPr>
              <a:t>or </a:t>
            </a:r>
            <a:r>
              <a:rPr sz="1050" spc="-5" dirty="0">
                <a:latin typeface="Times New Roman"/>
                <a:cs typeface="Times New Roman"/>
              </a:rPr>
              <a:t>fewer in duration </a:t>
            </a:r>
            <a:r>
              <a:rPr sz="1050" spc="-10" dirty="0">
                <a:latin typeface="Times New Roman"/>
                <a:cs typeface="Times New Roman"/>
              </a:rPr>
              <a:t>may </a:t>
            </a:r>
            <a:r>
              <a:rPr sz="1050" spc="-5" dirty="0">
                <a:latin typeface="Times New Roman"/>
                <a:cs typeface="Times New Roman"/>
              </a:rPr>
              <a:t>create </a:t>
            </a:r>
            <a:r>
              <a:rPr sz="1050" dirty="0">
                <a:latin typeface="Times New Roman"/>
                <a:cs typeface="Times New Roman"/>
              </a:rPr>
              <a:t>a </a:t>
            </a:r>
            <a:r>
              <a:rPr sz="1050" spc="-5" dirty="0">
                <a:latin typeface="Times New Roman"/>
                <a:cs typeface="Times New Roman"/>
              </a:rPr>
              <a:t>pattern </a:t>
            </a:r>
            <a:r>
              <a:rPr sz="1050" dirty="0">
                <a:latin typeface="Times New Roman"/>
                <a:cs typeface="Times New Roman"/>
              </a:rPr>
              <a:t>of </a:t>
            </a:r>
            <a:r>
              <a:rPr sz="1050" spc="-15" dirty="0">
                <a:latin typeface="Times New Roman"/>
                <a:cs typeface="Times New Roman"/>
              </a:rPr>
              <a:t>removals </a:t>
            </a:r>
            <a:r>
              <a:rPr sz="1050" spc="-5" dirty="0">
                <a:latin typeface="Times New Roman"/>
                <a:cs typeface="Times New Roman"/>
              </a:rPr>
              <a:t>that constitutes </a:t>
            </a:r>
            <a:r>
              <a:rPr sz="1050" dirty="0">
                <a:latin typeface="Times New Roman"/>
                <a:cs typeface="Times New Roman"/>
              </a:rPr>
              <a:t>a </a:t>
            </a:r>
            <a:r>
              <a:rPr sz="1050" spc="-5" dirty="0">
                <a:latin typeface="Times New Roman"/>
                <a:cs typeface="Times New Roman"/>
              </a:rPr>
              <a:t>significant </a:t>
            </a:r>
            <a:r>
              <a:rPr sz="1050" dirty="0">
                <a:latin typeface="Times New Roman"/>
                <a:cs typeface="Times New Roman"/>
              </a:rPr>
              <a:t>change </a:t>
            </a:r>
            <a:r>
              <a:rPr sz="1050" spc="-5" dirty="0">
                <a:latin typeface="Times New Roman"/>
                <a:cs typeface="Times New Roman"/>
              </a:rPr>
              <a:t>in </a:t>
            </a:r>
            <a:r>
              <a:rPr sz="1050" spc="-20" dirty="0">
                <a:latin typeface="Times New Roman"/>
                <a:cs typeface="Times New Roman"/>
              </a:rPr>
              <a:t>placement </a:t>
            </a:r>
            <a:r>
              <a:rPr sz="1050" spc="-5" dirty="0">
                <a:latin typeface="Times New Roman"/>
                <a:cs typeface="Times New Roman"/>
              </a:rPr>
              <a:t>according to  </a:t>
            </a:r>
            <a:r>
              <a:rPr sz="1050" dirty="0">
                <a:latin typeface="Times New Roman"/>
                <a:cs typeface="Times New Roman"/>
              </a:rPr>
              <a:t>OCR. </a:t>
            </a:r>
            <a:r>
              <a:rPr sz="1050" i="1" spc="-15" dirty="0">
                <a:latin typeface="Times New Roman"/>
                <a:cs typeface="Times New Roman"/>
              </a:rPr>
              <a:t>Suspension </a:t>
            </a:r>
            <a:r>
              <a:rPr sz="1050" i="1" dirty="0">
                <a:latin typeface="Times New Roman"/>
                <a:cs typeface="Times New Roman"/>
              </a:rPr>
              <a:t>of </a:t>
            </a:r>
            <a:r>
              <a:rPr sz="1050" i="1" spc="-5" dirty="0">
                <a:latin typeface="Times New Roman"/>
                <a:cs typeface="Times New Roman"/>
              </a:rPr>
              <a:t>Handicapped </a:t>
            </a:r>
            <a:r>
              <a:rPr sz="1050" i="1" spc="-20" dirty="0">
                <a:latin typeface="Times New Roman"/>
                <a:cs typeface="Times New Roman"/>
              </a:rPr>
              <a:t>Students</a:t>
            </a:r>
            <a:r>
              <a:rPr sz="1050" spc="-20" dirty="0">
                <a:latin typeface="Times New Roman"/>
                <a:cs typeface="Times New Roman"/>
              </a:rPr>
              <a:t>, </a:t>
            </a:r>
            <a:r>
              <a:rPr sz="1050" u="sng" dirty="0">
                <a:uFill>
                  <a:solidFill>
                    <a:srgbClr val="000000"/>
                  </a:solidFill>
                </a:uFill>
                <a:latin typeface="Times New Roman"/>
                <a:cs typeface="Times New Roman"/>
              </a:rPr>
              <a:t>307 </a:t>
            </a:r>
            <a:r>
              <a:rPr sz="1050" u="sng" spc="-25" dirty="0">
                <a:uFill>
                  <a:solidFill>
                    <a:srgbClr val="000000"/>
                  </a:solidFill>
                </a:uFill>
                <a:latin typeface="Times New Roman"/>
                <a:cs typeface="Times New Roman"/>
              </a:rPr>
              <a:t>IDELR </a:t>
            </a:r>
            <a:r>
              <a:rPr sz="1050" u="sng" dirty="0">
                <a:uFill>
                  <a:solidFill>
                    <a:srgbClr val="000000"/>
                  </a:solidFill>
                </a:uFill>
                <a:latin typeface="Times New Roman"/>
                <a:cs typeface="Times New Roman"/>
              </a:rPr>
              <a:t>07 </a:t>
            </a:r>
            <a:r>
              <a:rPr sz="1050" spc="-20" dirty="0">
                <a:latin typeface="Times New Roman"/>
                <a:cs typeface="Times New Roman"/>
              </a:rPr>
              <a:t>(OCR </a:t>
            </a:r>
            <a:r>
              <a:rPr sz="1050" dirty="0">
                <a:latin typeface="Times New Roman"/>
                <a:cs typeface="Times New Roman"/>
              </a:rPr>
              <a:t>1989); </a:t>
            </a:r>
            <a:r>
              <a:rPr sz="1050" i="1" spc="-5" dirty="0">
                <a:latin typeface="Times New Roman"/>
                <a:cs typeface="Times New Roman"/>
              </a:rPr>
              <a:t>Long- Term </a:t>
            </a:r>
            <a:r>
              <a:rPr sz="1050" i="1" spc="-15" dirty="0">
                <a:latin typeface="Times New Roman"/>
                <a:cs typeface="Times New Roman"/>
              </a:rPr>
              <a:t>Suspension </a:t>
            </a:r>
            <a:r>
              <a:rPr sz="1050" i="1" dirty="0">
                <a:latin typeface="Times New Roman"/>
                <a:cs typeface="Times New Roman"/>
              </a:rPr>
              <a:t>or </a:t>
            </a:r>
            <a:r>
              <a:rPr sz="1050" i="1" spc="-15" dirty="0">
                <a:latin typeface="Times New Roman"/>
                <a:cs typeface="Times New Roman"/>
              </a:rPr>
              <a:t>Expulsion </a:t>
            </a:r>
            <a:r>
              <a:rPr sz="1050" i="1" spc="-10" dirty="0">
                <a:latin typeface="Times New Roman"/>
                <a:cs typeface="Times New Roman"/>
              </a:rPr>
              <a:t>of </a:t>
            </a:r>
            <a:r>
              <a:rPr sz="1050" i="1" spc="-20" dirty="0">
                <a:latin typeface="Times New Roman"/>
                <a:cs typeface="Times New Roman"/>
              </a:rPr>
              <a:t>Handicapped  </a:t>
            </a:r>
            <a:r>
              <a:rPr sz="1050" i="1" spc="-15" dirty="0">
                <a:latin typeface="Times New Roman"/>
                <a:cs typeface="Times New Roman"/>
              </a:rPr>
              <a:t>Students</a:t>
            </a:r>
            <a:r>
              <a:rPr sz="1050" spc="-15" dirty="0">
                <a:latin typeface="Times New Roman"/>
                <a:cs typeface="Times New Roman"/>
              </a:rPr>
              <a:t>, </a:t>
            </a:r>
            <a:r>
              <a:rPr sz="1050" u="sng" spc="-5" dirty="0">
                <a:uFill>
                  <a:solidFill>
                    <a:srgbClr val="000000"/>
                  </a:solidFill>
                </a:uFill>
                <a:latin typeface="Times New Roman"/>
                <a:cs typeface="Times New Roman"/>
              </a:rPr>
              <a:t>307 </a:t>
            </a:r>
            <a:r>
              <a:rPr sz="1050" u="sng" spc="-25" dirty="0">
                <a:uFill>
                  <a:solidFill>
                    <a:srgbClr val="000000"/>
                  </a:solidFill>
                </a:uFill>
                <a:latin typeface="Times New Roman"/>
                <a:cs typeface="Times New Roman"/>
              </a:rPr>
              <a:t>IDELR </a:t>
            </a:r>
            <a:r>
              <a:rPr sz="1050" u="sng" dirty="0">
                <a:uFill>
                  <a:solidFill>
                    <a:srgbClr val="000000"/>
                  </a:solidFill>
                </a:uFill>
                <a:latin typeface="Times New Roman"/>
                <a:cs typeface="Times New Roman"/>
              </a:rPr>
              <a:t>05 </a:t>
            </a:r>
            <a:r>
              <a:rPr sz="1050" spc="-5" dirty="0">
                <a:latin typeface="Times New Roman"/>
                <a:cs typeface="Times New Roman"/>
              </a:rPr>
              <a:t>(OCR</a:t>
            </a:r>
            <a:r>
              <a:rPr sz="1050" spc="-25" dirty="0">
                <a:latin typeface="Times New Roman"/>
                <a:cs typeface="Times New Roman"/>
              </a:rPr>
              <a:t> </a:t>
            </a:r>
            <a:r>
              <a:rPr sz="1050" spc="-5" dirty="0">
                <a:latin typeface="Times New Roman"/>
                <a:cs typeface="Times New Roman"/>
              </a:rPr>
              <a:t>1988).</a:t>
            </a:r>
            <a:endParaRPr sz="1050" dirty="0">
              <a:latin typeface="Times New Roman"/>
              <a:cs typeface="Times New Roman"/>
            </a:endParaRPr>
          </a:p>
          <a:p>
            <a:pPr marL="12700" marR="132715" indent="198120" algn="just">
              <a:lnSpc>
                <a:spcPct val="95900"/>
              </a:lnSpc>
              <a:spcBef>
                <a:spcPts val="30"/>
              </a:spcBef>
            </a:pPr>
            <a:r>
              <a:rPr sz="1050" spc="-25" dirty="0">
                <a:latin typeface="Times New Roman"/>
                <a:cs typeface="Times New Roman"/>
              </a:rPr>
              <a:t>Accordingly, </a:t>
            </a:r>
            <a:r>
              <a:rPr sz="1050" spc="-5" dirty="0">
                <a:latin typeface="Times New Roman"/>
                <a:cs typeface="Times New Roman"/>
              </a:rPr>
              <a:t>the </a:t>
            </a:r>
            <a:r>
              <a:rPr sz="1050" spc="-15" dirty="0">
                <a:latin typeface="Times New Roman"/>
                <a:cs typeface="Times New Roman"/>
              </a:rPr>
              <a:t>same </a:t>
            </a:r>
            <a:r>
              <a:rPr sz="1050" spc="-5" dirty="0">
                <a:latin typeface="Times New Roman"/>
                <a:cs typeface="Times New Roman"/>
              </a:rPr>
              <a:t>procedural safeguards and </a:t>
            </a:r>
            <a:r>
              <a:rPr sz="1050" spc="-20" dirty="0">
                <a:latin typeface="Times New Roman"/>
                <a:cs typeface="Times New Roman"/>
              </a:rPr>
              <a:t>substantive </a:t>
            </a:r>
            <a:r>
              <a:rPr sz="1050" spc="-5" dirty="0">
                <a:latin typeface="Times New Roman"/>
                <a:cs typeface="Times New Roman"/>
              </a:rPr>
              <a:t>protections granted to </a:t>
            </a:r>
            <a:r>
              <a:rPr sz="1050" dirty="0">
                <a:latin typeface="Times New Roman"/>
                <a:cs typeface="Times New Roman"/>
              </a:rPr>
              <a:t>a </a:t>
            </a:r>
            <a:r>
              <a:rPr sz="1050" spc="-5" dirty="0">
                <a:latin typeface="Times New Roman"/>
                <a:cs typeface="Times New Roman"/>
              </a:rPr>
              <a:t>student in </a:t>
            </a:r>
            <a:r>
              <a:rPr sz="1050" spc="-15" dirty="0">
                <a:latin typeface="Times New Roman"/>
                <a:cs typeface="Times New Roman"/>
              </a:rPr>
              <a:t>connection with </a:t>
            </a:r>
            <a:r>
              <a:rPr sz="1050" spc="-20" dirty="0">
                <a:latin typeface="Times New Roman"/>
                <a:cs typeface="Times New Roman"/>
              </a:rPr>
              <a:t>long-term  </a:t>
            </a:r>
            <a:r>
              <a:rPr sz="1050" spc="-5" dirty="0">
                <a:latin typeface="Times New Roman"/>
                <a:cs typeface="Times New Roman"/>
              </a:rPr>
              <a:t>suspensions, </a:t>
            </a:r>
            <a:r>
              <a:rPr sz="1050" spc="-15" dirty="0">
                <a:latin typeface="Times New Roman"/>
                <a:cs typeface="Times New Roman"/>
              </a:rPr>
              <a:t>including </a:t>
            </a:r>
            <a:r>
              <a:rPr sz="1050" spc="-5" dirty="0">
                <a:latin typeface="Times New Roman"/>
                <a:cs typeface="Times New Roman"/>
              </a:rPr>
              <a:t>the right to </a:t>
            </a:r>
            <a:r>
              <a:rPr sz="1050" dirty="0">
                <a:latin typeface="Times New Roman"/>
                <a:cs typeface="Times New Roman"/>
              </a:rPr>
              <a:t>not be </a:t>
            </a:r>
            <a:r>
              <a:rPr sz="1050" spc="-15" dirty="0">
                <a:latin typeface="Times New Roman"/>
                <a:cs typeface="Times New Roman"/>
              </a:rPr>
              <a:t>excluded for </a:t>
            </a:r>
            <a:r>
              <a:rPr sz="1050" spc="-25" dirty="0">
                <a:latin typeface="Times New Roman"/>
                <a:cs typeface="Times New Roman"/>
              </a:rPr>
              <a:t>disability-related </a:t>
            </a:r>
            <a:r>
              <a:rPr sz="1050" spc="-15" dirty="0">
                <a:latin typeface="Times New Roman"/>
                <a:cs typeface="Times New Roman"/>
              </a:rPr>
              <a:t>misconduct, </a:t>
            </a:r>
            <a:r>
              <a:rPr sz="1050" spc="-10" dirty="0">
                <a:latin typeface="Times New Roman"/>
                <a:cs typeface="Times New Roman"/>
              </a:rPr>
              <a:t>are </a:t>
            </a:r>
            <a:r>
              <a:rPr sz="1050" spc="-5" dirty="0">
                <a:latin typeface="Times New Roman"/>
                <a:cs typeface="Times New Roman"/>
              </a:rPr>
              <a:t>extended to the student in this instance.  </a:t>
            </a:r>
            <a:r>
              <a:rPr sz="1050" spc="-10" dirty="0">
                <a:latin typeface="Times New Roman"/>
                <a:cs typeface="Times New Roman"/>
              </a:rPr>
              <a:t>OCR </a:t>
            </a:r>
            <a:r>
              <a:rPr sz="1050" spc="-5" dirty="0">
                <a:latin typeface="Times New Roman"/>
                <a:cs typeface="Times New Roman"/>
              </a:rPr>
              <a:t>cites </a:t>
            </a:r>
            <a:r>
              <a:rPr sz="1050" spc="-10" dirty="0">
                <a:latin typeface="Times New Roman"/>
                <a:cs typeface="Times New Roman"/>
              </a:rPr>
              <a:t>the </a:t>
            </a:r>
            <a:r>
              <a:rPr sz="1050" spc="-5" dirty="0">
                <a:latin typeface="Times New Roman"/>
                <a:cs typeface="Times New Roman"/>
              </a:rPr>
              <a:t>following factors as </a:t>
            </a:r>
            <a:r>
              <a:rPr sz="1050" spc="-20" dirty="0">
                <a:latin typeface="Times New Roman"/>
                <a:cs typeface="Times New Roman"/>
              </a:rPr>
              <a:t>relevant </a:t>
            </a:r>
            <a:r>
              <a:rPr sz="1050" spc="-5" dirty="0">
                <a:latin typeface="Times New Roman"/>
                <a:cs typeface="Times New Roman"/>
              </a:rPr>
              <a:t>to the </a:t>
            </a:r>
            <a:r>
              <a:rPr sz="1050" spc="-20" dirty="0">
                <a:latin typeface="Times New Roman"/>
                <a:cs typeface="Times New Roman"/>
              </a:rPr>
              <a:t>determination </a:t>
            </a:r>
            <a:r>
              <a:rPr sz="1050" spc="-5" dirty="0">
                <a:latin typeface="Times New Roman"/>
                <a:cs typeface="Times New Roman"/>
              </a:rPr>
              <a:t>as to whether </a:t>
            </a:r>
            <a:r>
              <a:rPr sz="1050" dirty="0">
                <a:latin typeface="Times New Roman"/>
                <a:cs typeface="Times New Roman"/>
              </a:rPr>
              <a:t>a </a:t>
            </a:r>
            <a:r>
              <a:rPr sz="1050" spc="-5" dirty="0">
                <a:latin typeface="Times New Roman"/>
                <a:cs typeface="Times New Roman"/>
              </a:rPr>
              <a:t>series </a:t>
            </a:r>
            <a:r>
              <a:rPr sz="1050" dirty="0">
                <a:latin typeface="Times New Roman"/>
                <a:cs typeface="Times New Roman"/>
              </a:rPr>
              <a:t>of </a:t>
            </a:r>
            <a:r>
              <a:rPr sz="1050" spc="-5" dirty="0">
                <a:latin typeface="Times New Roman"/>
                <a:cs typeface="Times New Roman"/>
              </a:rPr>
              <a:t>short-term suspensions constitutes </a:t>
            </a:r>
            <a:r>
              <a:rPr sz="1050" dirty="0">
                <a:latin typeface="Times New Roman"/>
                <a:cs typeface="Times New Roman"/>
              </a:rPr>
              <a:t>a  change </a:t>
            </a:r>
            <a:r>
              <a:rPr sz="1050" spc="-5" dirty="0">
                <a:latin typeface="Times New Roman"/>
                <a:cs typeface="Times New Roman"/>
              </a:rPr>
              <a:t>in </a:t>
            </a:r>
            <a:r>
              <a:rPr sz="1050" spc="-25" dirty="0">
                <a:latin typeface="Times New Roman"/>
                <a:cs typeface="Times New Roman"/>
              </a:rPr>
              <a:t>placement:</a:t>
            </a:r>
            <a:endParaRPr sz="1050" dirty="0">
              <a:latin typeface="Times New Roman"/>
              <a:cs typeface="Times New Roman"/>
            </a:endParaRPr>
          </a:p>
          <a:p>
            <a:pPr marL="899794">
              <a:lnSpc>
                <a:spcPts val="1195"/>
              </a:lnSpc>
            </a:pPr>
            <a:r>
              <a:rPr sz="1050" dirty="0">
                <a:latin typeface="Times New Roman"/>
                <a:cs typeface="Times New Roman"/>
              </a:rPr>
              <a:t>The length of </a:t>
            </a:r>
            <a:r>
              <a:rPr sz="1050" spc="-5" dirty="0">
                <a:latin typeface="Times New Roman"/>
                <a:cs typeface="Times New Roman"/>
              </a:rPr>
              <a:t>each</a:t>
            </a:r>
            <a:r>
              <a:rPr sz="1050" spc="-35" dirty="0">
                <a:latin typeface="Times New Roman"/>
                <a:cs typeface="Times New Roman"/>
              </a:rPr>
              <a:t> </a:t>
            </a:r>
            <a:r>
              <a:rPr sz="1050" spc="-10" dirty="0">
                <a:latin typeface="Times New Roman"/>
                <a:cs typeface="Times New Roman"/>
              </a:rPr>
              <a:t>suspension.</a:t>
            </a:r>
            <a:endParaRPr sz="1050" dirty="0">
              <a:latin typeface="Times New Roman"/>
              <a:cs typeface="Times New Roman"/>
            </a:endParaRPr>
          </a:p>
          <a:p>
            <a:pPr marL="896619">
              <a:lnSpc>
                <a:spcPct val="100000"/>
              </a:lnSpc>
              <a:spcBef>
                <a:spcPts val="30"/>
              </a:spcBef>
            </a:pPr>
            <a:r>
              <a:rPr sz="1050" dirty="0">
                <a:latin typeface="Times New Roman"/>
                <a:cs typeface="Times New Roman"/>
              </a:rPr>
              <a:t>The </a:t>
            </a:r>
            <a:r>
              <a:rPr sz="1050" spc="-5" dirty="0">
                <a:latin typeface="Times New Roman"/>
                <a:cs typeface="Times New Roman"/>
              </a:rPr>
              <a:t>total </a:t>
            </a:r>
            <a:r>
              <a:rPr sz="1050" spc="-15" dirty="0">
                <a:latin typeface="Times New Roman"/>
                <a:cs typeface="Times New Roman"/>
              </a:rPr>
              <a:t>amount </a:t>
            </a:r>
            <a:r>
              <a:rPr sz="1050" dirty="0">
                <a:latin typeface="Times New Roman"/>
                <a:cs typeface="Times New Roman"/>
              </a:rPr>
              <a:t>of </a:t>
            </a:r>
            <a:r>
              <a:rPr sz="1050" spc="-25" dirty="0">
                <a:latin typeface="Times New Roman"/>
                <a:cs typeface="Times New Roman"/>
              </a:rPr>
              <a:t>time </a:t>
            </a:r>
            <a:r>
              <a:rPr sz="1050" dirty="0">
                <a:latin typeface="Times New Roman"/>
                <a:cs typeface="Times New Roman"/>
              </a:rPr>
              <a:t>that </a:t>
            </a:r>
            <a:r>
              <a:rPr sz="1050" spc="-5" dirty="0">
                <a:latin typeface="Times New Roman"/>
                <a:cs typeface="Times New Roman"/>
              </a:rPr>
              <a:t>the student is </a:t>
            </a:r>
            <a:r>
              <a:rPr sz="1050" spc="-15" dirty="0">
                <a:latin typeface="Times New Roman"/>
                <a:cs typeface="Times New Roman"/>
              </a:rPr>
              <a:t>excluded </a:t>
            </a:r>
            <a:r>
              <a:rPr sz="1050" dirty="0">
                <a:latin typeface="Times New Roman"/>
                <a:cs typeface="Times New Roman"/>
              </a:rPr>
              <a:t>from</a:t>
            </a:r>
            <a:r>
              <a:rPr sz="1050" spc="25" dirty="0">
                <a:latin typeface="Times New Roman"/>
                <a:cs typeface="Times New Roman"/>
              </a:rPr>
              <a:t> </a:t>
            </a:r>
            <a:r>
              <a:rPr sz="1050" spc="-5" dirty="0">
                <a:latin typeface="Times New Roman"/>
                <a:cs typeface="Times New Roman"/>
              </a:rPr>
              <a:t>school.</a:t>
            </a:r>
            <a:endParaRPr sz="1050" dirty="0">
              <a:latin typeface="Times New Roman"/>
              <a:cs typeface="Times New Roman"/>
            </a:endParaRPr>
          </a:p>
        </p:txBody>
      </p:sp>
      <p:sp>
        <p:nvSpPr>
          <p:cNvPr id="6" name="object 6"/>
          <p:cNvSpPr/>
          <p:nvPr/>
        </p:nvSpPr>
        <p:spPr>
          <a:xfrm>
            <a:off x="960119" y="3596638"/>
            <a:ext cx="107950" cy="107950"/>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1188719" y="3585971"/>
            <a:ext cx="2504440" cy="152400"/>
          </a:xfrm>
          <a:prstGeom prst="rect">
            <a:avLst/>
          </a:prstGeom>
          <a:solidFill>
            <a:srgbClr val="FFFF00"/>
          </a:solidFill>
        </p:spPr>
        <p:txBody>
          <a:bodyPr vert="horz" wrap="square" lIns="0" tIns="0" rIns="0" bIns="0" rtlCol="0">
            <a:spAutoFit/>
          </a:bodyPr>
          <a:lstStyle/>
          <a:p>
            <a:pPr>
              <a:lnSpc>
                <a:spcPts val="1145"/>
              </a:lnSpc>
            </a:pPr>
            <a:r>
              <a:rPr sz="1050" dirty="0">
                <a:latin typeface="Times New Roman"/>
                <a:cs typeface="Times New Roman"/>
              </a:rPr>
              <a:t>The </a:t>
            </a:r>
            <a:r>
              <a:rPr sz="1050" spc="-25" dirty="0">
                <a:latin typeface="Times New Roman"/>
                <a:cs typeface="Times New Roman"/>
              </a:rPr>
              <a:t>proximity </a:t>
            </a:r>
            <a:r>
              <a:rPr sz="1050" dirty="0">
                <a:latin typeface="Times New Roman"/>
                <a:cs typeface="Times New Roman"/>
              </a:rPr>
              <a:t>of </a:t>
            </a:r>
            <a:r>
              <a:rPr sz="1050" spc="-5" dirty="0">
                <a:latin typeface="Times New Roman"/>
                <a:cs typeface="Times New Roman"/>
              </a:rPr>
              <a:t>the suspensions to each</a:t>
            </a:r>
            <a:r>
              <a:rPr sz="1050" spc="-110" dirty="0">
                <a:latin typeface="Times New Roman"/>
                <a:cs typeface="Times New Roman"/>
              </a:rPr>
              <a:t> </a:t>
            </a:r>
            <a:r>
              <a:rPr sz="1050" spc="-5" dirty="0">
                <a:latin typeface="Times New Roman"/>
                <a:cs typeface="Times New Roman"/>
              </a:rPr>
              <a:t>other.</a:t>
            </a:r>
            <a:endParaRPr sz="1050" dirty="0">
              <a:latin typeface="Times New Roman"/>
              <a:cs typeface="Times New Roman"/>
            </a:endParaRPr>
          </a:p>
        </p:txBody>
      </p:sp>
      <p:sp>
        <p:nvSpPr>
          <p:cNvPr id="8" name="object 8"/>
          <p:cNvSpPr/>
          <p:nvPr/>
        </p:nvSpPr>
        <p:spPr>
          <a:xfrm>
            <a:off x="5754623" y="6432803"/>
            <a:ext cx="701040" cy="152400"/>
          </a:xfrm>
          <a:custGeom>
            <a:avLst/>
            <a:gdLst/>
            <a:ahLst/>
            <a:cxnLst/>
            <a:rect l="l" t="t" r="r" b="b"/>
            <a:pathLst>
              <a:path w="701039" h="152400">
                <a:moveTo>
                  <a:pt x="0" y="152400"/>
                </a:moveTo>
                <a:lnTo>
                  <a:pt x="701039" y="152400"/>
                </a:lnTo>
                <a:lnTo>
                  <a:pt x="701039" y="0"/>
                </a:lnTo>
                <a:lnTo>
                  <a:pt x="0" y="0"/>
                </a:lnTo>
                <a:lnTo>
                  <a:pt x="0" y="152400"/>
                </a:lnTo>
                <a:close/>
              </a:path>
            </a:pathLst>
          </a:custGeom>
          <a:solidFill>
            <a:srgbClr val="FFFF00"/>
          </a:solidFill>
        </p:spPr>
        <p:txBody>
          <a:bodyPr wrap="square" lIns="0" tIns="0" rIns="0" bIns="0" rtlCol="0"/>
          <a:lstStyle/>
          <a:p>
            <a:endParaRPr/>
          </a:p>
        </p:txBody>
      </p:sp>
      <p:sp>
        <p:nvSpPr>
          <p:cNvPr id="9" name="object 9"/>
          <p:cNvSpPr txBox="1"/>
          <p:nvPr/>
        </p:nvSpPr>
        <p:spPr>
          <a:xfrm>
            <a:off x="291588" y="3888752"/>
            <a:ext cx="7167880" cy="5433695"/>
          </a:xfrm>
          <a:prstGeom prst="rect">
            <a:avLst/>
          </a:prstGeom>
        </p:spPr>
        <p:txBody>
          <a:bodyPr vert="horz" wrap="square" lIns="0" tIns="20320" rIns="0" bIns="0" rtlCol="0">
            <a:spAutoFit/>
          </a:bodyPr>
          <a:lstStyle/>
          <a:p>
            <a:pPr marL="12700" marR="102870" indent="198120" algn="just">
              <a:lnSpc>
                <a:spcPct val="95700"/>
              </a:lnSpc>
              <a:spcBef>
                <a:spcPts val="160"/>
              </a:spcBef>
            </a:pPr>
            <a:r>
              <a:rPr sz="1050" spc="-5" dirty="0">
                <a:latin typeface="Times New Roman"/>
                <a:cs typeface="Times New Roman"/>
              </a:rPr>
              <a:t>All </a:t>
            </a:r>
            <a:r>
              <a:rPr sz="1050" spc="-25" dirty="0">
                <a:latin typeface="Times New Roman"/>
                <a:cs typeface="Times New Roman"/>
              </a:rPr>
              <a:t>determinations </a:t>
            </a:r>
            <a:r>
              <a:rPr sz="1050" spc="-15" dirty="0">
                <a:latin typeface="Times New Roman"/>
                <a:cs typeface="Times New Roman"/>
              </a:rPr>
              <a:t>must </a:t>
            </a:r>
            <a:r>
              <a:rPr sz="1050" dirty="0">
                <a:latin typeface="Times New Roman"/>
                <a:cs typeface="Times New Roman"/>
              </a:rPr>
              <a:t>be </a:t>
            </a:r>
            <a:r>
              <a:rPr sz="1050" spc="-15" dirty="0">
                <a:latin typeface="Times New Roman"/>
                <a:cs typeface="Times New Roman"/>
              </a:rPr>
              <a:t>made </a:t>
            </a:r>
            <a:r>
              <a:rPr sz="1050" dirty="0">
                <a:latin typeface="Times New Roman"/>
                <a:cs typeface="Times New Roman"/>
              </a:rPr>
              <a:t>on a </a:t>
            </a:r>
            <a:r>
              <a:rPr sz="1050" spc="-20" dirty="0">
                <a:latin typeface="Times New Roman"/>
                <a:cs typeface="Times New Roman"/>
              </a:rPr>
              <a:t>case-by-case </a:t>
            </a:r>
            <a:r>
              <a:rPr sz="1050" spc="-5" dirty="0">
                <a:latin typeface="Times New Roman"/>
                <a:cs typeface="Times New Roman"/>
              </a:rPr>
              <a:t>basis. Under Section </a:t>
            </a:r>
            <a:r>
              <a:rPr sz="1050" spc="-15" dirty="0">
                <a:latin typeface="Times New Roman"/>
                <a:cs typeface="Times New Roman"/>
              </a:rPr>
              <a:t>504, </a:t>
            </a:r>
            <a:r>
              <a:rPr sz="1050" spc="-25" dirty="0">
                <a:latin typeface="Times New Roman"/>
                <a:cs typeface="Times New Roman"/>
              </a:rPr>
              <a:t>manifestation </a:t>
            </a:r>
            <a:r>
              <a:rPr sz="1050" spc="-15" dirty="0">
                <a:latin typeface="Times New Roman"/>
                <a:cs typeface="Times New Roman"/>
              </a:rPr>
              <a:t>determinations </a:t>
            </a:r>
            <a:r>
              <a:rPr sz="1050" spc="-5" dirty="0">
                <a:latin typeface="Times New Roman"/>
                <a:cs typeface="Times New Roman"/>
              </a:rPr>
              <a:t>must </a:t>
            </a:r>
            <a:r>
              <a:rPr sz="1050" dirty="0">
                <a:latin typeface="Times New Roman"/>
                <a:cs typeface="Times New Roman"/>
              </a:rPr>
              <a:t>be </a:t>
            </a:r>
            <a:r>
              <a:rPr sz="1050" spc="-5" dirty="0">
                <a:latin typeface="Times New Roman"/>
                <a:cs typeface="Times New Roman"/>
              </a:rPr>
              <a:t>conducted  </a:t>
            </a:r>
            <a:r>
              <a:rPr sz="1050" dirty="0">
                <a:latin typeface="Times New Roman"/>
                <a:cs typeface="Times New Roman"/>
              </a:rPr>
              <a:t>before </a:t>
            </a:r>
            <a:r>
              <a:rPr sz="1050" spc="-10" dirty="0">
                <a:latin typeface="Times New Roman"/>
                <a:cs typeface="Times New Roman"/>
              </a:rPr>
              <a:t>the </a:t>
            </a:r>
            <a:r>
              <a:rPr sz="1050" spc="-20" dirty="0">
                <a:latin typeface="Times New Roman"/>
                <a:cs typeface="Times New Roman"/>
              </a:rPr>
              <a:t>disciplinary </a:t>
            </a:r>
            <a:r>
              <a:rPr sz="1050" spc="-5" dirty="0">
                <a:latin typeface="Times New Roman"/>
                <a:cs typeface="Times New Roman"/>
              </a:rPr>
              <a:t>hearing. </a:t>
            </a:r>
            <a:r>
              <a:rPr sz="1050" dirty="0">
                <a:latin typeface="Times New Roman"/>
                <a:cs typeface="Times New Roman"/>
              </a:rPr>
              <a:t>Any </a:t>
            </a:r>
            <a:r>
              <a:rPr sz="1050" spc="-5" dirty="0">
                <a:latin typeface="Times New Roman"/>
                <a:cs typeface="Times New Roman"/>
              </a:rPr>
              <a:t>disciplinary </a:t>
            </a:r>
            <a:r>
              <a:rPr sz="1050" spc="-15" dirty="0">
                <a:latin typeface="Times New Roman"/>
                <a:cs typeface="Times New Roman"/>
              </a:rPr>
              <a:t>actions </a:t>
            </a:r>
            <a:r>
              <a:rPr sz="1050" spc="-5" dirty="0">
                <a:latin typeface="Times New Roman"/>
                <a:cs typeface="Times New Roman"/>
              </a:rPr>
              <a:t>regarding </a:t>
            </a:r>
            <a:r>
              <a:rPr sz="1050" dirty="0">
                <a:latin typeface="Times New Roman"/>
                <a:cs typeface="Times New Roman"/>
              </a:rPr>
              <a:t>a </a:t>
            </a:r>
            <a:r>
              <a:rPr sz="1050" spc="-15" dirty="0">
                <a:latin typeface="Times New Roman"/>
                <a:cs typeface="Times New Roman"/>
              </a:rPr>
              <a:t>student </a:t>
            </a:r>
            <a:r>
              <a:rPr sz="1050" spc="-20" dirty="0">
                <a:latin typeface="Times New Roman"/>
                <a:cs typeface="Times New Roman"/>
              </a:rPr>
              <a:t>with </a:t>
            </a:r>
            <a:r>
              <a:rPr sz="1050" dirty="0">
                <a:latin typeface="Times New Roman"/>
                <a:cs typeface="Times New Roman"/>
              </a:rPr>
              <a:t>a </a:t>
            </a:r>
            <a:r>
              <a:rPr sz="1050" spc="-5" dirty="0">
                <a:latin typeface="Times New Roman"/>
                <a:cs typeface="Times New Roman"/>
              </a:rPr>
              <a:t>disability </a:t>
            </a:r>
            <a:r>
              <a:rPr sz="1050" dirty="0">
                <a:latin typeface="Times New Roman"/>
                <a:cs typeface="Times New Roman"/>
              </a:rPr>
              <a:t>who </a:t>
            </a:r>
            <a:r>
              <a:rPr sz="1050" spc="-5" dirty="0">
                <a:latin typeface="Times New Roman"/>
                <a:cs typeface="Times New Roman"/>
              </a:rPr>
              <a:t>receives Section </a:t>
            </a:r>
            <a:r>
              <a:rPr sz="1050" dirty="0">
                <a:latin typeface="Times New Roman"/>
                <a:cs typeface="Times New Roman"/>
              </a:rPr>
              <a:t>504  </a:t>
            </a:r>
            <a:r>
              <a:rPr sz="1050" spc="-20" dirty="0">
                <a:latin typeface="Times New Roman"/>
                <a:cs typeface="Times New Roman"/>
              </a:rPr>
              <a:t>accommodations/services</a:t>
            </a:r>
            <a:r>
              <a:rPr sz="1050" spc="-65" dirty="0">
                <a:latin typeface="Times New Roman"/>
                <a:cs typeface="Times New Roman"/>
              </a:rPr>
              <a:t> </a:t>
            </a:r>
            <a:r>
              <a:rPr sz="1050" spc="-5" dirty="0">
                <a:latin typeface="Times New Roman"/>
                <a:cs typeface="Times New Roman"/>
              </a:rPr>
              <a:t>due</a:t>
            </a:r>
            <a:r>
              <a:rPr sz="1050" spc="-50" dirty="0">
                <a:latin typeface="Times New Roman"/>
                <a:cs typeface="Times New Roman"/>
              </a:rPr>
              <a:t> </a:t>
            </a:r>
            <a:r>
              <a:rPr sz="1050" spc="-5" dirty="0">
                <a:latin typeface="Times New Roman"/>
                <a:cs typeface="Times New Roman"/>
              </a:rPr>
              <a:t>to</a:t>
            </a:r>
            <a:r>
              <a:rPr sz="1050" spc="-40" dirty="0">
                <a:latin typeface="Times New Roman"/>
                <a:cs typeface="Times New Roman"/>
              </a:rPr>
              <a:t> </a:t>
            </a:r>
            <a:r>
              <a:rPr sz="1050" dirty="0">
                <a:latin typeface="Times New Roman"/>
                <a:cs typeface="Times New Roman"/>
              </a:rPr>
              <a:t>a</a:t>
            </a:r>
            <a:r>
              <a:rPr sz="1050" spc="-50" dirty="0">
                <a:latin typeface="Times New Roman"/>
                <a:cs typeface="Times New Roman"/>
              </a:rPr>
              <a:t> </a:t>
            </a:r>
            <a:r>
              <a:rPr sz="1050" spc="-5" dirty="0">
                <a:latin typeface="Times New Roman"/>
                <a:cs typeface="Times New Roman"/>
              </a:rPr>
              <a:t>disability</a:t>
            </a:r>
            <a:r>
              <a:rPr sz="1050" spc="-60" dirty="0">
                <a:latin typeface="Times New Roman"/>
                <a:cs typeface="Times New Roman"/>
              </a:rPr>
              <a:t> </a:t>
            </a:r>
            <a:r>
              <a:rPr sz="1050" spc="-5" dirty="0">
                <a:latin typeface="Times New Roman"/>
                <a:cs typeface="Times New Roman"/>
              </a:rPr>
              <a:t>shall</a:t>
            </a:r>
            <a:r>
              <a:rPr sz="1050" spc="-45" dirty="0">
                <a:latin typeface="Times New Roman"/>
                <a:cs typeface="Times New Roman"/>
              </a:rPr>
              <a:t> </a:t>
            </a:r>
            <a:r>
              <a:rPr sz="1050" dirty="0">
                <a:latin typeface="Times New Roman"/>
                <a:cs typeface="Times New Roman"/>
              </a:rPr>
              <a:t>be</a:t>
            </a:r>
            <a:r>
              <a:rPr sz="1050" spc="-40" dirty="0">
                <a:latin typeface="Times New Roman"/>
                <a:cs typeface="Times New Roman"/>
              </a:rPr>
              <a:t> </a:t>
            </a:r>
            <a:r>
              <a:rPr sz="1050" spc="-20" dirty="0">
                <a:latin typeface="Times New Roman"/>
                <a:cs typeface="Times New Roman"/>
              </a:rPr>
              <a:t>determined</a:t>
            </a:r>
            <a:r>
              <a:rPr sz="1050" spc="-75" dirty="0">
                <a:latin typeface="Times New Roman"/>
                <a:cs typeface="Times New Roman"/>
              </a:rPr>
              <a:t> </a:t>
            </a:r>
            <a:r>
              <a:rPr sz="1050" spc="-5" dirty="0">
                <a:latin typeface="Times New Roman"/>
                <a:cs typeface="Times New Roman"/>
              </a:rPr>
              <a:t>in</a:t>
            </a:r>
            <a:r>
              <a:rPr sz="1050" spc="-40" dirty="0">
                <a:latin typeface="Times New Roman"/>
                <a:cs typeface="Times New Roman"/>
              </a:rPr>
              <a:t> </a:t>
            </a:r>
            <a:r>
              <a:rPr sz="1050" spc="-15" dirty="0">
                <a:latin typeface="Times New Roman"/>
                <a:cs typeface="Times New Roman"/>
              </a:rPr>
              <a:t>accordance</a:t>
            </a:r>
            <a:r>
              <a:rPr sz="1050" spc="-75" dirty="0">
                <a:latin typeface="Times New Roman"/>
                <a:cs typeface="Times New Roman"/>
              </a:rPr>
              <a:t> </a:t>
            </a:r>
            <a:r>
              <a:rPr sz="1050" spc="-15" dirty="0">
                <a:latin typeface="Times New Roman"/>
                <a:cs typeface="Times New Roman"/>
              </a:rPr>
              <a:t>with</a:t>
            </a:r>
            <a:r>
              <a:rPr sz="1050" spc="-75" dirty="0">
                <a:latin typeface="Times New Roman"/>
                <a:cs typeface="Times New Roman"/>
              </a:rPr>
              <a:t> </a:t>
            </a:r>
            <a:r>
              <a:rPr sz="1050" spc="-5" dirty="0">
                <a:latin typeface="Times New Roman"/>
                <a:cs typeface="Times New Roman"/>
              </a:rPr>
              <a:t>federal</a:t>
            </a:r>
            <a:r>
              <a:rPr sz="1050" spc="-45" dirty="0">
                <a:latin typeface="Times New Roman"/>
                <a:cs typeface="Times New Roman"/>
              </a:rPr>
              <a:t> </a:t>
            </a:r>
            <a:r>
              <a:rPr sz="1050" spc="-5" dirty="0">
                <a:latin typeface="Times New Roman"/>
                <a:cs typeface="Times New Roman"/>
              </a:rPr>
              <a:t>law</a:t>
            </a:r>
            <a:r>
              <a:rPr sz="1050" spc="-45" dirty="0">
                <a:latin typeface="Times New Roman"/>
                <a:cs typeface="Times New Roman"/>
              </a:rPr>
              <a:t> </a:t>
            </a:r>
            <a:r>
              <a:rPr sz="1050" dirty="0">
                <a:latin typeface="Times New Roman"/>
                <a:cs typeface="Times New Roman"/>
              </a:rPr>
              <a:t>and</a:t>
            </a:r>
            <a:r>
              <a:rPr sz="1050" spc="-50" dirty="0">
                <a:latin typeface="Times New Roman"/>
                <a:cs typeface="Times New Roman"/>
              </a:rPr>
              <a:t> </a:t>
            </a:r>
            <a:r>
              <a:rPr sz="1050" spc="-25" dirty="0">
                <a:latin typeface="Times New Roman"/>
                <a:cs typeface="Times New Roman"/>
              </a:rPr>
              <a:t>implementing</a:t>
            </a:r>
            <a:r>
              <a:rPr sz="1050" spc="-90" dirty="0">
                <a:latin typeface="Times New Roman"/>
                <a:cs typeface="Times New Roman"/>
              </a:rPr>
              <a:t> </a:t>
            </a:r>
            <a:r>
              <a:rPr sz="1050" spc="-5" dirty="0">
                <a:latin typeface="Times New Roman"/>
                <a:cs typeface="Times New Roman"/>
              </a:rPr>
              <a:t>regulations,</a:t>
            </a:r>
            <a:r>
              <a:rPr sz="1050" spc="-40" dirty="0">
                <a:latin typeface="Times New Roman"/>
                <a:cs typeface="Times New Roman"/>
              </a:rPr>
              <a:t> </a:t>
            </a:r>
            <a:r>
              <a:rPr sz="1050" spc="-15" dirty="0">
                <a:latin typeface="Times New Roman"/>
                <a:cs typeface="Times New Roman"/>
              </a:rPr>
              <a:t>including  </a:t>
            </a:r>
            <a:r>
              <a:rPr sz="1050" dirty="0">
                <a:latin typeface="Times New Roman"/>
                <a:cs typeface="Times New Roman"/>
              </a:rPr>
              <a:t>OCR </a:t>
            </a:r>
            <a:r>
              <a:rPr sz="1050" spc="-25" dirty="0">
                <a:latin typeface="Times New Roman"/>
                <a:cs typeface="Times New Roman"/>
              </a:rPr>
              <a:t>letters </a:t>
            </a:r>
            <a:r>
              <a:rPr sz="1050" dirty="0">
                <a:latin typeface="Times New Roman"/>
                <a:cs typeface="Times New Roman"/>
              </a:rPr>
              <a:t>of </a:t>
            </a:r>
            <a:r>
              <a:rPr sz="1050" spc="-15" dirty="0">
                <a:latin typeface="Times New Roman"/>
                <a:cs typeface="Times New Roman"/>
              </a:rPr>
              <a:t>finding; </a:t>
            </a:r>
            <a:r>
              <a:rPr sz="1050" spc="-5" dirty="0">
                <a:latin typeface="Times New Roman"/>
                <a:cs typeface="Times New Roman"/>
              </a:rPr>
              <a:t>OCR </a:t>
            </a:r>
            <a:r>
              <a:rPr sz="1050" spc="-15" dirty="0">
                <a:latin typeface="Times New Roman"/>
                <a:cs typeface="Times New Roman"/>
              </a:rPr>
              <a:t>Senior </a:t>
            </a:r>
            <a:r>
              <a:rPr sz="1050" spc="-5" dirty="0">
                <a:latin typeface="Times New Roman"/>
                <a:cs typeface="Times New Roman"/>
              </a:rPr>
              <a:t>Staff </a:t>
            </a:r>
            <a:r>
              <a:rPr sz="1050" spc="-25" dirty="0">
                <a:latin typeface="Times New Roman"/>
                <a:cs typeface="Times New Roman"/>
              </a:rPr>
              <a:t>Memorandum; </a:t>
            </a:r>
            <a:r>
              <a:rPr sz="1050" dirty="0">
                <a:latin typeface="Times New Roman"/>
                <a:cs typeface="Times New Roman"/>
              </a:rPr>
              <a:t>the </a:t>
            </a:r>
            <a:r>
              <a:rPr sz="1050" spc="-25" dirty="0">
                <a:latin typeface="Times New Roman"/>
                <a:cs typeface="Times New Roman"/>
              </a:rPr>
              <a:t>implementation </a:t>
            </a:r>
            <a:r>
              <a:rPr sz="1050" dirty="0">
                <a:latin typeface="Times New Roman"/>
                <a:cs typeface="Times New Roman"/>
              </a:rPr>
              <a:t>of </a:t>
            </a:r>
            <a:r>
              <a:rPr sz="1050" spc="-20" dirty="0">
                <a:latin typeface="Times New Roman"/>
                <a:cs typeface="Times New Roman"/>
              </a:rPr>
              <a:t>positive </a:t>
            </a:r>
            <a:r>
              <a:rPr sz="1050" spc="-15" dirty="0">
                <a:latin typeface="Times New Roman"/>
                <a:cs typeface="Times New Roman"/>
              </a:rPr>
              <a:t>behavior </a:t>
            </a:r>
            <a:r>
              <a:rPr sz="1050" spc="-20" dirty="0">
                <a:latin typeface="Times New Roman"/>
                <a:cs typeface="Times New Roman"/>
              </a:rPr>
              <a:t>intervention </a:t>
            </a:r>
            <a:r>
              <a:rPr sz="1050" spc="-5" dirty="0">
                <a:latin typeface="Times New Roman"/>
                <a:cs typeface="Times New Roman"/>
              </a:rPr>
              <a:t>plans and/or strategies;  </a:t>
            </a:r>
            <a:r>
              <a:rPr sz="1050" dirty="0">
                <a:latin typeface="Times New Roman"/>
                <a:cs typeface="Times New Roman"/>
              </a:rPr>
              <a:t>and </a:t>
            </a:r>
            <a:r>
              <a:rPr sz="1050" spc="-15" dirty="0">
                <a:latin typeface="Times New Roman"/>
                <a:cs typeface="Times New Roman"/>
              </a:rPr>
              <a:t>the </a:t>
            </a:r>
            <a:r>
              <a:rPr sz="1050" spc="-25" dirty="0">
                <a:latin typeface="Times New Roman"/>
                <a:cs typeface="Times New Roman"/>
              </a:rPr>
              <a:t>manifestation </a:t>
            </a:r>
            <a:r>
              <a:rPr sz="1050" spc="-20" dirty="0">
                <a:latin typeface="Times New Roman"/>
                <a:cs typeface="Times New Roman"/>
              </a:rPr>
              <a:t>determination</a:t>
            </a:r>
            <a:r>
              <a:rPr sz="1050" spc="-55" dirty="0">
                <a:latin typeface="Times New Roman"/>
                <a:cs typeface="Times New Roman"/>
              </a:rPr>
              <a:t> </a:t>
            </a:r>
            <a:r>
              <a:rPr sz="1050" spc="-5" dirty="0">
                <a:latin typeface="Times New Roman"/>
                <a:cs typeface="Times New Roman"/>
              </a:rPr>
              <a:t>review.</a:t>
            </a:r>
            <a:endParaRPr sz="1050" dirty="0">
              <a:latin typeface="Times New Roman"/>
              <a:cs typeface="Times New Roman"/>
            </a:endParaRPr>
          </a:p>
          <a:p>
            <a:pPr>
              <a:lnSpc>
                <a:spcPct val="100000"/>
              </a:lnSpc>
            </a:pPr>
            <a:endParaRPr sz="1050" dirty="0">
              <a:latin typeface="Times New Roman"/>
              <a:cs typeface="Times New Roman"/>
            </a:endParaRPr>
          </a:p>
          <a:p>
            <a:pPr marL="213360">
              <a:lnSpc>
                <a:spcPts val="1220"/>
              </a:lnSpc>
              <a:spcBef>
                <a:spcPts val="5"/>
              </a:spcBef>
            </a:pPr>
            <a:r>
              <a:rPr sz="1050" b="1" dirty="0">
                <a:latin typeface="Times New Roman"/>
                <a:cs typeface="Times New Roman"/>
              </a:rPr>
              <a:t>In-School</a:t>
            </a:r>
            <a:r>
              <a:rPr sz="1050" b="1" spc="-25" dirty="0">
                <a:latin typeface="Times New Roman"/>
                <a:cs typeface="Times New Roman"/>
              </a:rPr>
              <a:t> </a:t>
            </a:r>
            <a:r>
              <a:rPr sz="1050" b="1" spc="-5" dirty="0">
                <a:latin typeface="Times New Roman"/>
                <a:cs typeface="Times New Roman"/>
              </a:rPr>
              <a:t>Suspensions</a:t>
            </a:r>
            <a:endParaRPr sz="1050" dirty="0">
              <a:latin typeface="Times New Roman"/>
              <a:cs typeface="Times New Roman"/>
            </a:endParaRPr>
          </a:p>
          <a:p>
            <a:pPr marL="12700" marR="216535" indent="201295" algn="just">
              <a:lnSpc>
                <a:spcPct val="95900"/>
              </a:lnSpc>
              <a:spcBef>
                <a:spcPts val="10"/>
              </a:spcBef>
            </a:pPr>
            <a:r>
              <a:rPr sz="1050" spc="-15" dirty="0">
                <a:latin typeface="Times New Roman"/>
                <a:cs typeface="Times New Roman"/>
              </a:rPr>
              <a:t>In-school</a:t>
            </a:r>
            <a:r>
              <a:rPr sz="1050" spc="-75" dirty="0">
                <a:latin typeface="Times New Roman"/>
                <a:cs typeface="Times New Roman"/>
              </a:rPr>
              <a:t> </a:t>
            </a:r>
            <a:r>
              <a:rPr sz="1050" spc="-5" dirty="0">
                <a:latin typeface="Times New Roman"/>
                <a:cs typeface="Times New Roman"/>
              </a:rPr>
              <a:t>suspensions</a:t>
            </a:r>
            <a:r>
              <a:rPr sz="1050" spc="-60" dirty="0">
                <a:latin typeface="Times New Roman"/>
                <a:cs typeface="Times New Roman"/>
              </a:rPr>
              <a:t> </a:t>
            </a:r>
            <a:r>
              <a:rPr sz="1050" spc="-5" dirty="0">
                <a:latin typeface="Times New Roman"/>
                <a:cs typeface="Times New Roman"/>
              </a:rPr>
              <a:t>that</a:t>
            </a:r>
            <a:r>
              <a:rPr sz="1050" spc="-60" dirty="0">
                <a:latin typeface="Times New Roman"/>
                <a:cs typeface="Times New Roman"/>
              </a:rPr>
              <a:t> </a:t>
            </a:r>
            <a:r>
              <a:rPr sz="1050" spc="-5" dirty="0">
                <a:latin typeface="Times New Roman"/>
                <a:cs typeface="Times New Roman"/>
              </a:rPr>
              <a:t>total</a:t>
            </a:r>
            <a:r>
              <a:rPr sz="1050" spc="-50" dirty="0">
                <a:latin typeface="Times New Roman"/>
                <a:cs typeface="Times New Roman"/>
              </a:rPr>
              <a:t> </a:t>
            </a:r>
            <a:r>
              <a:rPr sz="1050" spc="-20" dirty="0">
                <a:latin typeface="Times New Roman"/>
                <a:cs typeface="Times New Roman"/>
              </a:rPr>
              <a:t>more</a:t>
            </a:r>
            <a:r>
              <a:rPr sz="1050" spc="-95" dirty="0">
                <a:latin typeface="Times New Roman"/>
                <a:cs typeface="Times New Roman"/>
              </a:rPr>
              <a:t> </a:t>
            </a:r>
            <a:r>
              <a:rPr sz="1050" spc="-5" dirty="0">
                <a:latin typeface="Times New Roman"/>
                <a:cs typeface="Times New Roman"/>
              </a:rPr>
              <a:t>than</a:t>
            </a:r>
            <a:r>
              <a:rPr sz="1050" spc="-55" dirty="0">
                <a:latin typeface="Times New Roman"/>
                <a:cs typeface="Times New Roman"/>
              </a:rPr>
              <a:t> </a:t>
            </a:r>
            <a:r>
              <a:rPr sz="1050" dirty="0">
                <a:latin typeface="Times New Roman"/>
                <a:cs typeface="Times New Roman"/>
              </a:rPr>
              <a:t>10</a:t>
            </a:r>
            <a:r>
              <a:rPr sz="1050" spc="-55" dirty="0">
                <a:latin typeface="Times New Roman"/>
                <a:cs typeface="Times New Roman"/>
              </a:rPr>
              <a:t> </a:t>
            </a:r>
            <a:r>
              <a:rPr sz="1050" spc="-25" dirty="0">
                <a:latin typeface="Times New Roman"/>
                <a:cs typeface="Times New Roman"/>
              </a:rPr>
              <a:t>consecutive</a:t>
            </a:r>
            <a:r>
              <a:rPr sz="1050" spc="-90" dirty="0">
                <a:latin typeface="Times New Roman"/>
                <a:cs typeface="Times New Roman"/>
              </a:rPr>
              <a:t> </a:t>
            </a:r>
            <a:r>
              <a:rPr sz="1050" dirty="0">
                <a:latin typeface="Times New Roman"/>
                <a:cs typeface="Times New Roman"/>
              </a:rPr>
              <a:t>school</a:t>
            </a:r>
            <a:r>
              <a:rPr sz="1050" spc="-60" dirty="0">
                <a:latin typeface="Times New Roman"/>
                <a:cs typeface="Times New Roman"/>
              </a:rPr>
              <a:t> </a:t>
            </a:r>
            <a:r>
              <a:rPr sz="1050" spc="-5" dirty="0">
                <a:latin typeface="Times New Roman"/>
                <a:cs typeface="Times New Roman"/>
              </a:rPr>
              <a:t>days</a:t>
            </a:r>
            <a:r>
              <a:rPr sz="1050" spc="-45" dirty="0">
                <a:latin typeface="Times New Roman"/>
                <a:cs typeface="Times New Roman"/>
              </a:rPr>
              <a:t> </a:t>
            </a:r>
            <a:r>
              <a:rPr sz="1050" dirty="0">
                <a:latin typeface="Times New Roman"/>
                <a:cs typeface="Times New Roman"/>
              </a:rPr>
              <a:t>(or</a:t>
            </a:r>
            <a:r>
              <a:rPr sz="1050" spc="-60" dirty="0">
                <a:latin typeface="Times New Roman"/>
                <a:cs typeface="Times New Roman"/>
              </a:rPr>
              <a:t> </a:t>
            </a:r>
            <a:r>
              <a:rPr sz="1050" dirty="0">
                <a:latin typeface="Times New Roman"/>
                <a:cs typeface="Times New Roman"/>
              </a:rPr>
              <a:t>a</a:t>
            </a:r>
            <a:r>
              <a:rPr sz="1050" spc="-55" dirty="0">
                <a:latin typeface="Times New Roman"/>
                <a:cs typeface="Times New Roman"/>
              </a:rPr>
              <a:t> </a:t>
            </a:r>
            <a:r>
              <a:rPr sz="1050" spc="-5" dirty="0">
                <a:latin typeface="Times New Roman"/>
                <a:cs typeface="Times New Roman"/>
              </a:rPr>
              <a:t>total</a:t>
            </a:r>
            <a:r>
              <a:rPr sz="1050" spc="-50" dirty="0">
                <a:latin typeface="Times New Roman"/>
                <a:cs typeface="Times New Roman"/>
              </a:rPr>
              <a:t> </a:t>
            </a:r>
            <a:r>
              <a:rPr sz="1050" dirty="0">
                <a:latin typeface="Times New Roman"/>
                <a:cs typeface="Times New Roman"/>
              </a:rPr>
              <a:t>of</a:t>
            </a:r>
            <a:r>
              <a:rPr sz="1050" spc="-45" dirty="0">
                <a:latin typeface="Times New Roman"/>
                <a:cs typeface="Times New Roman"/>
              </a:rPr>
              <a:t> </a:t>
            </a:r>
            <a:r>
              <a:rPr sz="1050" spc="-20" dirty="0">
                <a:latin typeface="Times New Roman"/>
                <a:cs typeface="Times New Roman"/>
              </a:rPr>
              <a:t>more</a:t>
            </a:r>
            <a:r>
              <a:rPr sz="1050" spc="-80" dirty="0">
                <a:latin typeface="Times New Roman"/>
                <a:cs typeface="Times New Roman"/>
              </a:rPr>
              <a:t> </a:t>
            </a:r>
            <a:r>
              <a:rPr sz="1050" spc="-5" dirty="0">
                <a:latin typeface="Times New Roman"/>
                <a:cs typeface="Times New Roman"/>
              </a:rPr>
              <a:t>than</a:t>
            </a:r>
            <a:r>
              <a:rPr sz="1050" spc="-55" dirty="0">
                <a:latin typeface="Times New Roman"/>
                <a:cs typeface="Times New Roman"/>
              </a:rPr>
              <a:t> </a:t>
            </a:r>
            <a:r>
              <a:rPr sz="1050" dirty="0">
                <a:latin typeface="Times New Roman"/>
                <a:cs typeface="Times New Roman"/>
              </a:rPr>
              <a:t>10</a:t>
            </a:r>
            <a:r>
              <a:rPr sz="1050" spc="-55" dirty="0">
                <a:latin typeface="Times New Roman"/>
                <a:cs typeface="Times New Roman"/>
              </a:rPr>
              <a:t> </a:t>
            </a:r>
            <a:r>
              <a:rPr sz="1050" dirty="0">
                <a:latin typeface="Times New Roman"/>
                <a:cs typeface="Times New Roman"/>
              </a:rPr>
              <a:t>school</a:t>
            </a:r>
            <a:r>
              <a:rPr sz="1050" spc="-60" dirty="0">
                <a:latin typeface="Times New Roman"/>
                <a:cs typeface="Times New Roman"/>
              </a:rPr>
              <a:t> </a:t>
            </a:r>
            <a:r>
              <a:rPr sz="1050" spc="-15" dirty="0">
                <a:latin typeface="Times New Roman"/>
                <a:cs typeface="Times New Roman"/>
              </a:rPr>
              <a:t>days)</a:t>
            </a:r>
            <a:r>
              <a:rPr sz="1050" spc="-70" dirty="0">
                <a:latin typeface="Times New Roman"/>
                <a:cs typeface="Times New Roman"/>
              </a:rPr>
              <a:t> </a:t>
            </a:r>
            <a:r>
              <a:rPr sz="1050" spc="-5" dirty="0">
                <a:latin typeface="Times New Roman"/>
                <a:cs typeface="Times New Roman"/>
              </a:rPr>
              <a:t>may</a:t>
            </a:r>
            <a:r>
              <a:rPr sz="1050" spc="-80" dirty="0">
                <a:latin typeface="Times New Roman"/>
                <a:cs typeface="Times New Roman"/>
              </a:rPr>
              <a:t> </a:t>
            </a:r>
            <a:r>
              <a:rPr sz="1050" dirty="0">
                <a:latin typeface="Times New Roman"/>
                <a:cs typeface="Times New Roman"/>
              </a:rPr>
              <a:t>be</a:t>
            </a:r>
            <a:r>
              <a:rPr sz="1050" spc="-45" dirty="0">
                <a:latin typeface="Times New Roman"/>
                <a:cs typeface="Times New Roman"/>
              </a:rPr>
              <a:t> </a:t>
            </a:r>
            <a:r>
              <a:rPr sz="1050" dirty="0">
                <a:latin typeface="Times New Roman"/>
                <a:cs typeface="Times New Roman"/>
              </a:rPr>
              <a:t>a</a:t>
            </a:r>
            <a:r>
              <a:rPr sz="1050" spc="-55" dirty="0">
                <a:latin typeface="Times New Roman"/>
                <a:cs typeface="Times New Roman"/>
              </a:rPr>
              <a:t> </a:t>
            </a:r>
            <a:r>
              <a:rPr sz="1050" spc="-15" dirty="0">
                <a:latin typeface="Times New Roman"/>
                <a:cs typeface="Times New Roman"/>
              </a:rPr>
              <a:t>significant  </a:t>
            </a:r>
            <a:r>
              <a:rPr sz="1050" dirty="0">
                <a:latin typeface="Times New Roman"/>
                <a:cs typeface="Times New Roman"/>
              </a:rPr>
              <a:t>change </a:t>
            </a:r>
            <a:r>
              <a:rPr sz="1050" spc="-5" dirty="0">
                <a:latin typeface="Times New Roman"/>
                <a:cs typeface="Times New Roman"/>
              </a:rPr>
              <a:t>in </a:t>
            </a:r>
            <a:r>
              <a:rPr sz="1050" spc="-20" dirty="0">
                <a:latin typeface="Times New Roman"/>
                <a:cs typeface="Times New Roman"/>
              </a:rPr>
              <a:t>placement </a:t>
            </a:r>
            <a:r>
              <a:rPr sz="1050" spc="-5" dirty="0">
                <a:latin typeface="Times New Roman"/>
                <a:cs typeface="Times New Roman"/>
              </a:rPr>
              <a:t>under IDEA and </a:t>
            </a:r>
            <a:r>
              <a:rPr sz="1050" spc="-15" dirty="0">
                <a:latin typeface="Times New Roman"/>
                <a:cs typeface="Times New Roman"/>
              </a:rPr>
              <a:t>Section </a:t>
            </a:r>
            <a:r>
              <a:rPr sz="1050" dirty="0">
                <a:latin typeface="Times New Roman"/>
                <a:cs typeface="Times New Roman"/>
              </a:rPr>
              <a:t>504 </a:t>
            </a:r>
            <a:r>
              <a:rPr sz="1050" spc="-5" dirty="0">
                <a:latin typeface="Times New Roman"/>
                <a:cs typeface="Times New Roman"/>
              </a:rPr>
              <a:t>if they result in </a:t>
            </a:r>
            <a:r>
              <a:rPr sz="1050" dirty="0">
                <a:latin typeface="Times New Roman"/>
                <a:cs typeface="Times New Roman"/>
              </a:rPr>
              <a:t>an </a:t>
            </a:r>
            <a:r>
              <a:rPr sz="1050" spc="-5" dirty="0">
                <a:latin typeface="Times New Roman"/>
                <a:cs typeface="Times New Roman"/>
              </a:rPr>
              <a:t>interruption in </a:t>
            </a:r>
            <a:r>
              <a:rPr sz="1050" spc="-10" dirty="0">
                <a:latin typeface="Times New Roman"/>
                <a:cs typeface="Times New Roman"/>
              </a:rPr>
              <a:t>the </a:t>
            </a:r>
            <a:r>
              <a:rPr sz="1050" spc="-25" dirty="0">
                <a:latin typeface="Times New Roman"/>
                <a:cs typeface="Times New Roman"/>
              </a:rPr>
              <a:t>services </a:t>
            </a:r>
            <a:r>
              <a:rPr sz="1050" dirty="0">
                <a:latin typeface="Times New Roman"/>
                <a:cs typeface="Times New Roman"/>
              </a:rPr>
              <a:t>or </a:t>
            </a:r>
            <a:r>
              <a:rPr sz="1050" spc="-5" dirty="0">
                <a:latin typeface="Times New Roman"/>
                <a:cs typeface="Times New Roman"/>
              </a:rPr>
              <a:t>educational </a:t>
            </a:r>
            <a:r>
              <a:rPr sz="1050" spc="-15" dirty="0">
                <a:latin typeface="Times New Roman"/>
                <a:cs typeface="Times New Roman"/>
              </a:rPr>
              <a:t>program </a:t>
            </a:r>
            <a:r>
              <a:rPr sz="1050" spc="-5" dirty="0">
                <a:latin typeface="Times New Roman"/>
                <a:cs typeface="Times New Roman"/>
              </a:rPr>
              <a:t>that </a:t>
            </a:r>
            <a:r>
              <a:rPr sz="1050" spc="-10" dirty="0">
                <a:latin typeface="Times New Roman"/>
                <a:cs typeface="Times New Roman"/>
              </a:rPr>
              <a:t>the  </a:t>
            </a:r>
            <a:r>
              <a:rPr sz="1050" spc="-15" dirty="0">
                <a:latin typeface="Times New Roman"/>
                <a:cs typeface="Times New Roman"/>
              </a:rPr>
              <a:t>district must provide </a:t>
            </a:r>
            <a:r>
              <a:rPr sz="1050" spc="-5" dirty="0">
                <a:latin typeface="Times New Roman"/>
                <a:cs typeface="Times New Roman"/>
              </a:rPr>
              <a:t>to the student </a:t>
            </a:r>
            <a:r>
              <a:rPr sz="1050" spc="-15" dirty="0">
                <a:latin typeface="Times New Roman"/>
                <a:cs typeface="Times New Roman"/>
              </a:rPr>
              <a:t>with </a:t>
            </a:r>
            <a:r>
              <a:rPr sz="1050" dirty="0">
                <a:latin typeface="Times New Roman"/>
                <a:cs typeface="Times New Roman"/>
              </a:rPr>
              <a:t>a </a:t>
            </a:r>
            <a:r>
              <a:rPr sz="1050" spc="-20" dirty="0">
                <a:latin typeface="Times New Roman"/>
                <a:cs typeface="Times New Roman"/>
              </a:rPr>
              <a:t>disability. </a:t>
            </a:r>
            <a:r>
              <a:rPr sz="1050" spc="-10" dirty="0">
                <a:latin typeface="Times New Roman"/>
                <a:cs typeface="Times New Roman"/>
              </a:rPr>
              <a:t>For </a:t>
            </a:r>
            <a:r>
              <a:rPr sz="1050" dirty="0">
                <a:latin typeface="Times New Roman"/>
                <a:cs typeface="Times New Roman"/>
              </a:rPr>
              <a:t>purposes of </a:t>
            </a:r>
            <a:r>
              <a:rPr sz="1050" spc="-5" dirty="0">
                <a:latin typeface="Times New Roman"/>
                <a:cs typeface="Times New Roman"/>
              </a:rPr>
              <a:t>Section 504, </a:t>
            </a:r>
            <a:r>
              <a:rPr sz="1050" dirty="0">
                <a:latin typeface="Times New Roman"/>
                <a:cs typeface="Times New Roman"/>
              </a:rPr>
              <a:t>an </a:t>
            </a:r>
            <a:r>
              <a:rPr sz="1050" spc="-20" dirty="0">
                <a:latin typeface="Times New Roman"/>
                <a:cs typeface="Times New Roman"/>
              </a:rPr>
              <a:t>in-school </a:t>
            </a:r>
            <a:r>
              <a:rPr sz="1050" spc="-5" dirty="0">
                <a:latin typeface="Times New Roman"/>
                <a:cs typeface="Times New Roman"/>
              </a:rPr>
              <a:t>suspension </a:t>
            </a:r>
            <a:r>
              <a:rPr sz="1050" spc="-15" dirty="0">
                <a:latin typeface="Times New Roman"/>
                <a:cs typeface="Times New Roman"/>
              </a:rPr>
              <a:t>does </a:t>
            </a:r>
            <a:r>
              <a:rPr sz="1050" dirty="0">
                <a:latin typeface="Times New Roman"/>
                <a:cs typeface="Times New Roman"/>
              </a:rPr>
              <a:t>not count </a:t>
            </a:r>
            <a:r>
              <a:rPr sz="1050" spc="-5" dirty="0">
                <a:latin typeface="Times New Roman"/>
                <a:cs typeface="Times New Roman"/>
              </a:rPr>
              <a:t>toward </a:t>
            </a:r>
            <a:r>
              <a:rPr sz="1050" dirty="0">
                <a:latin typeface="Times New Roman"/>
                <a:cs typeface="Times New Roman"/>
              </a:rPr>
              <a:t>a  </a:t>
            </a:r>
            <a:r>
              <a:rPr sz="1050" spc="-5" dirty="0">
                <a:latin typeface="Times New Roman"/>
                <a:cs typeface="Times New Roman"/>
              </a:rPr>
              <a:t>pattern where the </a:t>
            </a:r>
            <a:r>
              <a:rPr sz="1050" spc="-25" dirty="0">
                <a:latin typeface="Times New Roman"/>
                <a:cs typeface="Times New Roman"/>
              </a:rPr>
              <a:t>services </a:t>
            </a:r>
            <a:r>
              <a:rPr sz="1050" spc="-15" dirty="0">
                <a:latin typeface="Times New Roman"/>
                <a:cs typeface="Times New Roman"/>
              </a:rPr>
              <a:t>provided </a:t>
            </a:r>
            <a:r>
              <a:rPr sz="1050" spc="-5" dirty="0">
                <a:latin typeface="Times New Roman"/>
                <a:cs typeface="Times New Roman"/>
              </a:rPr>
              <a:t>are </a:t>
            </a:r>
            <a:r>
              <a:rPr sz="1050" spc="-20" dirty="0">
                <a:latin typeface="Times New Roman"/>
                <a:cs typeface="Times New Roman"/>
              </a:rPr>
              <a:t>comparable </a:t>
            </a:r>
            <a:r>
              <a:rPr sz="1050" spc="-5" dirty="0">
                <a:latin typeface="Times New Roman"/>
                <a:cs typeface="Times New Roman"/>
              </a:rPr>
              <a:t>to those </a:t>
            </a:r>
            <a:r>
              <a:rPr sz="1050" spc="-15" dirty="0">
                <a:latin typeface="Times New Roman"/>
                <a:cs typeface="Times New Roman"/>
              </a:rPr>
              <a:t>given </a:t>
            </a:r>
            <a:r>
              <a:rPr sz="1050" spc="-5" dirty="0">
                <a:latin typeface="Times New Roman"/>
                <a:cs typeface="Times New Roman"/>
              </a:rPr>
              <a:t>prior to the </a:t>
            </a:r>
            <a:r>
              <a:rPr sz="1050" spc="-15" dirty="0">
                <a:latin typeface="Times New Roman"/>
                <a:cs typeface="Times New Roman"/>
              </a:rPr>
              <a:t>suspension. </a:t>
            </a:r>
            <a:r>
              <a:rPr sz="1050" u="sng" dirty="0">
                <a:uFill>
                  <a:solidFill>
                    <a:srgbClr val="000000"/>
                  </a:solidFill>
                </a:uFill>
                <a:latin typeface="Times New Roman"/>
                <a:cs typeface="Times New Roman"/>
              </a:rPr>
              <a:t>52 </a:t>
            </a:r>
            <a:r>
              <a:rPr sz="1050" u="sng" spc="-25" dirty="0">
                <a:uFill>
                  <a:solidFill>
                    <a:srgbClr val="000000"/>
                  </a:solidFill>
                </a:uFill>
                <a:latin typeface="Times New Roman"/>
                <a:cs typeface="Times New Roman"/>
              </a:rPr>
              <a:t>IDELR </a:t>
            </a:r>
            <a:r>
              <a:rPr sz="1050" u="sng" dirty="0">
                <a:uFill>
                  <a:solidFill>
                    <a:srgbClr val="000000"/>
                  </a:solidFill>
                </a:uFill>
                <a:latin typeface="Times New Roman"/>
                <a:cs typeface="Times New Roman"/>
              </a:rPr>
              <a:t>138 </a:t>
            </a:r>
            <a:r>
              <a:rPr sz="1050" spc="-5" dirty="0">
                <a:latin typeface="Times New Roman"/>
                <a:cs typeface="Times New Roman"/>
              </a:rPr>
              <a:t>(OCR 2009).</a:t>
            </a:r>
            <a:endParaRPr sz="1050" dirty="0">
              <a:latin typeface="Times New Roman"/>
              <a:cs typeface="Times New Roman"/>
            </a:endParaRPr>
          </a:p>
          <a:p>
            <a:pPr>
              <a:lnSpc>
                <a:spcPct val="100000"/>
              </a:lnSpc>
              <a:spcBef>
                <a:spcPts val="45"/>
              </a:spcBef>
            </a:pPr>
            <a:endParaRPr sz="1450" dirty="0">
              <a:latin typeface="Times New Roman"/>
              <a:cs typeface="Times New Roman"/>
            </a:endParaRPr>
          </a:p>
          <a:p>
            <a:pPr marL="226060">
              <a:lnSpc>
                <a:spcPts val="1210"/>
              </a:lnSpc>
            </a:pPr>
            <a:r>
              <a:rPr sz="1050" b="1" spc="-5" dirty="0">
                <a:latin typeface="Times New Roman"/>
                <a:cs typeface="Times New Roman"/>
              </a:rPr>
              <a:t>Engaging in the </a:t>
            </a:r>
            <a:r>
              <a:rPr sz="1050" b="1" dirty="0">
                <a:latin typeface="Times New Roman"/>
                <a:cs typeface="Times New Roman"/>
              </a:rPr>
              <a:t>use of </a:t>
            </a:r>
            <a:r>
              <a:rPr sz="1050" b="1" spc="-5" dirty="0">
                <a:latin typeface="Times New Roman"/>
                <a:cs typeface="Times New Roman"/>
              </a:rPr>
              <a:t>Illegal Drugs and</a:t>
            </a:r>
            <a:r>
              <a:rPr sz="1050" b="1" spc="-15" dirty="0">
                <a:latin typeface="Times New Roman"/>
                <a:cs typeface="Times New Roman"/>
              </a:rPr>
              <a:t> </a:t>
            </a:r>
            <a:r>
              <a:rPr sz="1050" b="1" dirty="0">
                <a:latin typeface="Times New Roman"/>
                <a:cs typeface="Times New Roman"/>
              </a:rPr>
              <a:t>Alcohol</a:t>
            </a:r>
            <a:endParaRPr sz="1050" dirty="0">
              <a:latin typeface="Times New Roman"/>
              <a:cs typeface="Times New Roman"/>
            </a:endParaRPr>
          </a:p>
          <a:p>
            <a:pPr marL="25400" marR="103505" indent="200660" algn="just">
              <a:lnSpc>
                <a:spcPct val="94700"/>
              </a:lnSpc>
              <a:spcBef>
                <a:spcPts val="20"/>
              </a:spcBef>
            </a:pPr>
            <a:r>
              <a:rPr sz="1050" spc="-5" dirty="0">
                <a:latin typeface="Times New Roman"/>
                <a:cs typeface="Times New Roman"/>
              </a:rPr>
              <a:t>Section</a:t>
            </a:r>
            <a:r>
              <a:rPr sz="1050" spc="-45" dirty="0">
                <a:latin typeface="Times New Roman"/>
                <a:cs typeface="Times New Roman"/>
              </a:rPr>
              <a:t> </a:t>
            </a:r>
            <a:r>
              <a:rPr sz="1050" dirty="0">
                <a:latin typeface="Times New Roman"/>
                <a:cs typeface="Times New Roman"/>
              </a:rPr>
              <a:t>504</a:t>
            </a:r>
            <a:r>
              <a:rPr sz="1050" spc="-30" dirty="0">
                <a:latin typeface="Times New Roman"/>
                <a:cs typeface="Times New Roman"/>
              </a:rPr>
              <a:t> </a:t>
            </a:r>
            <a:r>
              <a:rPr sz="1050" spc="-5" dirty="0">
                <a:latin typeface="Times New Roman"/>
                <a:cs typeface="Times New Roman"/>
              </a:rPr>
              <a:t>allows</a:t>
            </a:r>
            <a:r>
              <a:rPr sz="1050" spc="-45" dirty="0">
                <a:latin typeface="Times New Roman"/>
                <a:cs typeface="Times New Roman"/>
              </a:rPr>
              <a:t> </a:t>
            </a:r>
            <a:r>
              <a:rPr sz="1050" spc="-5" dirty="0">
                <a:latin typeface="Times New Roman"/>
                <a:cs typeface="Times New Roman"/>
              </a:rPr>
              <a:t>districts</a:t>
            </a:r>
            <a:r>
              <a:rPr sz="1050" spc="-10" dirty="0">
                <a:latin typeface="Times New Roman"/>
                <a:cs typeface="Times New Roman"/>
              </a:rPr>
              <a:t> </a:t>
            </a:r>
            <a:r>
              <a:rPr sz="1050" dirty="0">
                <a:latin typeface="Times New Roman"/>
                <a:cs typeface="Times New Roman"/>
              </a:rPr>
              <a:t>to</a:t>
            </a:r>
            <a:r>
              <a:rPr sz="1050" spc="-30" dirty="0">
                <a:latin typeface="Times New Roman"/>
                <a:cs typeface="Times New Roman"/>
              </a:rPr>
              <a:t> </a:t>
            </a:r>
            <a:r>
              <a:rPr sz="1050" spc="-5" dirty="0">
                <a:latin typeface="Times New Roman"/>
                <a:cs typeface="Times New Roman"/>
              </a:rPr>
              <a:t>discipline</a:t>
            </a:r>
            <a:r>
              <a:rPr sz="1050" spc="-45" dirty="0">
                <a:latin typeface="Times New Roman"/>
                <a:cs typeface="Times New Roman"/>
              </a:rPr>
              <a:t> </a:t>
            </a:r>
            <a:r>
              <a:rPr sz="1050" spc="-5" dirty="0">
                <a:latin typeface="Times New Roman"/>
                <a:cs typeface="Times New Roman"/>
              </a:rPr>
              <a:t>all</a:t>
            </a:r>
            <a:r>
              <a:rPr sz="1050" spc="-35" dirty="0">
                <a:latin typeface="Times New Roman"/>
                <a:cs typeface="Times New Roman"/>
              </a:rPr>
              <a:t> </a:t>
            </a:r>
            <a:r>
              <a:rPr sz="1050" spc="-5" dirty="0">
                <a:latin typeface="Times New Roman"/>
                <a:cs typeface="Times New Roman"/>
              </a:rPr>
              <a:t>students</a:t>
            </a:r>
            <a:r>
              <a:rPr sz="1050" spc="-35" dirty="0">
                <a:latin typeface="Times New Roman"/>
                <a:cs typeface="Times New Roman"/>
              </a:rPr>
              <a:t> </a:t>
            </a:r>
            <a:r>
              <a:rPr sz="1050" spc="-5" dirty="0">
                <a:latin typeface="Times New Roman"/>
                <a:cs typeface="Times New Roman"/>
              </a:rPr>
              <a:t>with</a:t>
            </a:r>
            <a:r>
              <a:rPr sz="1050" spc="-20" dirty="0">
                <a:latin typeface="Times New Roman"/>
                <a:cs typeface="Times New Roman"/>
              </a:rPr>
              <a:t> </a:t>
            </a:r>
            <a:r>
              <a:rPr sz="1050" spc="-5" dirty="0">
                <a:latin typeface="Times New Roman"/>
                <a:cs typeface="Times New Roman"/>
              </a:rPr>
              <a:t>disabilities</a:t>
            </a:r>
            <a:r>
              <a:rPr sz="1050" spc="-25" dirty="0">
                <a:latin typeface="Times New Roman"/>
                <a:cs typeface="Times New Roman"/>
              </a:rPr>
              <a:t> </a:t>
            </a:r>
            <a:r>
              <a:rPr sz="1050" dirty="0">
                <a:latin typeface="Times New Roman"/>
                <a:cs typeface="Times New Roman"/>
              </a:rPr>
              <a:t>who</a:t>
            </a:r>
            <a:r>
              <a:rPr sz="1050" spc="-30" dirty="0">
                <a:latin typeface="Times New Roman"/>
                <a:cs typeface="Times New Roman"/>
              </a:rPr>
              <a:t> </a:t>
            </a:r>
            <a:r>
              <a:rPr sz="1050" spc="-5" dirty="0">
                <a:latin typeface="Times New Roman"/>
                <a:cs typeface="Times New Roman"/>
              </a:rPr>
              <a:t>are</a:t>
            </a:r>
            <a:r>
              <a:rPr sz="1050" spc="-30" dirty="0">
                <a:latin typeface="Times New Roman"/>
                <a:cs typeface="Times New Roman"/>
              </a:rPr>
              <a:t> </a:t>
            </a:r>
            <a:r>
              <a:rPr sz="1050" spc="-5" dirty="0">
                <a:latin typeface="Times New Roman"/>
                <a:cs typeface="Times New Roman"/>
              </a:rPr>
              <a:t>current</a:t>
            </a:r>
            <a:r>
              <a:rPr sz="1050" spc="-40" dirty="0">
                <a:latin typeface="Times New Roman"/>
                <a:cs typeface="Times New Roman"/>
              </a:rPr>
              <a:t> </a:t>
            </a:r>
            <a:r>
              <a:rPr sz="1050" dirty="0">
                <a:latin typeface="Times New Roman"/>
                <a:cs typeface="Times New Roman"/>
              </a:rPr>
              <a:t>drug</a:t>
            </a:r>
            <a:r>
              <a:rPr sz="1050" spc="-35" dirty="0">
                <a:latin typeface="Times New Roman"/>
                <a:cs typeface="Times New Roman"/>
              </a:rPr>
              <a:t> </a:t>
            </a:r>
            <a:r>
              <a:rPr sz="1050" spc="-5" dirty="0">
                <a:latin typeface="Times New Roman"/>
                <a:cs typeface="Times New Roman"/>
              </a:rPr>
              <a:t>users</a:t>
            </a:r>
            <a:r>
              <a:rPr sz="1050" spc="-35" dirty="0">
                <a:latin typeface="Times New Roman"/>
                <a:cs typeface="Times New Roman"/>
              </a:rPr>
              <a:t> </a:t>
            </a:r>
            <a:r>
              <a:rPr sz="1050" dirty="0">
                <a:latin typeface="Times New Roman"/>
                <a:cs typeface="Times New Roman"/>
              </a:rPr>
              <a:t>for</a:t>
            </a:r>
            <a:r>
              <a:rPr sz="1050" spc="-45" dirty="0">
                <a:latin typeface="Times New Roman"/>
                <a:cs typeface="Times New Roman"/>
              </a:rPr>
              <a:t> </a:t>
            </a:r>
            <a:r>
              <a:rPr sz="1050" dirty="0">
                <a:latin typeface="Times New Roman"/>
                <a:cs typeface="Times New Roman"/>
              </a:rPr>
              <a:t>use</a:t>
            </a:r>
            <a:r>
              <a:rPr sz="1050" spc="-30" dirty="0">
                <a:latin typeface="Times New Roman"/>
                <a:cs typeface="Times New Roman"/>
              </a:rPr>
              <a:t> </a:t>
            </a:r>
            <a:r>
              <a:rPr sz="1050" dirty="0">
                <a:latin typeface="Times New Roman"/>
                <a:cs typeface="Times New Roman"/>
              </a:rPr>
              <a:t>or</a:t>
            </a:r>
            <a:r>
              <a:rPr sz="1050" spc="-35" dirty="0">
                <a:latin typeface="Times New Roman"/>
                <a:cs typeface="Times New Roman"/>
              </a:rPr>
              <a:t> </a:t>
            </a:r>
            <a:r>
              <a:rPr sz="1050" spc="-5" dirty="0">
                <a:latin typeface="Times New Roman"/>
                <a:cs typeface="Times New Roman"/>
              </a:rPr>
              <a:t>possession</a:t>
            </a:r>
            <a:r>
              <a:rPr sz="1050" spc="-20" dirty="0">
                <a:latin typeface="Times New Roman"/>
                <a:cs typeface="Times New Roman"/>
              </a:rPr>
              <a:t> </a:t>
            </a:r>
            <a:r>
              <a:rPr sz="1050" dirty="0">
                <a:latin typeface="Times New Roman"/>
                <a:cs typeface="Times New Roman"/>
              </a:rPr>
              <a:t>of</a:t>
            </a:r>
            <a:r>
              <a:rPr sz="1050" spc="150" dirty="0">
                <a:latin typeface="Times New Roman"/>
                <a:cs typeface="Times New Roman"/>
              </a:rPr>
              <a:t> </a:t>
            </a:r>
            <a:r>
              <a:rPr sz="1050" dirty="0">
                <a:latin typeface="Times New Roman"/>
                <a:cs typeface="Times New Roman"/>
              </a:rPr>
              <a:t>drugs</a:t>
            </a:r>
            <a:r>
              <a:rPr sz="1050" spc="-25" dirty="0">
                <a:latin typeface="Times New Roman"/>
                <a:cs typeface="Times New Roman"/>
              </a:rPr>
              <a:t> </a:t>
            </a:r>
            <a:r>
              <a:rPr sz="1050" spc="-10" dirty="0">
                <a:latin typeface="Times New Roman"/>
                <a:cs typeface="Times New Roman"/>
              </a:rPr>
              <a:t>in  </a:t>
            </a:r>
            <a:r>
              <a:rPr sz="1050" spc="-15" dirty="0">
                <a:latin typeface="Times New Roman"/>
                <a:cs typeface="Times New Roman"/>
              </a:rPr>
              <a:t>violation </a:t>
            </a:r>
            <a:r>
              <a:rPr sz="1050" dirty="0">
                <a:latin typeface="Times New Roman"/>
                <a:cs typeface="Times New Roman"/>
              </a:rPr>
              <a:t>of </a:t>
            </a:r>
            <a:r>
              <a:rPr sz="1050" spc="-5" dirty="0">
                <a:latin typeface="Times New Roman"/>
                <a:cs typeface="Times New Roman"/>
              </a:rPr>
              <a:t>the </a:t>
            </a:r>
            <a:r>
              <a:rPr sz="1050" spc="-25" dirty="0">
                <a:latin typeface="Times New Roman"/>
                <a:cs typeface="Times New Roman"/>
              </a:rPr>
              <a:t>district's </a:t>
            </a:r>
            <a:r>
              <a:rPr sz="1050" spc="-5" dirty="0">
                <a:latin typeface="Times New Roman"/>
                <a:cs typeface="Times New Roman"/>
              </a:rPr>
              <a:t>disciplinary </a:t>
            </a:r>
            <a:r>
              <a:rPr sz="1050" spc="-10" dirty="0">
                <a:latin typeface="Times New Roman"/>
                <a:cs typeface="Times New Roman"/>
              </a:rPr>
              <a:t>code. </a:t>
            </a:r>
            <a:r>
              <a:rPr sz="1050" u="sng" dirty="0">
                <a:uFill>
                  <a:solidFill>
                    <a:srgbClr val="000000"/>
                  </a:solidFill>
                </a:uFill>
                <a:latin typeface="Times New Roman"/>
                <a:cs typeface="Times New Roman"/>
              </a:rPr>
              <a:t>29 USC 705 </a:t>
            </a:r>
            <a:r>
              <a:rPr sz="1050" spc="-20" dirty="0">
                <a:latin typeface="Times New Roman"/>
                <a:cs typeface="Times New Roman"/>
              </a:rPr>
              <a:t>(20) (C) (iv). </a:t>
            </a:r>
            <a:r>
              <a:rPr sz="1050" spc="-5" dirty="0">
                <a:latin typeface="Times New Roman"/>
                <a:cs typeface="Times New Roman"/>
              </a:rPr>
              <a:t>Because </a:t>
            </a:r>
            <a:r>
              <a:rPr sz="1050" dirty="0">
                <a:latin typeface="Times New Roman"/>
                <a:cs typeface="Times New Roman"/>
              </a:rPr>
              <a:t>a </a:t>
            </a:r>
            <a:r>
              <a:rPr sz="1050" spc="-5" dirty="0">
                <a:latin typeface="Times New Roman"/>
                <a:cs typeface="Times New Roman"/>
              </a:rPr>
              <a:t>student </a:t>
            </a:r>
            <a:r>
              <a:rPr sz="1050" dirty="0">
                <a:latin typeface="Times New Roman"/>
                <a:cs typeface="Times New Roman"/>
              </a:rPr>
              <a:t>who </a:t>
            </a:r>
            <a:r>
              <a:rPr sz="1050" spc="-5" dirty="0">
                <a:latin typeface="Times New Roman"/>
                <a:cs typeface="Times New Roman"/>
              </a:rPr>
              <a:t>is currently using </a:t>
            </a:r>
            <a:r>
              <a:rPr sz="1050" spc="-15" dirty="0">
                <a:latin typeface="Times New Roman"/>
                <a:cs typeface="Times New Roman"/>
              </a:rPr>
              <a:t>illegal </a:t>
            </a:r>
            <a:r>
              <a:rPr sz="1050" dirty="0">
                <a:latin typeface="Times New Roman"/>
                <a:cs typeface="Times New Roman"/>
              </a:rPr>
              <a:t>drugs </a:t>
            </a:r>
            <a:r>
              <a:rPr sz="1050" spc="-5" dirty="0">
                <a:latin typeface="Times New Roman"/>
                <a:cs typeface="Times New Roman"/>
              </a:rPr>
              <a:t>is </a:t>
            </a:r>
            <a:r>
              <a:rPr sz="1050" b="1" i="1" u="heavy" spc="-15" dirty="0">
                <a:uFill>
                  <a:solidFill>
                    <a:srgbClr val="000000"/>
                  </a:solidFill>
                </a:uFill>
                <a:latin typeface="Times New Roman"/>
                <a:cs typeface="Times New Roman"/>
              </a:rPr>
              <a:t>not </a:t>
            </a:r>
            <a:r>
              <a:rPr sz="1050" b="1" i="1" spc="-15" dirty="0">
                <a:latin typeface="Times New Roman"/>
                <a:cs typeface="Times New Roman"/>
              </a:rPr>
              <a:t>  </a:t>
            </a:r>
            <a:r>
              <a:rPr sz="1050" spc="-15" dirty="0">
                <a:latin typeface="Times New Roman"/>
                <a:cs typeface="Times New Roman"/>
              </a:rPr>
              <a:t>considered </a:t>
            </a:r>
            <a:r>
              <a:rPr sz="1050" dirty="0">
                <a:latin typeface="Times New Roman"/>
                <a:cs typeface="Times New Roman"/>
              </a:rPr>
              <a:t>a </a:t>
            </a:r>
            <a:r>
              <a:rPr sz="1050" spc="-5" dirty="0">
                <a:latin typeface="Times New Roman"/>
                <a:cs typeface="Times New Roman"/>
              </a:rPr>
              <a:t>student </a:t>
            </a:r>
            <a:r>
              <a:rPr sz="1050" spc="-15" dirty="0">
                <a:latin typeface="Times New Roman"/>
                <a:cs typeface="Times New Roman"/>
              </a:rPr>
              <a:t>with </a:t>
            </a:r>
            <a:r>
              <a:rPr sz="1050" dirty="0">
                <a:latin typeface="Times New Roman"/>
                <a:cs typeface="Times New Roman"/>
              </a:rPr>
              <a:t>a </a:t>
            </a:r>
            <a:r>
              <a:rPr sz="1050" spc="-5" dirty="0">
                <a:latin typeface="Times New Roman"/>
                <a:cs typeface="Times New Roman"/>
              </a:rPr>
              <a:t>disability </a:t>
            </a:r>
            <a:r>
              <a:rPr sz="1050" dirty="0">
                <a:latin typeface="Times New Roman"/>
                <a:cs typeface="Times New Roman"/>
              </a:rPr>
              <a:t>under </a:t>
            </a:r>
            <a:r>
              <a:rPr sz="1050" spc="-5" dirty="0">
                <a:latin typeface="Times New Roman"/>
                <a:cs typeface="Times New Roman"/>
              </a:rPr>
              <a:t>Section </a:t>
            </a:r>
            <a:r>
              <a:rPr sz="1050" spc="-15" dirty="0">
                <a:latin typeface="Times New Roman"/>
                <a:cs typeface="Times New Roman"/>
              </a:rPr>
              <a:t>504, </a:t>
            </a:r>
            <a:r>
              <a:rPr sz="1050" spc="-5" dirty="0">
                <a:latin typeface="Times New Roman"/>
                <a:cs typeface="Times New Roman"/>
              </a:rPr>
              <a:t>the student can </a:t>
            </a:r>
            <a:r>
              <a:rPr sz="1050" dirty="0">
                <a:latin typeface="Times New Roman"/>
                <a:cs typeface="Times New Roman"/>
              </a:rPr>
              <a:t>be </a:t>
            </a:r>
            <a:r>
              <a:rPr sz="1050" spc="-20" dirty="0">
                <a:latin typeface="Times New Roman"/>
                <a:cs typeface="Times New Roman"/>
              </a:rPr>
              <a:t>disciplined </a:t>
            </a:r>
            <a:r>
              <a:rPr sz="1050" spc="-15" dirty="0">
                <a:latin typeface="Times New Roman"/>
                <a:cs typeface="Times New Roman"/>
              </a:rPr>
              <a:t>under </a:t>
            </a:r>
            <a:r>
              <a:rPr sz="1050" spc="-10" dirty="0">
                <a:latin typeface="Times New Roman"/>
                <a:cs typeface="Times New Roman"/>
              </a:rPr>
              <a:t>the </a:t>
            </a:r>
            <a:r>
              <a:rPr sz="1050" spc="-20" dirty="0">
                <a:latin typeface="Times New Roman"/>
                <a:cs typeface="Times New Roman"/>
              </a:rPr>
              <a:t>district's </a:t>
            </a:r>
            <a:r>
              <a:rPr sz="1050" spc="-5" dirty="0">
                <a:latin typeface="Times New Roman"/>
                <a:cs typeface="Times New Roman"/>
              </a:rPr>
              <a:t>regular </a:t>
            </a:r>
            <a:r>
              <a:rPr sz="1050" dirty="0">
                <a:latin typeface="Times New Roman"/>
                <a:cs typeface="Times New Roman"/>
              </a:rPr>
              <a:t>code of </a:t>
            </a:r>
            <a:r>
              <a:rPr sz="1050" spc="-20" dirty="0">
                <a:latin typeface="Times New Roman"/>
                <a:cs typeface="Times New Roman"/>
              </a:rPr>
              <a:t>student  </a:t>
            </a:r>
            <a:r>
              <a:rPr sz="1050" spc="-15" dirty="0">
                <a:latin typeface="Times New Roman"/>
                <a:cs typeface="Times New Roman"/>
              </a:rPr>
              <a:t>conduct, even with </a:t>
            </a:r>
            <a:r>
              <a:rPr sz="1050" dirty="0">
                <a:latin typeface="Times New Roman"/>
                <a:cs typeface="Times New Roman"/>
              </a:rPr>
              <a:t>a drug </a:t>
            </a:r>
            <a:r>
              <a:rPr sz="1050" spc="-25" dirty="0">
                <a:latin typeface="Times New Roman"/>
                <a:cs typeface="Times New Roman"/>
              </a:rPr>
              <a:t>addiction. </a:t>
            </a:r>
            <a:r>
              <a:rPr sz="1050" dirty="0">
                <a:latin typeface="Times New Roman"/>
                <a:cs typeface="Times New Roman"/>
              </a:rPr>
              <a:t>OCR </a:t>
            </a:r>
            <a:r>
              <a:rPr sz="1050" spc="-5" dirty="0">
                <a:latin typeface="Times New Roman"/>
                <a:cs typeface="Times New Roman"/>
              </a:rPr>
              <a:t>defines </a:t>
            </a:r>
            <a:r>
              <a:rPr sz="1050" spc="-20" dirty="0">
                <a:latin typeface="Times New Roman"/>
                <a:cs typeface="Times New Roman"/>
              </a:rPr>
              <a:t>"current </a:t>
            </a:r>
            <a:r>
              <a:rPr sz="1050" spc="-15" dirty="0">
                <a:latin typeface="Times New Roman"/>
                <a:cs typeface="Times New Roman"/>
              </a:rPr>
              <a:t>illegal </a:t>
            </a:r>
            <a:r>
              <a:rPr sz="1050" spc="-5" dirty="0">
                <a:latin typeface="Times New Roman"/>
                <a:cs typeface="Times New Roman"/>
              </a:rPr>
              <a:t>use </a:t>
            </a:r>
            <a:r>
              <a:rPr sz="1050" dirty="0">
                <a:latin typeface="Times New Roman"/>
                <a:cs typeface="Times New Roman"/>
              </a:rPr>
              <a:t>of drugs" </a:t>
            </a:r>
            <a:r>
              <a:rPr sz="1050" spc="-5" dirty="0">
                <a:latin typeface="Times New Roman"/>
                <a:cs typeface="Times New Roman"/>
              </a:rPr>
              <a:t>as </a:t>
            </a:r>
            <a:r>
              <a:rPr sz="1050" spc="-20" dirty="0">
                <a:latin typeface="Times New Roman"/>
                <a:cs typeface="Times New Roman"/>
              </a:rPr>
              <a:t>"illegal </a:t>
            </a:r>
            <a:r>
              <a:rPr sz="1050" dirty="0">
                <a:latin typeface="Times New Roman"/>
                <a:cs typeface="Times New Roman"/>
              </a:rPr>
              <a:t>use of </a:t>
            </a:r>
            <a:r>
              <a:rPr sz="1050" spc="-5" dirty="0">
                <a:latin typeface="Times New Roman"/>
                <a:cs typeface="Times New Roman"/>
              </a:rPr>
              <a:t>drugs that occurred recently </a:t>
            </a:r>
            <a:r>
              <a:rPr sz="1050" dirty="0">
                <a:latin typeface="Times New Roman"/>
                <a:cs typeface="Times New Roman"/>
              </a:rPr>
              <a:t>enough  </a:t>
            </a:r>
            <a:r>
              <a:rPr sz="1050" spc="-5" dirty="0">
                <a:latin typeface="Times New Roman"/>
                <a:cs typeface="Times New Roman"/>
              </a:rPr>
              <a:t>to</a:t>
            </a:r>
            <a:r>
              <a:rPr sz="1050" spc="-20" dirty="0">
                <a:latin typeface="Times New Roman"/>
                <a:cs typeface="Times New Roman"/>
              </a:rPr>
              <a:t> </a:t>
            </a:r>
            <a:r>
              <a:rPr sz="1050" spc="-5" dirty="0">
                <a:latin typeface="Times New Roman"/>
                <a:cs typeface="Times New Roman"/>
              </a:rPr>
              <a:t>justify</a:t>
            </a:r>
            <a:r>
              <a:rPr sz="1050" spc="-45" dirty="0">
                <a:latin typeface="Times New Roman"/>
                <a:cs typeface="Times New Roman"/>
              </a:rPr>
              <a:t> </a:t>
            </a:r>
            <a:r>
              <a:rPr sz="1050" dirty="0">
                <a:latin typeface="Times New Roman"/>
                <a:cs typeface="Times New Roman"/>
              </a:rPr>
              <a:t>a</a:t>
            </a:r>
            <a:r>
              <a:rPr sz="1050" spc="-20" dirty="0">
                <a:latin typeface="Times New Roman"/>
                <a:cs typeface="Times New Roman"/>
              </a:rPr>
              <a:t> </a:t>
            </a:r>
            <a:r>
              <a:rPr sz="1050" spc="-5" dirty="0">
                <a:latin typeface="Times New Roman"/>
                <a:cs typeface="Times New Roman"/>
              </a:rPr>
              <a:t>reasonable</a:t>
            </a:r>
            <a:r>
              <a:rPr sz="1050" spc="-20" dirty="0">
                <a:latin typeface="Times New Roman"/>
                <a:cs typeface="Times New Roman"/>
              </a:rPr>
              <a:t> </a:t>
            </a:r>
            <a:r>
              <a:rPr sz="1050" spc="-5" dirty="0">
                <a:latin typeface="Times New Roman"/>
                <a:cs typeface="Times New Roman"/>
              </a:rPr>
              <a:t>belief</a:t>
            </a:r>
            <a:r>
              <a:rPr sz="1050" spc="-25" dirty="0">
                <a:latin typeface="Times New Roman"/>
                <a:cs typeface="Times New Roman"/>
              </a:rPr>
              <a:t> </a:t>
            </a:r>
            <a:r>
              <a:rPr sz="1050" spc="-15" dirty="0">
                <a:latin typeface="Times New Roman"/>
                <a:cs typeface="Times New Roman"/>
              </a:rPr>
              <a:t>that</a:t>
            </a:r>
            <a:r>
              <a:rPr sz="1050" spc="-50" dirty="0">
                <a:latin typeface="Times New Roman"/>
                <a:cs typeface="Times New Roman"/>
              </a:rPr>
              <a:t> </a:t>
            </a:r>
            <a:r>
              <a:rPr sz="1050" dirty="0">
                <a:latin typeface="Times New Roman"/>
                <a:cs typeface="Times New Roman"/>
              </a:rPr>
              <a:t>a</a:t>
            </a:r>
            <a:r>
              <a:rPr sz="1050" spc="-20" dirty="0">
                <a:latin typeface="Times New Roman"/>
                <a:cs typeface="Times New Roman"/>
              </a:rPr>
              <a:t> </a:t>
            </a:r>
            <a:r>
              <a:rPr sz="1050" spc="-25" dirty="0">
                <a:latin typeface="Times New Roman"/>
                <a:cs typeface="Times New Roman"/>
              </a:rPr>
              <a:t>person's</a:t>
            </a:r>
            <a:r>
              <a:rPr sz="1050" spc="-60" dirty="0">
                <a:latin typeface="Times New Roman"/>
                <a:cs typeface="Times New Roman"/>
              </a:rPr>
              <a:t> </a:t>
            </a:r>
            <a:r>
              <a:rPr sz="1050" dirty="0">
                <a:latin typeface="Times New Roman"/>
                <a:cs typeface="Times New Roman"/>
              </a:rPr>
              <a:t>drug</a:t>
            </a:r>
            <a:r>
              <a:rPr sz="1050" spc="-20" dirty="0">
                <a:latin typeface="Times New Roman"/>
                <a:cs typeface="Times New Roman"/>
              </a:rPr>
              <a:t> </a:t>
            </a:r>
            <a:r>
              <a:rPr sz="1050" dirty="0">
                <a:latin typeface="Times New Roman"/>
                <a:cs typeface="Times New Roman"/>
              </a:rPr>
              <a:t>use</a:t>
            </a:r>
            <a:r>
              <a:rPr sz="1050" spc="-20" dirty="0">
                <a:latin typeface="Times New Roman"/>
                <a:cs typeface="Times New Roman"/>
              </a:rPr>
              <a:t> </a:t>
            </a:r>
            <a:r>
              <a:rPr sz="1050" spc="-5" dirty="0">
                <a:latin typeface="Times New Roman"/>
                <a:cs typeface="Times New Roman"/>
              </a:rPr>
              <a:t>is</a:t>
            </a:r>
            <a:r>
              <a:rPr sz="1050" spc="-25" dirty="0">
                <a:latin typeface="Times New Roman"/>
                <a:cs typeface="Times New Roman"/>
              </a:rPr>
              <a:t> </a:t>
            </a:r>
            <a:r>
              <a:rPr sz="1050" spc="-5" dirty="0">
                <a:latin typeface="Times New Roman"/>
                <a:cs typeface="Times New Roman"/>
              </a:rPr>
              <a:t>current</a:t>
            </a:r>
            <a:r>
              <a:rPr sz="1050" spc="-25" dirty="0">
                <a:latin typeface="Times New Roman"/>
                <a:cs typeface="Times New Roman"/>
              </a:rPr>
              <a:t> </a:t>
            </a:r>
            <a:r>
              <a:rPr sz="1050" dirty="0">
                <a:latin typeface="Times New Roman"/>
                <a:cs typeface="Times New Roman"/>
              </a:rPr>
              <a:t>or</a:t>
            </a:r>
            <a:r>
              <a:rPr sz="1050" spc="-25" dirty="0">
                <a:latin typeface="Times New Roman"/>
                <a:cs typeface="Times New Roman"/>
              </a:rPr>
              <a:t> </a:t>
            </a:r>
            <a:r>
              <a:rPr sz="1050" spc="-5" dirty="0">
                <a:latin typeface="Times New Roman"/>
                <a:cs typeface="Times New Roman"/>
              </a:rPr>
              <a:t>that</a:t>
            </a:r>
            <a:r>
              <a:rPr sz="1050" spc="-25" dirty="0">
                <a:latin typeface="Times New Roman"/>
                <a:cs typeface="Times New Roman"/>
              </a:rPr>
              <a:t> </a:t>
            </a:r>
            <a:r>
              <a:rPr sz="1050" spc="-20" dirty="0">
                <a:latin typeface="Times New Roman"/>
                <a:cs typeface="Times New Roman"/>
              </a:rPr>
              <a:t>continuing</a:t>
            </a:r>
            <a:r>
              <a:rPr sz="1050" spc="-40" dirty="0">
                <a:latin typeface="Times New Roman"/>
                <a:cs typeface="Times New Roman"/>
              </a:rPr>
              <a:t> </a:t>
            </a:r>
            <a:r>
              <a:rPr sz="1050" dirty="0">
                <a:latin typeface="Times New Roman"/>
                <a:cs typeface="Times New Roman"/>
              </a:rPr>
              <a:t>use</a:t>
            </a:r>
            <a:r>
              <a:rPr sz="1050" spc="-35" dirty="0">
                <a:latin typeface="Times New Roman"/>
                <a:cs typeface="Times New Roman"/>
              </a:rPr>
              <a:t> </a:t>
            </a:r>
            <a:r>
              <a:rPr sz="1050" spc="-5" dirty="0">
                <a:latin typeface="Times New Roman"/>
                <a:cs typeface="Times New Roman"/>
              </a:rPr>
              <a:t>is</a:t>
            </a:r>
            <a:r>
              <a:rPr sz="1050" spc="-25" dirty="0">
                <a:latin typeface="Times New Roman"/>
                <a:cs typeface="Times New Roman"/>
              </a:rPr>
              <a:t> </a:t>
            </a:r>
            <a:r>
              <a:rPr sz="1050" dirty="0">
                <a:latin typeface="Times New Roman"/>
                <a:cs typeface="Times New Roman"/>
              </a:rPr>
              <a:t>a</a:t>
            </a:r>
            <a:r>
              <a:rPr sz="1050" spc="-20" dirty="0">
                <a:latin typeface="Times New Roman"/>
                <a:cs typeface="Times New Roman"/>
              </a:rPr>
              <a:t> </a:t>
            </a:r>
            <a:r>
              <a:rPr sz="1050" spc="-5" dirty="0">
                <a:latin typeface="Times New Roman"/>
                <a:cs typeface="Times New Roman"/>
              </a:rPr>
              <a:t>real</a:t>
            </a:r>
            <a:r>
              <a:rPr sz="1050" spc="-25" dirty="0">
                <a:latin typeface="Times New Roman"/>
                <a:cs typeface="Times New Roman"/>
              </a:rPr>
              <a:t> </a:t>
            </a:r>
            <a:r>
              <a:rPr sz="1050" dirty="0">
                <a:latin typeface="Times New Roman"/>
                <a:cs typeface="Times New Roman"/>
              </a:rPr>
              <a:t>and</a:t>
            </a:r>
            <a:r>
              <a:rPr sz="1050" spc="-30" dirty="0">
                <a:latin typeface="Times New Roman"/>
                <a:cs typeface="Times New Roman"/>
              </a:rPr>
              <a:t> </a:t>
            </a:r>
            <a:r>
              <a:rPr sz="1050" dirty="0">
                <a:latin typeface="Times New Roman"/>
                <a:cs typeface="Times New Roman"/>
              </a:rPr>
              <a:t>ongoing</a:t>
            </a:r>
            <a:r>
              <a:rPr sz="1050" spc="-30" dirty="0">
                <a:latin typeface="Times New Roman"/>
                <a:cs typeface="Times New Roman"/>
              </a:rPr>
              <a:t> </a:t>
            </a:r>
            <a:r>
              <a:rPr sz="1050" spc="-20" dirty="0">
                <a:latin typeface="Times New Roman"/>
                <a:cs typeface="Times New Roman"/>
              </a:rPr>
              <a:t>problem.”</a:t>
            </a:r>
            <a:r>
              <a:rPr sz="1050" spc="-55" dirty="0">
                <a:latin typeface="Times New Roman"/>
                <a:cs typeface="Times New Roman"/>
              </a:rPr>
              <a:t> </a:t>
            </a:r>
            <a:r>
              <a:rPr sz="1050" i="1" dirty="0">
                <a:latin typeface="Times New Roman"/>
                <a:cs typeface="Times New Roman"/>
              </a:rPr>
              <a:t>OCR</a:t>
            </a:r>
            <a:r>
              <a:rPr sz="1050" i="1" spc="-30" dirty="0">
                <a:latin typeface="Times New Roman"/>
                <a:cs typeface="Times New Roman"/>
              </a:rPr>
              <a:t> </a:t>
            </a:r>
            <a:r>
              <a:rPr sz="1050" i="1" spc="-15" dirty="0">
                <a:latin typeface="Times New Roman"/>
                <a:cs typeface="Times New Roman"/>
              </a:rPr>
              <a:t>Senior</a:t>
            </a:r>
            <a:r>
              <a:rPr sz="1050" i="1" spc="-60" dirty="0">
                <a:latin typeface="Times New Roman"/>
                <a:cs typeface="Times New Roman"/>
              </a:rPr>
              <a:t> </a:t>
            </a:r>
            <a:r>
              <a:rPr sz="1050" i="1" spc="-5" dirty="0">
                <a:latin typeface="Times New Roman"/>
                <a:cs typeface="Times New Roman"/>
              </a:rPr>
              <a:t>Staff  </a:t>
            </a:r>
            <a:r>
              <a:rPr sz="1050" i="1" spc="-15" dirty="0">
                <a:latin typeface="Times New Roman"/>
                <a:cs typeface="Times New Roman"/>
              </a:rPr>
              <a:t>Memorandum</a:t>
            </a:r>
            <a:r>
              <a:rPr sz="1050" spc="-15" dirty="0">
                <a:latin typeface="Times New Roman"/>
                <a:cs typeface="Times New Roman"/>
              </a:rPr>
              <a:t>, </a:t>
            </a:r>
            <a:r>
              <a:rPr sz="1050" u="sng" dirty="0">
                <a:uFill>
                  <a:solidFill>
                    <a:srgbClr val="000000"/>
                  </a:solidFill>
                </a:uFill>
                <a:latin typeface="Times New Roman"/>
                <a:cs typeface="Times New Roman"/>
              </a:rPr>
              <a:t>19 </a:t>
            </a:r>
            <a:r>
              <a:rPr sz="1050" u="sng" spc="-20" dirty="0">
                <a:uFill>
                  <a:solidFill>
                    <a:srgbClr val="000000"/>
                  </a:solidFill>
                </a:uFill>
                <a:latin typeface="Times New Roman"/>
                <a:cs typeface="Times New Roman"/>
              </a:rPr>
              <a:t>IDELR </a:t>
            </a:r>
            <a:r>
              <a:rPr sz="1050" u="sng" spc="-5" dirty="0">
                <a:uFill>
                  <a:solidFill>
                    <a:srgbClr val="000000"/>
                  </a:solidFill>
                </a:uFill>
                <a:latin typeface="Times New Roman"/>
                <a:cs typeface="Times New Roman"/>
              </a:rPr>
              <a:t>859 </a:t>
            </a:r>
            <a:r>
              <a:rPr sz="1050" spc="-5" dirty="0">
                <a:latin typeface="Times New Roman"/>
                <a:cs typeface="Times New Roman"/>
              </a:rPr>
              <a:t>(OCR</a:t>
            </a:r>
            <a:r>
              <a:rPr sz="1050" spc="0" dirty="0">
                <a:latin typeface="Times New Roman"/>
                <a:cs typeface="Times New Roman"/>
              </a:rPr>
              <a:t> </a:t>
            </a:r>
            <a:r>
              <a:rPr sz="1050" spc="-5" dirty="0">
                <a:latin typeface="Times New Roman"/>
                <a:cs typeface="Times New Roman"/>
              </a:rPr>
              <a:t>1992).</a:t>
            </a:r>
            <a:endParaRPr sz="1050" dirty="0">
              <a:latin typeface="Times New Roman"/>
              <a:cs typeface="Times New Roman"/>
            </a:endParaRPr>
          </a:p>
          <a:p>
            <a:pPr marL="226060">
              <a:lnSpc>
                <a:spcPts val="1210"/>
              </a:lnSpc>
            </a:pPr>
            <a:r>
              <a:rPr sz="1050" spc="-5" dirty="0">
                <a:latin typeface="Times New Roman"/>
                <a:cs typeface="Times New Roman"/>
              </a:rPr>
              <a:t>For more information contact the Administrator </a:t>
            </a:r>
            <a:r>
              <a:rPr sz="1050" dirty="0">
                <a:latin typeface="Times New Roman"/>
                <a:cs typeface="Times New Roman"/>
              </a:rPr>
              <a:t>for </a:t>
            </a:r>
            <a:r>
              <a:rPr sz="1050" spc="-5" dirty="0">
                <a:latin typeface="Times New Roman"/>
                <a:cs typeface="Times New Roman"/>
              </a:rPr>
              <a:t>Dyslexia </a:t>
            </a:r>
            <a:r>
              <a:rPr sz="1050" dirty="0">
                <a:latin typeface="Times New Roman"/>
                <a:cs typeface="Times New Roman"/>
              </a:rPr>
              <a:t>/504 </a:t>
            </a:r>
            <a:r>
              <a:rPr sz="1050" spc="-5" dirty="0">
                <a:latin typeface="Times New Roman"/>
                <a:cs typeface="Times New Roman"/>
              </a:rPr>
              <a:t>(Students) at</a:t>
            </a:r>
            <a:r>
              <a:rPr sz="1050" spc="25" dirty="0">
                <a:latin typeface="Times New Roman"/>
                <a:cs typeface="Times New Roman"/>
              </a:rPr>
              <a:t> </a:t>
            </a:r>
            <a:r>
              <a:rPr sz="1050" dirty="0">
                <a:latin typeface="Times New Roman"/>
                <a:cs typeface="Times New Roman"/>
              </a:rPr>
              <a:t>548-8679.</a:t>
            </a:r>
          </a:p>
          <a:p>
            <a:pPr>
              <a:lnSpc>
                <a:spcPct val="100000"/>
              </a:lnSpc>
              <a:spcBef>
                <a:spcPts val="35"/>
              </a:spcBef>
            </a:pPr>
            <a:endParaRPr sz="950" dirty="0">
              <a:latin typeface="Times New Roman"/>
              <a:cs typeface="Times New Roman"/>
            </a:endParaRPr>
          </a:p>
          <a:p>
            <a:pPr marL="2235200">
              <a:lnSpc>
                <a:spcPct val="100000"/>
              </a:lnSpc>
            </a:pPr>
            <a:r>
              <a:rPr sz="1050" b="1" u="sng" spc="-5" dirty="0">
                <a:uFill>
                  <a:solidFill>
                    <a:srgbClr val="000000"/>
                  </a:solidFill>
                </a:uFill>
                <a:latin typeface="Times New Roman"/>
                <a:cs typeface="Times New Roman"/>
              </a:rPr>
              <a:t>STUDENTS </a:t>
            </a:r>
            <a:r>
              <a:rPr sz="1050" b="1" u="sng" dirty="0">
                <a:uFill>
                  <a:solidFill>
                    <a:srgbClr val="000000"/>
                  </a:solidFill>
                </a:uFill>
                <a:latin typeface="Times New Roman"/>
                <a:cs typeface="Times New Roman"/>
              </a:rPr>
              <a:t>WITH </a:t>
            </a:r>
            <a:r>
              <a:rPr sz="1050" b="1" u="sng" spc="-5" dirty="0">
                <a:uFill>
                  <a:solidFill>
                    <a:srgbClr val="000000"/>
                  </a:solidFill>
                </a:uFill>
                <a:latin typeface="Times New Roman"/>
                <a:cs typeface="Times New Roman"/>
              </a:rPr>
              <a:t>SPECIAL</a:t>
            </a:r>
            <a:r>
              <a:rPr sz="1050" b="1" u="sng" spc="-35" dirty="0">
                <a:uFill>
                  <a:solidFill>
                    <a:srgbClr val="000000"/>
                  </a:solidFill>
                </a:uFill>
                <a:latin typeface="Times New Roman"/>
                <a:cs typeface="Times New Roman"/>
              </a:rPr>
              <a:t> </a:t>
            </a:r>
            <a:r>
              <a:rPr sz="1050" b="1" u="sng" spc="-5" dirty="0">
                <a:uFill>
                  <a:solidFill>
                    <a:srgbClr val="000000"/>
                  </a:solidFill>
                </a:uFill>
                <a:latin typeface="Times New Roman"/>
                <a:cs typeface="Times New Roman"/>
              </a:rPr>
              <a:t>NEEDS</a:t>
            </a:r>
            <a:endParaRPr sz="1050" dirty="0">
              <a:latin typeface="Times New Roman"/>
              <a:cs typeface="Times New Roman"/>
            </a:endParaRPr>
          </a:p>
          <a:p>
            <a:pPr>
              <a:lnSpc>
                <a:spcPct val="100000"/>
              </a:lnSpc>
              <a:spcBef>
                <a:spcPts val="20"/>
              </a:spcBef>
            </a:pPr>
            <a:endParaRPr sz="1000" dirty="0">
              <a:latin typeface="Times New Roman"/>
              <a:cs typeface="Times New Roman"/>
            </a:endParaRPr>
          </a:p>
          <a:p>
            <a:pPr marL="25400" marR="7620" indent="200660" algn="just">
              <a:lnSpc>
                <a:spcPct val="94700"/>
              </a:lnSpc>
            </a:pPr>
            <a:r>
              <a:rPr sz="1050" spc="-10" dirty="0">
                <a:latin typeface="Times New Roman"/>
                <a:cs typeface="Times New Roman"/>
              </a:rPr>
              <a:t>It </a:t>
            </a:r>
            <a:r>
              <a:rPr sz="1050" spc="-5" dirty="0">
                <a:latin typeface="Times New Roman"/>
                <a:cs typeface="Times New Roman"/>
              </a:rPr>
              <a:t>is </a:t>
            </a:r>
            <a:r>
              <a:rPr sz="1050" spc="-10" dirty="0">
                <a:latin typeface="Times New Roman"/>
                <a:cs typeface="Times New Roman"/>
              </a:rPr>
              <a:t>the </a:t>
            </a:r>
            <a:r>
              <a:rPr sz="1050" spc="-15" dirty="0">
                <a:latin typeface="Times New Roman"/>
                <a:cs typeface="Times New Roman"/>
              </a:rPr>
              <a:t>policy </a:t>
            </a:r>
            <a:r>
              <a:rPr sz="1050" dirty="0">
                <a:latin typeface="Times New Roman"/>
                <a:cs typeface="Times New Roman"/>
              </a:rPr>
              <a:t>of </a:t>
            </a:r>
            <a:r>
              <a:rPr sz="1050" spc="-15" dirty="0">
                <a:latin typeface="Times New Roman"/>
                <a:cs typeface="Times New Roman"/>
              </a:rPr>
              <a:t>this </a:t>
            </a:r>
            <a:r>
              <a:rPr sz="1050" spc="-20" dirty="0">
                <a:latin typeface="Times New Roman"/>
                <a:cs typeface="Times New Roman"/>
              </a:rPr>
              <a:t>district </a:t>
            </a:r>
            <a:r>
              <a:rPr sz="1050" spc="-15" dirty="0">
                <a:latin typeface="Times New Roman"/>
                <a:cs typeface="Times New Roman"/>
              </a:rPr>
              <a:t>that </a:t>
            </a:r>
            <a:r>
              <a:rPr sz="1050" spc="-5" dirty="0">
                <a:latin typeface="Times New Roman"/>
                <a:cs typeface="Times New Roman"/>
              </a:rPr>
              <a:t>all </a:t>
            </a:r>
            <a:r>
              <a:rPr sz="1050" spc="-15" dirty="0">
                <a:latin typeface="Times New Roman"/>
                <a:cs typeface="Times New Roman"/>
              </a:rPr>
              <a:t>students, including children with </a:t>
            </a:r>
            <a:r>
              <a:rPr sz="1050" spc="-20" dirty="0">
                <a:latin typeface="Times New Roman"/>
                <a:cs typeface="Times New Roman"/>
              </a:rPr>
              <a:t>disabilities, who </a:t>
            </a:r>
            <a:r>
              <a:rPr sz="1050" spc="-15" dirty="0">
                <a:latin typeface="Times New Roman"/>
                <a:cs typeface="Times New Roman"/>
              </a:rPr>
              <a:t>receive special </a:t>
            </a:r>
            <a:r>
              <a:rPr sz="1050" spc="-20" dirty="0">
                <a:latin typeface="Times New Roman"/>
                <a:cs typeface="Times New Roman"/>
              </a:rPr>
              <a:t>education </a:t>
            </a:r>
            <a:r>
              <a:rPr sz="1050" spc="-15" dirty="0">
                <a:latin typeface="Times New Roman"/>
                <a:cs typeface="Times New Roman"/>
              </a:rPr>
              <a:t>services, shall </a:t>
            </a:r>
            <a:r>
              <a:rPr sz="1050" spc="-5" dirty="0">
                <a:latin typeface="Times New Roman"/>
                <a:cs typeface="Times New Roman"/>
              </a:rPr>
              <a:t>be  </a:t>
            </a:r>
            <a:r>
              <a:rPr sz="1050" spc="-15" dirty="0">
                <a:latin typeface="Times New Roman"/>
                <a:cs typeface="Times New Roman"/>
              </a:rPr>
              <a:t>treated fairly </a:t>
            </a:r>
            <a:r>
              <a:rPr sz="1050" dirty="0">
                <a:latin typeface="Times New Roman"/>
                <a:cs typeface="Times New Roman"/>
              </a:rPr>
              <a:t>and </a:t>
            </a:r>
            <a:r>
              <a:rPr sz="1050" spc="-15" dirty="0">
                <a:latin typeface="Times New Roman"/>
                <a:cs typeface="Times New Roman"/>
              </a:rPr>
              <a:t>equitably </a:t>
            </a:r>
            <a:r>
              <a:rPr sz="1050" spc="-20" dirty="0">
                <a:latin typeface="Times New Roman"/>
                <a:cs typeface="Times New Roman"/>
              </a:rPr>
              <a:t>(FP </a:t>
            </a:r>
            <a:r>
              <a:rPr sz="1050" spc="-15" dirty="0">
                <a:latin typeface="Times New Roman"/>
                <a:cs typeface="Times New Roman"/>
              </a:rPr>
              <a:t>Local). </a:t>
            </a:r>
            <a:r>
              <a:rPr sz="1050" spc="-20" dirty="0">
                <a:latin typeface="Times New Roman"/>
                <a:cs typeface="Times New Roman"/>
              </a:rPr>
              <a:t>Discipline </a:t>
            </a:r>
            <a:r>
              <a:rPr sz="1050" spc="-15" dirty="0">
                <a:latin typeface="Times New Roman"/>
                <a:cs typeface="Times New Roman"/>
              </a:rPr>
              <a:t>shall </a:t>
            </a:r>
            <a:r>
              <a:rPr sz="1050" spc="-5" dirty="0">
                <a:latin typeface="Times New Roman"/>
                <a:cs typeface="Times New Roman"/>
              </a:rPr>
              <a:t>be </a:t>
            </a:r>
            <a:r>
              <a:rPr sz="1050" spc="-15" dirty="0">
                <a:latin typeface="Times New Roman"/>
                <a:cs typeface="Times New Roman"/>
              </a:rPr>
              <a:t>based </a:t>
            </a:r>
            <a:r>
              <a:rPr sz="1050" dirty="0">
                <a:latin typeface="Times New Roman"/>
                <a:cs typeface="Times New Roman"/>
              </a:rPr>
              <a:t>on an </a:t>
            </a:r>
            <a:r>
              <a:rPr sz="1050" spc="-15" dirty="0">
                <a:latin typeface="Times New Roman"/>
                <a:cs typeface="Times New Roman"/>
              </a:rPr>
              <a:t>assessment </a:t>
            </a:r>
            <a:r>
              <a:rPr sz="1050" dirty="0">
                <a:latin typeface="Times New Roman"/>
                <a:cs typeface="Times New Roman"/>
              </a:rPr>
              <a:t>of </a:t>
            </a:r>
            <a:r>
              <a:rPr sz="1050" spc="-10" dirty="0">
                <a:latin typeface="Times New Roman"/>
                <a:cs typeface="Times New Roman"/>
              </a:rPr>
              <a:t>the </a:t>
            </a:r>
            <a:r>
              <a:rPr sz="1050" spc="-20" dirty="0">
                <a:latin typeface="Times New Roman"/>
                <a:cs typeface="Times New Roman"/>
              </a:rPr>
              <a:t>circumstances </a:t>
            </a:r>
            <a:r>
              <a:rPr sz="1050" dirty="0">
                <a:latin typeface="Times New Roman"/>
                <a:cs typeface="Times New Roman"/>
              </a:rPr>
              <a:t>of </a:t>
            </a:r>
            <a:r>
              <a:rPr sz="1050" spc="-15" dirty="0">
                <a:latin typeface="Times New Roman"/>
                <a:cs typeface="Times New Roman"/>
              </a:rPr>
              <a:t>each </a:t>
            </a:r>
            <a:r>
              <a:rPr sz="1050" spc="-5" dirty="0">
                <a:latin typeface="Times New Roman"/>
                <a:cs typeface="Times New Roman"/>
              </a:rPr>
              <a:t>case. </a:t>
            </a:r>
            <a:r>
              <a:rPr sz="1050" dirty="0">
                <a:latin typeface="Times New Roman"/>
                <a:cs typeface="Times New Roman"/>
              </a:rPr>
              <a:t>Any </a:t>
            </a:r>
            <a:r>
              <a:rPr sz="1050" spc="-25" dirty="0">
                <a:latin typeface="Times New Roman"/>
                <a:cs typeface="Times New Roman"/>
              </a:rPr>
              <a:t>behavior  </a:t>
            </a:r>
            <a:r>
              <a:rPr sz="1050" spc="-15" dirty="0">
                <a:latin typeface="Times New Roman"/>
                <a:cs typeface="Times New Roman"/>
              </a:rPr>
              <a:t>management </a:t>
            </a:r>
            <a:r>
              <a:rPr sz="1050" spc="-20" dirty="0">
                <a:latin typeface="Times New Roman"/>
                <a:cs typeface="Times New Roman"/>
              </a:rPr>
              <a:t>technique and/or discipline management </a:t>
            </a:r>
            <a:r>
              <a:rPr sz="1050" spc="-15" dirty="0">
                <a:latin typeface="Times New Roman"/>
                <a:cs typeface="Times New Roman"/>
              </a:rPr>
              <a:t>practice must </a:t>
            </a:r>
            <a:r>
              <a:rPr sz="1050" dirty="0">
                <a:latin typeface="Times New Roman"/>
                <a:cs typeface="Times New Roman"/>
              </a:rPr>
              <a:t>be </a:t>
            </a:r>
            <a:r>
              <a:rPr sz="1050" spc="-20" dirty="0">
                <a:latin typeface="Times New Roman"/>
                <a:cs typeface="Times New Roman"/>
              </a:rPr>
              <a:t>implemented </a:t>
            </a:r>
            <a:r>
              <a:rPr sz="1050" spc="-5" dirty="0">
                <a:latin typeface="Times New Roman"/>
                <a:cs typeface="Times New Roman"/>
              </a:rPr>
              <a:t>in </a:t>
            </a:r>
            <a:r>
              <a:rPr sz="1050" spc="-15" dirty="0">
                <a:latin typeface="Times New Roman"/>
                <a:cs typeface="Times New Roman"/>
              </a:rPr>
              <a:t>such </a:t>
            </a:r>
            <a:r>
              <a:rPr sz="1050" dirty="0">
                <a:latin typeface="Times New Roman"/>
                <a:cs typeface="Times New Roman"/>
              </a:rPr>
              <a:t>a </a:t>
            </a:r>
            <a:r>
              <a:rPr sz="1050" spc="-5" dirty="0">
                <a:latin typeface="Times New Roman"/>
                <a:cs typeface="Times New Roman"/>
              </a:rPr>
              <a:t>way as to </a:t>
            </a:r>
            <a:r>
              <a:rPr sz="1050" spc="-15" dirty="0">
                <a:latin typeface="Times New Roman"/>
                <a:cs typeface="Times New Roman"/>
              </a:rPr>
              <a:t>protect the health </a:t>
            </a:r>
            <a:r>
              <a:rPr sz="1050" spc="-5" dirty="0">
                <a:latin typeface="Times New Roman"/>
                <a:cs typeface="Times New Roman"/>
              </a:rPr>
              <a:t>and </a:t>
            </a:r>
            <a:r>
              <a:rPr sz="1050" spc="-15" dirty="0">
                <a:latin typeface="Times New Roman"/>
                <a:cs typeface="Times New Roman"/>
              </a:rPr>
              <a:t>safety </a:t>
            </a:r>
            <a:r>
              <a:rPr sz="1050" dirty="0">
                <a:latin typeface="Times New Roman"/>
                <a:cs typeface="Times New Roman"/>
              </a:rPr>
              <a:t>of  </a:t>
            </a:r>
            <a:r>
              <a:rPr sz="1050" spc="-10" dirty="0">
                <a:latin typeface="Times New Roman"/>
                <a:cs typeface="Times New Roman"/>
              </a:rPr>
              <a:t>the </a:t>
            </a:r>
            <a:r>
              <a:rPr sz="1050" spc="-15" dirty="0">
                <a:latin typeface="Times New Roman"/>
                <a:cs typeface="Times New Roman"/>
              </a:rPr>
              <a:t>child </a:t>
            </a:r>
            <a:r>
              <a:rPr sz="1050" spc="-5" dirty="0">
                <a:latin typeface="Times New Roman"/>
                <a:cs typeface="Times New Roman"/>
              </a:rPr>
              <a:t>and </a:t>
            </a:r>
            <a:r>
              <a:rPr sz="1050" spc="-15" dirty="0">
                <a:latin typeface="Times New Roman"/>
                <a:cs typeface="Times New Roman"/>
              </a:rPr>
              <a:t>others. </a:t>
            </a:r>
            <a:r>
              <a:rPr sz="1050" dirty="0">
                <a:latin typeface="Times New Roman"/>
                <a:cs typeface="Times New Roman"/>
              </a:rPr>
              <a:t>No </a:t>
            </a:r>
            <a:r>
              <a:rPr sz="1050" spc="-15" dirty="0">
                <a:latin typeface="Times New Roman"/>
                <a:cs typeface="Times New Roman"/>
              </a:rPr>
              <a:t>discipline </a:t>
            </a:r>
            <a:r>
              <a:rPr sz="1050" spc="-20" dirty="0">
                <a:latin typeface="Times New Roman"/>
                <a:cs typeface="Times New Roman"/>
              </a:rPr>
              <a:t>management practice </a:t>
            </a:r>
            <a:r>
              <a:rPr sz="1050" spc="-15" dirty="0">
                <a:latin typeface="Times New Roman"/>
                <a:cs typeface="Times New Roman"/>
              </a:rPr>
              <a:t>shall </a:t>
            </a:r>
            <a:r>
              <a:rPr sz="1050" spc="-20" dirty="0">
                <a:latin typeface="Times New Roman"/>
                <a:cs typeface="Times New Roman"/>
              </a:rPr>
              <a:t>inflict injury, </a:t>
            </a:r>
            <a:r>
              <a:rPr sz="1050" spc="-10" dirty="0">
                <a:latin typeface="Times New Roman"/>
                <a:cs typeface="Times New Roman"/>
              </a:rPr>
              <a:t>cause </a:t>
            </a:r>
            <a:r>
              <a:rPr sz="1050" spc="-20" dirty="0">
                <a:latin typeface="Times New Roman"/>
                <a:cs typeface="Times New Roman"/>
              </a:rPr>
              <a:t>harm, </a:t>
            </a:r>
            <a:r>
              <a:rPr sz="1050" spc="-15" dirty="0">
                <a:latin typeface="Times New Roman"/>
                <a:cs typeface="Times New Roman"/>
              </a:rPr>
              <a:t>demean, </a:t>
            </a:r>
            <a:r>
              <a:rPr sz="1050" dirty="0">
                <a:latin typeface="Times New Roman"/>
                <a:cs typeface="Times New Roman"/>
              </a:rPr>
              <a:t>or </a:t>
            </a:r>
            <a:r>
              <a:rPr sz="1050" spc="-15" dirty="0">
                <a:latin typeface="Times New Roman"/>
                <a:cs typeface="Times New Roman"/>
              </a:rPr>
              <a:t>deprive the child </a:t>
            </a:r>
            <a:r>
              <a:rPr sz="1050" dirty="0">
                <a:latin typeface="Times New Roman"/>
                <a:cs typeface="Times New Roman"/>
              </a:rPr>
              <a:t>of </a:t>
            </a:r>
            <a:r>
              <a:rPr sz="1050" spc="-15" dirty="0">
                <a:latin typeface="Times New Roman"/>
                <a:cs typeface="Times New Roman"/>
              </a:rPr>
              <a:t>basic </a:t>
            </a:r>
            <a:r>
              <a:rPr sz="1050" spc="-20" dirty="0">
                <a:latin typeface="Times New Roman"/>
                <a:cs typeface="Times New Roman"/>
              </a:rPr>
              <a:t>human  </a:t>
            </a:r>
            <a:r>
              <a:rPr sz="1050" spc="-15" dirty="0">
                <a:latin typeface="Times New Roman"/>
                <a:cs typeface="Times New Roman"/>
              </a:rPr>
              <a:t>necessities.</a:t>
            </a:r>
            <a:endParaRPr sz="1050" dirty="0">
              <a:latin typeface="Times New Roman"/>
              <a:cs typeface="Times New Roman"/>
            </a:endParaRPr>
          </a:p>
          <a:p>
            <a:pPr marL="25400" marR="8890" indent="200660" algn="just">
              <a:lnSpc>
                <a:spcPts val="1200"/>
              </a:lnSpc>
              <a:spcBef>
                <a:spcPts val="55"/>
              </a:spcBef>
            </a:pPr>
            <a:r>
              <a:rPr sz="1050" spc="-5" dirty="0">
                <a:latin typeface="Times New Roman"/>
                <a:cs typeface="Times New Roman"/>
              </a:rPr>
              <a:t>All disciplinary actions regarding </a:t>
            </a:r>
            <a:r>
              <a:rPr sz="1050" dirty="0">
                <a:latin typeface="Times New Roman"/>
                <a:cs typeface="Times New Roman"/>
              </a:rPr>
              <a:t>a </a:t>
            </a:r>
            <a:r>
              <a:rPr sz="1050" spc="-5" dirty="0">
                <a:latin typeface="Times New Roman"/>
                <a:cs typeface="Times New Roman"/>
              </a:rPr>
              <a:t>student with </a:t>
            </a:r>
            <a:r>
              <a:rPr sz="1050" dirty="0">
                <a:latin typeface="Times New Roman"/>
                <a:cs typeface="Times New Roman"/>
              </a:rPr>
              <a:t>a </a:t>
            </a:r>
            <a:r>
              <a:rPr sz="1050" spc="-5" dirty="0">
                <a:latin typeface="Times New Roman"/>
                <a:cs typeface="Times New Roman"/>
              </a:rPr>
              <a:t>disability, </a:t>
            </a:r>
            <a:r>
              <a:rPr sz="1050" dirty="0">
                <a:latin typeface="Times New Roman"/>
                <a:cs typeface="Times New Roman"/>
              </a:rPr>
              <a:t>who </a:t>
            </a:r>
            <a:r>
              <a:rPr sz="1050" spc="-5" dirty="0">
                <a:latin typeface="Times New Roman"/>
                <a:cs typeface="Times New Roman"/>
              </a:rPr>
              <a:t>receives special education services, shall </a:t>
            </a:r>
            <a:r>
              <a:rPr sz="1050" dirty="0">
                <a:latin typeface="Times New Roman"/>
                <a:cs typeface="Times New Roman"/>
              </a:rPr>
              <a:t>be </a:t>
            </a:r>
            <a:r>
              <a:rPr sz="1050" spc="-5" dirty="0">
                <a:latin typeface="Times New Roman"/>
                <a:cs typeface="Times New Roman"/>
              </a:rPr>
              <a:t>determined </a:t>
            </a:r>
            <a:r>
              <a:rPr sz="1050" spc="-10" dirty="0">
                <a:latin typeface="Times New Roman"/>
                <a:cs typeface="Times New Roman"/>
              </a:rPr>
              <a:t>in  </a:t>
            </a:r>
            <a:r>
              <a:rPr sz="1050" spc="-5" dirty="0">
                <a:latin typeface="Times New Roman"/>
                <a:cs typeface="Times New Roman"/>
              </a:rPr>
              <a:t>accordance with federal law </a:t>
            </a:r>
            <a:r>
              <a:rPr sz="1050" dirty="0">
                <a:latin typeface="Times New Roman"/>
                <a:cs typeface="Times New Roman"/>
              </a:rPr>
              <a:t>and </a:t>
            </a:r>
            <a:r>
              <a:rPr sz="1050" spc="-5" dirty="0">
                <a:latin typeface="Times New Roman"/>
                <a:cs typeface="Times New Roman"/>
              </a:rPr>
              <a:t>regulations, including the provision </a:t>
            </a:r>
            <a:r>
              <a:rPr sz="1050" dirty="0">
                <a:latin typeface="Times New Roman"/>
                <a:cs typeface="Times New Roman"/>
              </a:rPr>
              <a:t>of </a:t>
            </a:r>
            <a:r>
              <a:rPr sz="1050" spc="-5" dirty="0">
                <a:latin typeface="Times New Roman"/>
                <a:cs typeface="Times New Roman"/>
              </a:rPr>
              <a:t>functional behavioral assessments; positive behavioral  interventions, strategies, </a:t>
            </a:r>
            <a:r>
              <a:rPr sz="1050" dirty="0">
                <a:latin typeface="Times New Roman"/>
                <a:cs typeface="Times New Roman"/>
              </a:rPr>
              <a:t>and </a:t>
            </a:r>
            <a:r>
              <a:rPr sz="1050" spc="-5" dirty="0">
                <a:latin typeface="Times New Roman"/>
                <a:cs typeface="Times New Roman"/>
              </a:rPr>
              <a:t>supports; behavioral intervention plans </a:t>
            </a:r>
            <a:r>
              <a:rPr sz="1050" dirty="0">
                <a:latin typeface="Times New Roman"/>
                <a:cs typeface="Times New Roman"/>
              </a:rPr>
              <a:t>and </a:t>
            </a:r>
            <a:r>
              <a:rPr sz="1050" spc="-5" dirty="0">
                <a:latin typeface="Times New Roman"/>
                <a:cs typeface="Times New Roman"/>
              </a:rPr>
              <a:t>the manifestation determination</a:t>
            </a:r>
            <a:r>
              <a:rPr sz="1050" spc="50" dirty="0">
                <a:latin typeface="Times New Roman"/>
                <a:cs typeface="Times New Roman"/>
              </a:rPr>
              <a:t> </a:t>
            </a:r>
            <a:r>
              <a:rPr sz="1050" spc="-5" dirty="0">
                <a:latin typeface="Times New Roman"/>
                <a:cs typeface="Times New Roman"/>
              </a:rPr>
              <a:t>review.</a:t>
            </a:r>
            <a:endParaRPr sz="1050" dirty="0">
              <a:latin typeface="Times New Roman"/>
              <a:cs typeface="Times New Roman"/>
            </a:endParaRPr>
          </a:p>
          <a:p>
            <a:pPr marL="226695">
              <a:lnSpc>
                <a:spcPts val="1115"/>
              </a:lnSpc>
            </a:pPr>
            <a:r>
              <a:rPr sz="1050" dirty="0">
                <a:latin typeface="Times New Roman"/>
                <a:cs typeface="Times New Roman"/>
              </a:rPr>
              <a:t>A</a:t>
            </a:r>
            <a:r>
              <a:rPr sz="1050" spc="-10" dirty="0">
                <a:latin typeface="Times New Roman"/>
                <a:cs typeface="Times New Roman"/>
              </a:rPr>
              <a:t> </a:t>
            </a:r>
            <a:r>
              <a:rPr sz="1050" spc="-15" dirty="0">
                <a:latin typeface="Times New Roman"/>
                <a:cs typeface="Times New Roman"/>
              </a:rPr>
              <a:t>student</a:t>
            </a:r>
            <a:r>
              <a:rPr sz="1050" spc="-60" dirty="0">
                <a:latin typeface="Times New Roman"/>
                <a:cs typeface="Times New Roman"/>
              </a:rPr>
              <a:t> </a:t>
            </a:r>
            <a:r>
              <a:rPr sz="1050" spc="-15" dirty="0">
                <a:latin typeface="Times New Roman"/>
                <a:cs typeface="Times New Roman"/>
              </a:rPr>
              <a:t>with</a:t>
            </a:r>
            <a:r>
              <a:rPr sz="1050" spc="-55" dirty="0">
                <a:latin typeface="Times New Roman"/>
                <a:cs typeface="Times New Roman"/>
              </a:rPr>
              <a:t> </a:t>
            </a:r>
            <a:r>
              <a:rPr sz="1050" dirty="0">
                <a:latin typeface="Times New Roman"/>
                <a:cs typeface="Times New Roman"/>
              </a:rPr>
              <a:t>a</a:t>
            </a:r>
            <a:r>
              <a:rPr sz="1050" spc="-30" dirty="0">
                <a:latin typeface="Times New Roman"/>
                <a:cs typeface="Times New Roman"/>
              </a:rPr>
              <a:t> </a:t>
            </a:r>
            <a:r>
              <a:rPr sz="1050" spc="-20" dirty="0">
                <a:latin typeface="Times New Roman"/>
                <a:cs typeface="Times New Roman"/>
              </a:rPr>
              <a:t>disability,</a:t>
            </a:r>
            <a:r>
              <a:rPr sz="1050" spc="-45" dirty="0">
                <a:latin typeface="Times New Roman"/>
                <a:cs typeface="Times New Roman"/>
              </a:rPr>
              <a:t> </a:t>
            </a:r>
            <a:r>
              <a:rPr sz="1050" spc="-10" dirty="0">
                <a:latin typeface="Times New Roman"/>
                <a:cs typeface="Times New Roman"/>
              </a:rPr>
              <a:t>who</a:t>
            </a:r>
            <a:r>
              <a:rPr sz="1050" spc="-55" dirty="0">
                <a:latin typeface="Times New Roman"/>
                <a:cs typeface="Times New Roman"/>
              </a:rPr>
              <a:t> </a:t>
            </a:r>
            <a:r>
              <a:rPr sz="1050" spc="-15" dirty="0">
                <a:latin typeface="Times New Roman"/>
                <a:cs typeface="Times New Roman"/>
              </a:rPr>
              <a:t>receives</a:t>
            </a:r>
            <a:r>
              <a:rPr sz="1050" spc="-60" dirty="0">
                <a:latin typeface="Times New Roman"/>
                <a:cs typeface="Times New Roman"/>
              </a:rPr>
              <a:t> </a:t>
            </a:r>
            <a:r>
              <a:rPr sz="1050" spc="-15" dirty="0">
                <a:latin typeface="Times New Roman"/>
                <a:cs typeface="Times New Roman"/>
              </a:rPr>
              <a:t>special</a:t>
            </a:r>
            <a:r>
              <a:rPr sz="1050" spc="-60" dirty="0">
                <a:latin typeface="Times New Roman"/>
                <a:cs typeface="Times New Roman"/>
              </a:rPr>
              <a:t> </a:t>
            </a:r>
            <a:r>
              <a:rPr sz="1050" spc="-20" dirty="0">
                <a:latin typeface="Times New Roman"/>
                <a:cs typeface="Times New Roman"/>
              </a:rPr>
              <a:t>education</a:t>
            </a:r>
            <a:r>
              <a:rPr sz="1050" spc="-55" dirty="0">
                <a:latin typeface="Times New Roman"/>
                <a:cs typeface="Times New Roman"/>
              </a:rPr>
              <a:t> </a:t>
            </a:r>
            <a:r>
              <a:rPr sz="1050" spc="-15" dirty="0">
                <a:latin typeface="Times New Roman"/>
                <a:cs typeface="Times New Roman"/>
              </a:rPr>
              <a:t>services,</a:t>
            </a:r>
            <a:r>
              <a:rPr sz="1050" spc="-45" dirty="0">
                <a:latin typeface="Times New Roman"/>
                <a:cs typeface="Times New Roman"/>
              </a:rPr>
              <a:t> </a:t>
            </a:r>
            <a:r>
              <a:rPr sz="1050" spc="-15" dirty="0">
                <a:latin typeface="Times New Roman"/>
                <a:cs typeface="Times New Roman"/>
              </a:rPr>
              <a:t>may</a:t>
            </a:r>
            <a:r>
              <a:rPr sz="1050" spc="-65" dirty="0">
                <a:latin typeface="Times New Roman"/>
                <a:cs typeface="Times New Roman"/>
              </a:rPr>
              <a:t> </a:t>
            </a:r>
            <a:r>
              <a:rPr sz="1050" dirty="0">
                <a:latin typeface="Times New Roman"/>
                <a:cs typeface="Times New Roman"/>
              </a:rPr>
              <a:t>not</a:t>
            </a:r>
            <a:r>
              <a:rPr sz="1050" spc="-25" dirty="0">
                <a:latin typeface="Times New Roman"/>
                <a:cs typeface="Times New Roman"/>
              </a:rPr>
              <a:t> </a:t>
            </a:r>
            <a:r>
              <a:rPr sz="1050" dirty="0">
                <a:latin typeface="Times New Roman"/>
                <a:cs typeface="Times New Roman"/>
              </a:rPr>
              <a:t>be</a:t>
            </a:r>
            <a:r>
              <a:rPr sz="1050" spc="-20" dirty="0">
                <a:latin typeface="Times New Roman"/>
                <a:cs typeface="Times New Roman"/>
              </a:rPr>
              <a:t> confined</a:t>
            </a:r>
            <a:r>
              <a:rPr sz="1050" spc="-55" dirty="0">
                <a:latin typeface="Times New Roman"/>
                <a:cs typeface="Times New Roman"/>
              </a:rPr>
              <a:t> </a:t>
            </a:r>
            <a:r>
              <a:rPr sz="1050" spc="-5" dirty="0">
                <a:latin typeface="Times New Roman"/>
                <a:cs typeface="Times New Roman"/>
              </a:rPr>
              <a:t>in</a:t>
            </a:r>
            <a:r>
              <a:rPr sz="1050" spc="-20" dirty="0">
                <a:latin typeface="Times New Roman"/>
                <a:cs typeface="Times New Roman"/>
              </a:rPr>
              <a:t> </a:t>
            </a:r>
            <a:r>
              <a:rPr sz="1050" dirty="0">
                <a:latin typeface="Times New Roman"/>
                <a:cs typeface="Times New Roman"/>
              </a:rPr>
              <a:t>an</a:t>
            </a:r>
            <a:r>
              <a:rPr sz="1050" spc="-30" dirty="0">
                <a:latin typeface="Times New Roman"/>
                <a:cs typeface="Times New Roman"/>
              </a:rPr>
              <a:t> </a:t>
            </a:r>
            <a:r>
              <a:rPr sz="1050" spc="-15" dirty="0">
                <a:latin typeface="Times New Roman"/>
                <a:cs typeface="Times New Roman"/>
              </a:rPr>
              <a:t>area</a:t>
            </a:r>
            <a:r>
              <a:rPr sz="1050" spc="-55" dirty="0">
                <a:latin typeface="Times New Roman"/>
                <a:cs typeface="Times New Roman"/>
              </a:rPr>
              <a:t> </a:t>
            </a:r>
            <a:r>
              <a:rPr sz="1050" dirty="0">
                <a:latin typeface="Times New Roman"/>
                <a:cs typeface="Times New Roman"/>
              </a:rPr>
              <a:t>of</a:t>
            </a:r>
            <a:r>
              <a:rPr sz="1050" spc="-25" dirty="0">
                <a:latin typeface="Times New Roman"/>
                <a:cs typeface="Times New Roman"/>
              </a:rPr>
              <a:t> </a:t>
            </a:r>
            <a:r>
              <a:rPr sz="1050" spc="-20" dirty="0">
                <a:latin typeface="Times New Roman"/>
                <a:cs typeface="Times New Roman"/>
              </a:rPr>
              <a:t>seclusion,</a:t>
            </a:r>
            <a:r>
              <a:rPr sz="1050" spc="-55" dirty="0">
                <a:latin typeface="Times New Roman"/>
                <a:cs typeface="Times New Roman"/>
              </a:rPr>
              <a:t> </a:t>
            </a:r>
            <a:r>
              <a:rPr sz="1050" dirty="0">
                <a:latin typeface="Times New Roman"/>
                <a:cs typeface="Times New Roman"/>
              </a:rPr>
              <a:t>or</a:t>
            </a:r>
            <a:r>
              <a:rPr sz="1050" spc="-25" dirty="0">
                <a:latin typeface="Times New Roman"/>
                <a:cs typeface="Times New Roman"/>
              </a:rPr>
              <a:t> </a:t>
            </a:r>
            <a:r>
              <a:rPr sz="1050" spc="-5" dirty="0">
                <a:latin typeface="Times New Roman"/>
                <a:cs typeface="Times New Roman"/>
              </a:rPr>
              <a:t>any</a:t>
            </a:r>
            <a:r>
              <a:rPr sz="1050" spc="-45" dirty="0">
                <a:latin typeface="Times New Roman"/>
                <a:cs typeface="Times New Roman"/>
              </a:rPr>
              <a:t> </a:t>
            </a:r>
            <a:r>
              <a:rPr sz="1050" spc="-5" dirty="0">
                <a:latin typeface="Times New Roman"/>
                <a:cs typeface="Times New Roman"/>
              </a:rPr>
              <a:t>other</a:t>
            </a:r>
            <a:r>
              <a:rPr sz="1050" spc="-25" dirty="0">
                <a:latin typeface="Times New Roman"/>
                <a:cs typeface="Times New Roman"/>
              </a:rPr>
              <a:t> </a:t>
            </a:r>
            <a:r>
              <a:rPr sz="1050" spc="-15" dirty="0">
                <a:latin typeface="Times New Roman"/>
                <a:cs typeface="Times New Roman"/>
              </a:rPr>
              <a:t>specially</a:t>
            </a:r>
            <a:endParaRPr sz="1050" dirty="0">
              <a:latin typeface="Times New Roman"/>
              <a:cs typeface="Times New Roman"/>
            </a:endParaRPr>
          </a:p>
          <a:p>
            <a:pPr marL="24130" marR="7620" algn="just">
              <a:lnSpc>
                <a:spcPts val="1190"/>
              </a:lnSpc>
              <a:spcBef>
                <a:spcPts val="70"/>
              </a:spcBef>
            </a:pPr>
            <a:r>
              <a:rPr sz="1050" spc="-15" dirty="0">
                <a:latin typeface="Times New Roman"/>
                <a:cs typeface="Times New Roman"/>
              </a:rPr>
              <a:t>designed</a:t>
            </a:r>
            <a:r>
              <a:rPr sz="1050" spc="-50" dirty="0">
                <a:latin typeface="Times New Roman"/>
                <a:cs typeface="Times New Roman"/>
              </a:rPr>
              <a:t> </a:t>
            </a:r>
            <a:r>
              <a:rPr sz="1050" spc="-20" dirty="0">
                <a:latin typeface="Times New Roman"/>
                <a:cs typeface="Times New Roman"/>
              </a:rPr>
              <a:t>locked</a:t>
            </a:r>
            <a:r>
              <a:rPr sz="1050" spc="-50" dirty="0">
                <a:latin typeface="Times New Roman"/>
                <a:cs typeface="Times New Roman"/>
              </a:rPr>
              <a:t> </a:t>
            </a:r>
            <a:r>
              <a:rPr sz="1050" spc="-5" dirty="0">
                <a:latin typeface="Times New Roman"/>
                <a:cs typeface="Times New Roman"/>
              </a:rPr>
              <a:t>space</a:t>
            </a:r>
            <a:r>
              <a:rPr sz="1050" spc="-30" dirty="0">
                <a:latin typeface="Times New Roman"/>
                <a:cs typeface="Times New Roman"/>
              </a:rPr>
              <a:t> </a:t>
            </a:r>
            <a:r>
              <a:rPr sz="1050" spc="-5" dirty="0">
                <a:latin typeface="Times New Roman"/>
                <a:cs typeface="Times New Roman"/>
              </a:rPr>
              <a:t>as</a:t>
            </a:r>
            <a:r>
              <a:rPr sz="1050" spc="-40" dirty="0">
                <a:latin typeface="Times New Roman"/>
                <a:cs typeface="Times New Roman"/>
              </a:rPr>
              <a:t> </a:t>
            </a:r>
            <a:r>
              <a:rPr sz="1050" spc="-20" dirty="0">
                <a:latin typeface="Times New Roman"/>
                <a:cs typeface="Times New Roman"/>
              </a:rPr>
              <a:t>either</a:t>
            </a:r>
            <a:r>
              <a:rPr sz="1050" spc="-60" dirty="0">
                <a:latin typeface="Times New Roman"/>
                <a:cs typeface="Times New Roman"/>
              </a:rPr>
              <a:t> </a:t>
            </a:r>
            <a:r>
              <a:rPr sz="1050" dirty="0">
                <a:latin typeface="Times New Roman"/>
                <a:cs typeface="Times New Roman"/>
              </a:rPr>
              <a:t>a</a:t>
            </a:r>
            <a:r>
              <a:rPr sz="1050" spc="-40" dirty="0">
                <a:latin typeface="Times New Roman"/>
                <a:cs typeface="Times New Roman"/>
              </a:rPr>
              <a:t> </a:t>
            </a:r>
            <a:r>
              <a:rPr sz="1050" spc="-20" dirty="0">
                <a:latin typeface="Times New Roman"/>
                <a:cs typeface="Times New Roman"/>
              </a:rPr>
              <a:t>discipline</a:t>
            </a:r>
            <a:r>
              <a:rPr sz="1050" spc="-50" dirty="0">
                <a:latin typeface="Times New Roman"/>
                <a:cs typeface="Times New Roman"/>
              </a:rPr>
              <a:t> </a:t>
            </a:r>
            <a:r>
              <a:rPr sz="1050" spc="-20" dirty="0">
                <a:latin typeface="Times New Roman"/>
                <a:cs typeface="Times New Roman"/>
              </a:rPr>
              <a:t>management</a:t>
            </a:r>
            <a:r>
              <a:rPr sz="1050" spc="-70" dirty="0">
                <a:latin typeface="Times New Roman"/>
                <a:cs typeface="Times New Roman"/>
              </a:rPr>
              <a:t> </a:t>
            </a:r>
            <a:r>
              <a:rPr sz="1050" spc="-20" dirty="0">
                <a:latin typeface="Times New Roman"/>
                <a:cs typeface="Times New Roman"/>
              </a:rPr>
              <a:t>practice</a:t>
            </a:r>
            <a:r>
              <a:rPr sz="1050" spc="-50" dirty="0">
                <a:latin typeface="Times New Roman"/>
                <a:cs typeface="Times New Roman"/>
              </a:rPr>
              <a:t> </a:t>
            </a:r>
            <a:r>
              <a:rPr sz="1050" dirty="0">
                <a:latin typeface="Times New Roman"/>
                <a:cs typeface="Times New Roman"/>
              </a:rPr>
              <a:t>or</a:t>
            </a:r>
            <a:r>
              <a:rPr sz="1050" spc="-45" dirty="0">
                <a:latin typeface="Times New Roman"/>
                <a:cs typeface="Times New Roman"/>
              </a:rPr>
              <a:t> </a:t>
            </a:r>
            <a:r>
              <a:rPr sz="1050" spc="-5" dirty="0">
                <a:latin typeface="Times New Roman"/>
                <a:cs typeface="Times New Roman"/>
              </a:rPr>
              <a:t>as</a:t>
            </a:r>
            <a:r>
              <a:rPr sz="1050" spc="-30" dirty="0">
                <a:latin typeface="Times New Roman"/>
                <a:cs typeface="Times New Roman"/>
              </a:rPr>
              <a:t> </a:t>
            </a:r>
            <a:r>
              <a:rPr sz="1050" dirty="0">
                <a:latin typeface="Times New Roman"/>
                <a:cs typeface="Times New Roman"/>
              </a:rPr>
              <a:t>a</a:t>
            </a:r>
            <a:r>
              <a:rPr sz="1050" spc="-40" dirty="0">
                <a:latin typeface="Times New Roman"/>
                <a:cs typeface="Times New Roman"/>
              </a:rPr>
              <a:t> </a:t>
            </a:r>
            <a:r>
              <a:rPr sz="1050" spc="-15" dirty="0">
                <a:latin typeface="Times New Roman"/>
                <a:cs typeface="Times New Roman"/>
              </a:rPr>
              <a:t>behavioral</a:t>
            </a:r>
            <a:r>
              <a:rPr sz="1050" spc="-55" dirty="0">
                <a:latin typeface="Times New Roman"/>
                <a:cs typeface="Times New Roman"/>
              </a:rPr>
              <a:t> </a:t>
            </a:r>
            <a:r>
              <a:rPr sz="1050" spc="-25" dirty="0">
                <a:latin typeface="Times New Roman"/>
                <a:cs typeface="Times New Roman"/>
              </a:rPr>
              <a:t>management</a:t>
            </a:r>
            <a:r>
              <a:rPr sz="1050" spc="-80" dirty="0">
                <a:latin typeface="Times New Roman"/>
                <a:cs typeface="Times New Roman"/>
              </a:rPr>
              <a:t> </a:t>
            </a:r>
            <a:r>
              <a:rPr sz="1050" spc="-15" dirty="0">
                <a:latin typeface="Times New Roman"/>
                <a:cs typeface="Times New Roman"/>
              </a:rPr>
              <a:t>technique.</a:t>
            </a:r>
            <a:r>
              <a:rPr sz="1050" spc="-60" dirty="0">
                <a:latin typeface="Times New Roman"/>
                <a:cs typeface="Times New Roman"/>
              </a:rPr>
              <a:t> </a:t>
            </a:r>
            <a:r>
              <a:rPr sz="1050" spc="-15" dirty="0">
                <a:latin typeface="Times New Roman"/>
                <a:cs typeface="Times New Roman"/>
              </a:rPr>
              <a:t>When</a:t>
            </a:r>
            <a:r>
              <a:rPr sz="1050" spc="-60" dirty="0">
                <a:latin typeface="Times New Roman"/>
                <a:cs typeface="Times New Roman"/>
              </a:rPr>
              <a:t> </a:t>
            </a:r>
            <a:r>
              <a:rPr sz="1050" dirty="0">
                <a:latin typeface="Times New Roman"/>
                <a:cs typeface="Times New Roman"/>
              </a:rPr>
              <a:t>a</a:t>
            </a:r>
            <a:r>
              <a:rPr sz="1050" spc="-30" dirty="0">
                <a:latin typeface="Times New Roman"/>
                <a:cs typeface="Times New Roman"/>
              </a:rPr>
              <a:t> </a:t>
            </a:r>
            <a:r>
              <a:rPr sz="1050" spc="-25" dirty="0">
                <a:latin typeface="Times New Roman"/>
                <a:cs typeface="Times New Roman"/>
              </a:rPr>
              <a:t>behavior</a:t>
            </a:r>
            <a:r>
              <a:rPr sz="1050" spc="-75" dirty="0">
                <a:latin typeface="Times New Roman"/>
                <a:cs typeface="Times New Roman"/>
              </a:rPr>
              <a:t> </a:t>
            </a:r>
            <a:r>
              <a:rPr sz="1050" spc="-5" dirty="0">
                <a:latin typeface="Times New Roman"/>
                <a:cs typeface="Times New Roman"/>
              </a:rPr>
              <a:t>is</a:t>
            </a:r>
            <a:r>
              <a:rPr sz="1050" spc="-30" dirty="0">
                <a:latin typeface="Times New Roman"/>
                <a:cs typeface="Times New Roman"/>
              </a:rPr>
              <a:t> </a:t>
            </a:r>
            <a:r>
              <a:rPr sz="1050" spc="-15" dirty="0">
                <a:latin typeface="Times New Roman"/>
                <a:cs typeface="Times New Roman"/>
              </a:rPr>
              <a:t>considered  </a:t>
            </a:r>
            <a:r>
              <a:rPr sz="1050" spc="-5" dirty="0">
                <a:latin typeface="Times New Roman"/>
                <a:cs typeface="Times New Roman"/>
              </a:rPr>
              <a:t>to </a:t>
            </a:r>
            <a:r>
              <a:rPr sz="1050" dirty="0">
                <a:latin typeface="Times New Roman"/>
                <a:cs typeface="Times New Roman"/>
              </a:rPr>
              <a:t>be </a:t>
            </a:r>
            <a:r>
              <a:rPr sz="1050" spc="-20" dirty="0">
                <a:latin typeface="Times New Roman"/>
                <a:cs typeface="Times New Roman"/>
              </a:rPr>
              <a:t>imminent </a:t>
            </a:r>
            <a:r>
              <a:rPr sz="1050" dirty="0">
                <a:latin typeface="Times New Roman"/>
                <a:cs typeface="Times New Roman"/>
              </a:rPr>
              <a:t>harm </a:t>
            </a:r>
            <a:r>
              <a:rPr sz="1050" spc="-5" dirty="0">
                <a:latin typeface="Times New Roman"/>
                <a:cs typeface="Times New Roman"/>
              </a:rPr>
              <a:t>to </a:t>
            </a:r>
            <a:r>
              <a:rPr sz="1050" spc="-15" dirty="0">
                <a:latin typeface="Times New Roman"/>
                <a:cs typeface="Times New Roman"/>
              </a:rPr>
              <a:t>self, others, </a:t>
            </a:r>
            <a:r>
              <a:rPr sz="1050" dirty="0">
                <a:latin typeface="Times New Roman"/>
                <a:cs typeface="Times New Roman"/>
              </a:rPr>
              <a:t>or </a:t>
            </a:r>
            <a:r>
              <a:rPr sz="1050" spc="-15" dirty="0">
                <a:latin typeface="Times New Roman"/>
                <a:cs typeface="Times New Roman"/>
              </a:rPr>
              <a:t>destruction </a:t>
            </a:r>
            <a:r>
              <a:rPr sz="1050" dirty="0">
                <a:latin typeface="Times New Roman"/>
                <a:cs typeface="Times New Roman"/>
              </a:rPr>
              <a:t>of </a:t>
            </a:r>
            <a:r>
              <a:rPr sz="1050" spc="-5" dirty="0">
                <a:latin typeface="Times New Roman"/>
                <a:cs typeface="Times New Roman"/>
              </a:rPr>
              <a:t>school </a:t>
            </a:r>
            <a:r>
              <a:rPr sz="1050" spc="-20" dirty="0">
                <a:latin typeface="Times New Roman"/>
                <a:cs typeface="Times New Roman"/>
              </a:rPr>
              <a:t>property, </a:t>
            </a:r>
            <a:r>
              <a:rPr sz="1050" dirty="0">
                <a:latin typeface="Times New Roman"/>
                <a:cs typeface="Times New Roman"/>
              </a:rPr>
              <a:t>an </a:t>
            </a:r>
            <a:r>
              <a:rPr sz="1050" spc="-15" dirty="0">
                <a:latin typeface="Times New Roman"/>
                <a:cs typeface="Times New Roman"/>
              </a:rPr>
              <a:t>approved </a:t>
            </a:r>
            <a:r>
              <a:rPr sz="1050" spc="-20" dirty="0">
                <a:latin typeface="Times New Roman"/>
                <a:cs typeface="Times New Roman"/>
              </a:rPr>
              <a:t>restraint technique </a:t>
            </a:r>
            <a:r>
              <a:rPr sz="1050" spc="-15" dirty="0">
                <a:latin typeface="Times New Roman"/>
                <a:cs typeface="Times New Roman"/>
              </a:rPr>
              <a:t>may </a:t>
            </a:r>
            <a:r>
              <a:rPr sz="1050" dirty="0">
                <a:latin typeface="Times New Roman"/>
                <a:cs typeface="Times New Roman"/>
              </a:rPr>
              <a:t>be </a:t>
            </a:r>
            <a:r>
              <a:rPr sz="1050" spc="-15" dirty="0">
                <a:latin typeface="Times New Roman"/>
                <a:cs typeface="Times New Roman"/>
              </a:rPr>
              <a:t>necessary </a:t>
            </a:r>
            <a:r>
              <a:rPr sz="1050" dirty="0">
                <a:latin typeface="Times New Roman"/>
                <a:cs typeface="Times New Roman"/>
              </a:rPr>
              <a:t>and </a:t>
            </a:r>
            <a:r>
              <a:rPr sz="1050" spc="-15" dirty="0">
                <a:latin typeface="Times New Roman"/>
                <a:cs typeface="Times New Roman"/>
              </a:rPr>
              <a:t>campus  personnel </a:t>
            </a:r>
            <a:r>
              <a:rPr sz="1050" spc="-5" dirty="0">
                <a:latin typeface="Times New Roman"/>
                <a:cs typeface="Times New Roman"/>
              </a:rPr>
              <a:t>are </a:t>
            </a:r>
            <a:r>
              <a:rPr sz="1050" spc="-20" dirty="0">
                <a:latin typeface="Times New Roman"/>
                <a:cs typeface="Times New Roman"/>
              </a:rPr>
              <a:t>required </a:t>
            </a:r>
            <a:r>
              <a:rPr sz="1050" spc="-5" dirty="0">
                <a:latin typeface="Times New Roman"/>
                <a:cs typeface="Times New Roman"/>
              </a:rPr>
              <a:t>to </a:t>
            </a:r>
            <a:r>
              <a:rPr sz="1050" spc="-15" dirty="0">
                <a:latin typeface="Times New Roman"/>
                <a:cs typeface="Times New Roman"/>
              </a:rPr>
              <a:t>follow local </a:t>
            </a:r>
            <a:r>
              <a:rPr sz="1050" dirty="0">
                <a:latin typeface="Times New Roman"/>
                <a:cs typeface="Times New Roman"/>
              </a:rPr>
              <a:t>and </a:t>
            </a:r>
            <a:r>
              <a:rPr sz="1050" spc="-15" dirty="0">
                <a:latin typeface="Times New Roman"/>
                <a:cs typeface="Times New Roman"/>
              </a:rPr>
              <a:t>state PEIMS reporting </a:t>
            </a:r>
            <a:r>
              <a:rPr sz="1050" spc="-20" dirty="0">
                <a:latin typeface="Times New Roman"/>
                <a:cs typeface="Times New Roman"/>
              </a:rPr>
              <a:t>documentation </a:t>
            </a:r>
            <a:r>
              <a:rPr sz="1050" dirty="0">
                <a:latin typeface="Times New Roman"/>
                <a:cs typeface="Times New Roman"/>
              </a:rPr>
              <a:t>and </a:t>
            </a:r>
            <a:r>
              <a:rPr sz="1050" spc="-20" dirty="0">
                <a:latin typeface="Times New Roman"/>
                <a:cs typeface="Times New Roman"/>
              </a:rPr>
              <a:t>required </a:t>
            </a:r>
            <a:r>
              <a:rPr sz="1050" spc="-5" dirty="0">
                <a:latin typeface="Times New Roman"/>
                <a:cs typeface="Times New Roman"/>
              </a:rPr>
              <a:t>to </a:t>
            </a:r>
            <a:r>
              <a:rPr sz="1050" spc="-15" dirty="0">
                <a:latin typeface="Times New Roman"/>
                <a:cs typeface="Times New Roman"/>
              </a:rPr>
              <a:t>inform </a:t>
            </a:r>
            <a:r>
              <a:rPr sz="1050" spc="-10" dirty="0">
                <a:latin typeface="Times New Roman"/>
                <a:cs typeface="Times New Roman"/>
              </a:rPr>
              <a:t>the </a:t>
            </a:r>
            <a:r>
              <a:rPr sz="1050" spc="-15" dirty="0">
                <a:latin typeface="Times New Roman"/>
                <a:cs typeface="Times New Roman"/>
              </a:rPr>
              <a:t>parents about the</a:t>
            </a:r>
            <a:r>
              <a:rPr sz="1050" spc="-140" dirty="0">
                <a:latin typeface="Times New Roman"/>
                <a:cs typeface="Times New Roman"/>
              </a:rPr>
              <a:t> </a:t>
            </a:r>
            <a:r>
              <a:rPr sz="1050" spc="-20" dirty="0">
                <a:latin typeface="Times New Roman"/>
                <a:cs typeface="Times New Roman"/>
              </a:rPr>
              <a:t>incident.</a:t>
            </a:r>
            <a:endParaRPr sz="1050" dirty="0">
              <a:latin typeface="Times New Roman"/>
              <a:cs typeface="Times New Roman"/>
            </a:endParaRPr>
          </a:p>
        </p:txBody>
      </p:sp>
      <p:sp>
        <p:nvSpPr>
          <p:cNvPr id="10" name="object 10"/>
          <p:cNvSpPr txBox="1"/>
          <p:nvPr/>
        </p:nvSpPr>
        <p:spPr>
          <a:xfrm>
            <a:off x="3730244" y="9644915"/>
            <a:ext cx="270510" cy="180975"/>
          </a:xfrm>
          <a:prstGeom prst="rect">
            <a:avLst/>
          </a:prstGeom>
        </p:spPr>
        <p:txBody>
          <a:bodyPr vert="horz" wrap="square" lIns="0" tIns="0" rIns="0" bIns="0" rtlCol="0">
            <a:spAutoFit/>
          </a:bodyPr>
          <a:lstStyle/>
          <a:p>
            <a:pPr marL="12700">
              <a:lnSpc>
                <a:spcPts val="1305"/>
              </a:lnSpc>
            </a:pPr>
            <a:r>
              <a:rPr sz="1100" spc="0" dirty="0">
                <a:latin typeface="Times New Roman"/>
                <a:cs typeface="Times New Roman"/>
              </a:rPr>
              <a:t>X</a:t>
            </a:r>
            <a:r>
              <a:rPr sz="1100" spc="-20" dirty="0">
                <a:latin typeface="Times New Roman"/>
                <a:cs typeface="Times New Roman"/>
              </a:rPr>
              <a:t>IX</a:t>
            </a:r>
            <a:endParaRPr sz="1100">
              <a:latin typeface="Times New Roman"/>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29184" y="6833616"/>
            <a:ext cx="7029450" cy="154305"/>
          </a:xfrm>
          <a:prstGeom prst="rect">
            <a:avLst/>
          </a:prstGeom>
          <a:solidFill>
            <a:srgbClr val="FFFF00"/>
          </a:solidFill>
        </p:spPr>
        <p:txBody>
          <a:bodyPr vert="horz" wrap="square" lIns="0" tIns="0" rIns="0" bIns="0" rtlCol="0">
            <a:spAutoFit/>
          </a:bodyPr>
          <a:lstStyle/>
          <a:p>
            <a:pPr>
              <a:lnSpc>
                <a:spcPts val="1160"/>
              </a:lnSpc>
            </a:pPr>
            <a:r>
              <a:rPr sz="1050" spc="-5" dirty="0">
                <a:latin typeface="Times New Roman"/>
                <a:cs typeface="Times New Roman"/>
              </a:rPr>
              <a:t>the</a:t>
            </a:r>
            <a:r>
              <a:rPr sz="1050" spc="200" dirty="0">
                <a:latin typeface="Times New Roman"/>
                <a:cs typeface="Times New Roman"/>
              </a:rPr>
              <a:t> </a:t>
            </a:r>
            <a:r>
              <a:rPr sz="1050" dirty="0">
                <a:latin typeface="Times New Roman"/>
                <a:cs typeface="Times New Roman"/>
              </a:rPr>
              <a:t>Student</a:t>
            </a:r>
            <a:r>
              <a:rPr sz="1050" spc="175" dirty="0">
                <a:latin typeface="Times New Roman"/>
                <a:cs typeface="Times New Roman"/>
              </a:rPr>
              <a:t> </a:t>
            </a:r>
            <a:r>
              <a:rPr sz="1050" spc="-5" dirty="0">
                <a:latin typeface="Times New Roman"/>
                <a:cs typeface="Times New Roman"/>
              </a:rPr>
              <a:t>Handbook,</a:t>
            </a:r>
            <a:r>
              <a:rPr sz="1050" spc="200" dirty="0">
                <a:latin typeface="Times New Roman"/>
                <a:cs typeface="Times New Roman"/>
              </a:rPr>
              <a:t> </a:t>
            </a:r>
            <a:r>
              <a:rPr sz="1050" dirty="0">
                <a:latin typeface="Times New Roman"/>
                <a:cs typeface="Times New Roman"/>
              </a:rPr>
              <a:t>for</a:t>
            </a:r>
            <a:r>
              <a:rPr sz="1050" spc="165" dirty="0">
                <a:latin typeface="Times New Roman"/>
                <a:cs typeface="Times New Roman"/>
              </a:rPr>
              <a:t> </a:t>
            </a:r>
            <a:r>
              <a:rPr sz="1050" spc="-5" dirty="0">
                <a:latin typeface="Times New Roman"/>
                <a:cs typeface="Times New Roman"/>
              </a:rPr>
              <a:t>each</a:t>
            </a:r>
            <a:r>
              <a:rPr sz="1050" spc="200" dirty="0">
                <a:latin typeface="Times New Roman"/>
                <a:cs typeface="Times New Roman"/>
              </a:rPr>
              <a:t> </a:t>
            </a:r>
            <a:r>
              <a:rPr sz="1050" spc="-5" dirty="0">
                <a:latin typeface="Times New Roman"/>
                <a:cs typeface="Times New Roman"/>
              </a:rPr>
              <a:t>campus,</a:t>
            </a:r>
            <a:r>
              <a:rPr sz="1050" spc="200" dirty="0">
                <a:latin typeface="Times New Roman"/>
                <a:cs typeface="Times New Roman"/>
              </a:rPr>
              <a:t> </a:t>
            </a:r>
            <a:r>
              <a:rPr sz="1050" spc="-5" dirty="0">
                <a:latin typeface="Times New Roman"/>
                <a:cs typeface="Times New Roman"/>
              </a:rPr>
              <a:t>the</a:t>
            </a:r>
            <a:r>
              <a:rPr sz="1050" spc="180" dirty="0">
                <a:latin typeface="Times New Roman"/>
                <a:cs typeface="Times New Roman"/>
              </a:rPr>
              <a:t> </a:t>
            </a:r>
            <a:r>
              <a:rPr sz="1050" spc="-10" dirty="0">
                <a:latin typeface="Times New Roman"/>
                <a:cs typeface="Times New Roman"/>
              </a:rPr>
              <a:t>email</a:t>
            </a:r>
            <a:r>
              <a:rPr sz="1050" spc="190" dirty="0">
                <a:latin typeface="Times New Roman"/>
                <a:cs typeface="Times New Roman"/>
              </a:rPr>
              <a:t> </a:t>
            </a:r>
            <a:r>
              <a:rPr sz="1050" spc="-5" dirty="0">
                <a:latin typeface="Times New Roman"/>
                <a:cs typeface="Times New Roman"/>
              </a:rPr>
              <a:t>address</a:t>
            </a:r>
            <a:r>
              <a:rPr sz="1050" spc="190" dirty="0">
                <a:latin typeface="Times New Roman"/>
                <a:cs typeface="Times New Roman"/>
              </a:rPr>
              <a:t> </a:t>
            </a:r>
            <a:r>
              <a:rPr sz="1050" dirty="0">
                <a:latin typeface="Times New Roman"/>
                <a:cs typeface="Times New Roman"/>
              </a:rPr>
              <a:t>and</a:t>
            </a:r>
            <a:r>
              <a:rPr sz="1050" spc="180" dirty="0">
                <a:latin typeface="Times New Roman"/>
                <a:cs typeface="Times New Roman"/>
              </a:rPr>
              <a:t> </a:t>
            </a:r>
            <a:r>
              <a:rPr sz="1050" spc="-5" dirty="0">
                <a:latin typeface="Times New Roman"/>
                <a:cs typeface="Times New Roman"/>
              </a:rPr>
              <a:t>telephone</a:t>
            </a:r>
            <a:r>
              <a:rPr sz="1050" spc="180" dirty="0">
                <a:latin typeface="Times New Roman"/>
                <a:cs typeface="Times New Roman"/>
              </a:rPr>
              <a:t> </a:t>
            </a:r>
            <a:r>
              <a:rPr sz="1050" spc="-5" dirty="0">
                <a:latin typeface="Times New Roman"/>
                <a:cs typeface="Times New Roman"/>
              </a:rPr>
              <a:t>number</a:t>
            </a:r>
            <a:r>
              <a:rPr sz="1050" spc="190" dirty="0">
                <a:latin typeface="Times New Roman"/>
                <a:cs typeface="Times New Roman"/>
              </a:rPr>
              <a:t> </a:t>
            </a:r>
            <a:r>
              <a:rPr sz="1050" dirty="0">
                <a:latin typeface="Times New Roman"/>
                <a:cs typeface="Times New Roman"/>
              </a:rPr>
              <a:t>of</a:t>
            </a:r>
            <a:r>
              <a:rPr sz="1050" spc="190" dirty="0">
                <a:latin typeface="Times New Roman"/>
                <a:cs typeface="Times New Roman"/>
              </a:rPr>
              <a:t> </a:t>
            </a:r>
            <a:r>
              <a:rPr sz="1050" spc="-5" dirty="0">
                <a:latin typeface="Times New Roman"/>
                <a:cs typeface="Times New Roman"/>
              </a:rPr>
              <a:t>the</a:t>
            </a:r>
            <a:r>
              <a:rPr sz="1050" spc="200" dirty="0">
                <a:latin typeface="Times New Roman"/>
                <a:cs typeface="Times New Roman"/>
              </a:rPr>
              <a:t> </a:t>
            </a:r>
            <a:r>
              <a:rPr sz="1050" spc="-5" dirty="0">
                <a:latin typeface="Times New Roman"/>
                <a:cs typeface="Times New Roman"/>
              </a:rPr>
              <a:t>person</a:t>
            </a:r>
            <a:r>
              <a:rPr sz="1050" spc="200" dirty="0">
                <a:latin typeface="Times New Roman"/>
                <a:cs typeface="Times New Roman"/>
              </a:rPr>
              <a:t> </a:t>
            </a:r>
            <a:r>
              <a:rPr sz="1050" spc="-5" dirty="0">
                <a:latin typeface="Times New Roman"/>
                <a:cs typeface="Times New Roman"/>
              </a:rPr>
              <a:t>serving</a:t>
            </a:r>
            <a:r>
              <a:rPr sz="1050" spc="200" dirty="0">
                <a:latin typeface="Times New Roman"/>
                <a:cs typeface="Times New Roman"/>
              </a:rPr>
              <a:t> </a:t>
            </a:r>
            <a:r>
              <a:rPr sz="1050" spc="-5" dirty="0">
                <a:latin typeface="Times New Roman"/>
                <a:cs typeface="Times New Roman"/>
              </a:rPr>
              <a:t>as</a:t>
            </a:r>
            <a:r>
              <a:rPr sz="1050" spc="180" dirty="0">
                <a:latin typeface="Times New Roman"/>
                <a:cs typeface="Times New Roman"/>
              </a:rPr>
              <a:t> </a:t>
            </a:r>
            <a:r>
              <a:rPr sz="1050" spc="-5" dirty="0">
                <a:latin typeface="Times New Roman"/>
                <a:cs typeface="Times New Roman"/>
              </a:rPr>
              <a:t>campus</a:t>
            </a:r>
            <a:r>
              <a:rPr sz="1050" spc="190" dirty="0">
                <a:latin typeface="Times New Roman"/>
                <a:cs typeface="Times New Roman"/>
              </a:rPr>
              <a:t> </a:t>
            </a:r>
            <a:r>
              <a:rPr sz="1050" spc="-5" dirty="0">
                <a:latin typeface="Times New Roman"/>
                <a:cs typeface="Times New Roman"/>
              </a:rPr>
              <a:t>behavior</a:t>
            </a:r>
            <a:endParaRPr sz="1050">
              <a:latin typeface="Times New Roman"/>
              <a:cs typeface="Times New Roman"/>
            </a:endParaRPr>
          </a:p>
        </p:txBody>
      </p:sp>
      <p:sp>
        <p:nvSpPr>
          <p:cNvPr id="3" name="object 3"/>
          <p:cNvSpPr txBox="1"/>
          <p:nvPr/>
        </p:nvSpPr>
        <p:spPr>
          <a:xfrm>
            <a:off x="329184" y="6987540"/>
            <a:ext cx="3431540" cy="152400"/>
          </a:xfrm>
          <a:prstGeom prst="rect">
            <a:avLst/>
          </a:prstGeom>
          <a:solidFill>
            <a:srgbClr val="FFFF00"/>
          </a:solidFill>
        </p:spPr>
        <p:txBody>
          <a:bodyPr vert="horz" wrap="square" lIns="0" tIns="0" rIns="0" bIns="0" rtlCol="0">
            <a:spAutoFit/>
          </a:bodyPr>
          <a:lstStyle/>
          <a:p>
            <a:pPr>
              <a:lnSpc>
                <a:spcPts val="1160"/>
              </a:lnSpc>
            </a:pPr>
            <a:r>
              <a:rPr sz="1050" spc="-5" dirty="0">
                <a:latin typeface="Times New Roman"/>
                <a:cs typeface="Times New Roman"/>
              </a:rPr>
              <a:t>coordinator. Contact information may </a:t>
            </a:r>
            <a:r>
              <a:rPr sz="1050" dirty="0">
                <a:latin typeface="Times New Roman"/>
                <a:cs typeface="Times New Roman"/>
              </a:rPr>
              <a:t>be found </a:t>
            </a:r>
            <a:r>
              <a:rPr sz="1050" spc="-5" dirty="0">
                <a:latin typeface="Times New Roman"/>
                <a:cs typeface="Times New Roman"/>
              </a:rPr>
              <a:t>at</a:t>
            </a:r>
            <a:r>
              <a:rPr sz="1050" spc="35" dirty="0">
                <a:latin typeface="Times New Roman"/>
                <a:cs typeface="Times New Roman"/>
              </a:rPr>
              <a:t> </a:t>
            </a:r>
            <a:r>
              <a:rPr sz="1050" u="sng" spc="-5" dirty="0">
                <a:solidFill>
                  <a:srgbClr val="0000FF"/>
                </a:solidFill>
                <a:uFill>
                  <a:solidFill>
                    <a:srgbClr val="0000FF"/>
                  </a:solidFill>
                </a:uFill>
                <a:latin typeface="Times New Roman"/>
                <a:cs typeface="Times New Roman"/>
                <a:hlinkClick r:id="rId2"/>
              </a:rPr>
              <a:t>www.bisd.us</a:t>
            </a:r>
            <a:r>
              <a:rPr sz="1050" spc="-5" dirty="0">
                <a:latin typeface="Times New Roman"/>
                <a:cs typeface="Times New Roman"/>
                <a:hlinkClick r:id="rId2"/>
              </a:rPr>
              <a:t>.</a:t>
            </a:r>
            <a:endParaRPr sz="1050">
              <a:latin typeface="Times New Roman"/>
              <a:cs typeface="Times New Roman"/>
            </a:endParaRPr>
          </a:p>
        </p:txBody>
      </p:sp>
      <p:sp>
        <p:nvSpPr>
          <p:cNvPr id="4" name="object 4"/>
          <p:cNvSpPr txBox="1"/>
          <p:nvPr/>
        </p:nvSpPr>
        <p:spPr>
          <a:xfrm>
            <a:off x="316484" y="7116571"/>
            <a:ext cx="6917690" cy="2646680"/>
          </a:xfrm>
          <a:prstGeom prst="rect">
            <a:avLst/>
          </a:prstGeom>
        </p:spPr>
        <p:txBody>
          <a:bodyPr vert="horz" wrap="square" lIns="0" tIns="23495" rIns="0" bIns="0" rtlCol="0">
            <a:spAutoFit/>
          </a:bodyPr>
          <a:lstStyle/>
          <a:p>
            <a:pPr marL="12700" marR="52705" indent="200660">
              <a:lnSpc>
                <a:spcPts val="1210"/>
              </a:lnSpc>
              <a:spcBef>
                <a:spcPts val="185"/>
              </a:spcBef>
            </a:pPr>
            <a:r>
              <a:rPr sz="1050" spc="-15" dirty="0">
                <a:latin typeface="Times New Roman"/>
                <a:cs typeface="Times New Roman"/>
              </a:rPr>
              <a:t>School </a:t>
            </a:r>
            <a:r>
              <a:rPr sz="1050" spc="-5" dirty="0">
                <a:latin typeface="Times New Roman"/>
                <a:cs typeface="Times New Roman"/>
              </a:rPr>
              <a:t>rules </a:t>
            </a:r>
            <a:r>
              <a:rPr sz="1050" dirty="0">
                <a:latin typeface="Times New Roman"/>
                <a:cs typeface="Times New Roman"/>
              </a:rPr>
              <a:t>and </a:t>
            </a:r>
            <a:r>
              <a:rPr sz="1050" spc="-10" dirty="0">
                <a:latin typeface="Times New Roman"/>
                <a:cs typeface="Times New Roman"/>
              </a:rPr>
              <a:t>the </a:t>
            </a:r>
            <a:r>
              <a:rPr sz="1050" spc="-5" dirty="0">
                <a:latin typeface="Times New Roman"/>
                <a:cs typeface="Times New Roman"/>
              </a:rPr>
              <a:t>authority </a:t>
            </a:r>
            <a:r>
              <a:rPr sz="1050" dirty="0">
                <a:latin typeface="Times New Roman"/>
                <a:cs typeface="Times New Roman"/>
              </a:rPr>
              <a:t>of </a:t>
            </a:r>
            <a:r>
              <a:rPr sz="1050" spc="-5" dirty="0">
                <a:latin typeface="Times New Roman"/>
                <a:cs typeface="Times New Roman"/>
              </a:rPr>
              <a:t>the district to administer discipline apply whenever </a:t>
            </a:r>
            <a:r>
              <a:rPr sz="1050" spc="-10" dirty="0">
                <a:latin typeface="Times New Roman"/>
                <a:cs typeface="Times New Roman"/>
              </a:rPr>
              <a:t>the </a:t>
            </a:r>
            <a:r>
              <a:rPr sz="1050" spc="-5" dirty="0">
                <a:latin typeface="Times New Roman"/>
                <a:cs typeface="Times New Roman"/>
              </a:rPr>
              <a:t>interest </a:t>
            </a:r>
            <a:r>
              <a:rPr sz="1050" dirty="0">
                <a:latin typeface="Times New Roman"/>
                <a:cs typeface="Times New Roman"/>
              </a:rPr>
              <a:t>of </a:t>
            </a:r>
            <a:r>
              <a:rPr sz="1050" spc="-5" dirty="0">
                <a:latin typeface="Times New Roman"/>
                <a:cs typeface="Times New Roman"/>
              </a:rPr>
              <a:t>the district is </a:t>
            </a:r>
            <a:r>
              <a:rPr sz="1050" spc="-25" dirty="0">
                <a:latin typeface="Times New Roman"/>
                <a:cs typeface="Times New Roman"/>
              </a:rPr>
              <a:t>involved, </a:t>
            </a:r>
            <a:r>
              <a:rPr sz="1050" dirty="0">
                <a:latin typeface="Times New Roman"/>
                <a:cs typeface="Times New Roman"/>
              </a:rPr>
              <a:t>on  or off </a:t>
            </a:r>
            <a:r>
              <a:rPr sz="1050" spc="-15" dirty="0">
                <a:latin typeface="Times New Roman"/>
                <a:cs typeface="Times New Roman"/>
              </a:rPr>
              <a:t>school grounds, </a:t>
            </a:r>
            <a:r>
              <a:rPr sz="1050" spc="-5" dirty="0">
                <a:latin typeface="Times New Roman"/>
                <a:cs typeface="Times New Roman"/>
              </a:rPr>
              <a:t>in </a:t>
            </a:r>
            <a:r>
              <a:rPr sz="1050" spc="-25" dirty="0">
                <a:latin typeface="Times New Roman"/>
                <a:cs typeface="Times New Roman"/>
              </a:rPr>
              <a:t>conjunction </a:t>
            </a:r>
            <a:r>
              <a:rPr sz="1050" spc="-5" dirty="0">
                <a:latin typeface="Times New Roman"/>
                <a:cs typeface="Times New Roman"/>
              </a:rPr>
              <a:t>with </a:t>
            </a:r>
            <a:r>
              <a:rPr sz="1050" dirty="0">
                <a:latin typeface="Times New Roman"/>
                <a:cs typeface="Times New Roman"/>
              </a:rPr>
              <a:t>or </a:t>
            </a:r>
            <a:r>
              <a:rPr sz="1050" spc="-15" dirty="0">
                <a:latin typeface="Times New Roman"/>
                <a:cs typeface="Times New Roman"/>
              </a:rPr>
              <a:t>independent </a:t>
            </a:r>
            <a:r>
              <a:rPr sz="1050" spc="-5" dirty="0">
                <a:latin typeface="Times New Roman"/>
                <a:cs typeface="Times New Roman"/>
              </a:rPr>
              <a:t>of </a:t>
            </a:r>
            <a:r>
              <a:rPr sz="1050" spc="-15" dirty="0">
                <a:latin typeface="Times New Roman"/>
                <a:cs typeface="Times New Roman"/>
              </a:rPr>
              <a:t>classes </a:t>
            </a:r>
            <a:r>
              <a:rPr sz="1050" spc="-5" dirty="0">
                <a:latin typeface="Times New Roman"/>
                <a:cs typeface="Times New Roman"/>
              </a:rPr>
              <a:t>and </a:t>
            </a:r>
            <a:r>
              <a:rPr sz="1050" spc="-20" dirty="0">
                <a:latin typeface="Times New Roman"/>
                <a:cs typeface="Times New Roman"/>
              </a:rPr>
              <a:t>school-sponsored</a:t>
            </a:r>
            <a:r>
              <a:rPr sz="1050" spc="-90" dirty="0">
                <a:latin typeface="Times New Roman"/>
                <a:cs typeface="Times New Roman"/>
              </a:rPr>
              <a:t> </a:t>
            </a:r>
            <a:r>
              <a:rPr sz="1050" spc="-20" dirty="0">
                <a:latin typeface="Times New Roman"/>
                <a:cs typeface="Times New Roman"/>
              </a:rPr>
              <a:t>activities.</a:t>
            </a:r>
            <a:endParaRPr sz="1050">
              <a:latin typeface="Times New Roman"/>
              <a:cs typeface="Times New Roman"/>
            </a:endParaRPr>
          </a:p>
          <a:p>
            <a:pPr marL="12700">
              <a:lnSpc>
                <a:spcPts val="1170"/>
              </a:lnSpc>
            </a:pPr>
            <a:r>
              <a:rPr sz="1050" dirty="0">
                <a:latin typeface="Times New Roman"/>
                <a:cs typeface="Times New Roman"/>
              </a:rPr>
              <a:t>The </a:t>
            </a:r>
            <a:r>
              <a:rPr sz="1050" spc="-5" dirty="0">
                <a:latin typeface="Times New Roman"/>
                <a:cs typeface="Times New Roman"/>
              </a:rPr>
              <a:t>district </a:t>
            </a:r>
            <a:r>
              <a:rPr sz="1050" dirty="0">
                <a:latin typeface="Times New Roman"/>
                <a:cs typeface="Times New Roman"/>
              </a:rPr>
              <a:t>has </a:t>
            </a:r>
            <a:r>
              <a:rPr sz="1050" spc="-5" dirty="0">
                <a:latin typeface="Times New Roman"/>
                <a:cs typeface="Times New Roman"/>
              </a:rPr>
              <a:t>disciplinary authority over </a:t>
            </a:r>
            <a:r>
              <a:rPr sz="1050" dirty="0">
                <a:latin typeface="Times New Roman"/>
                <a:cs typeface="Times New Roman"/>
              </a:rPr>
              <a:t>a</a:t>
            </a:r>
            <a:r>
              <a:rPr sz="1050" spc="-35" dirty="0">
                <a:latin typeface="Times New Roman"/>
                <a:cs typeface="Times New Roman"/>
              </a:rPr>
              <a:t> </a:t>
            </a:r>
            <a:r>
              <a:rPr sz="1050" spc="-5" dirty="0">
                <a:latin typeface="Times New Roman"/>
                <a:cs typeface="Times New Roman"/>
              </a:rPr>
              <a:t>student:</a:t>
            </a:r>
            <a:endParaRPr sz="1050">
              <a:latin typeface="Times New Roman"/>
              <a:cs typeface="Times New Roman"/>
            </a:endParaRPr>
          </a:p>
          <a:p>
            <a:pPr marL="469900" marR="211454" indent="-229235">
              <a:lnSpc>
                <a:spcPts val="1210"/>
              </a:lnSpc>
              <a:spcBef>
                <a:spcPts val="45"/>
              </a:spcBef>
              <a:buAutoNum type="arabicPeriod"/>
              <a:tabLst>
                <a:tab pos="469265" algn="l"/>
                <a:tab pos="469900" algn="l"/>
              </a:tabLst>
            </a:pPr>
            <a:r>
              <a:rPr sz="1050" dirty="0">
                <a:latin typeface="Times New Roman"/>
                <a:cs typeface="Times New Roman"/>
              </a:rPr>
              <a:t>During </a:t>
            </a:r>
            <a:r>
              <a:rPr sz="1050" spc="-5" dirty="0">
                <a:latin typeface="Times New Roman"/>
                <a:cs typeface="Times New Roman"/>
              </a:rPr>
              <a:t>the </a:t>
            </a:r>
            <a:r>
              <a:rPr sz="1050" spc="-15" dirty="0">
                <a:latin typeface="Times New Roman"/>
                <a:cs typeface="Times New Roman"/>
              </a:rPr>
              <a:t>regular school </a:t>
            </a:r>
            <a:r>
              <a:rPr sz="1050" spc="-10" dirty="0">
                <a:latin typeface="Times New Roman"/>
                <a:cs typeface="Times New Roman"/>
              </a:rPr>
              <a:t>day </a:t>
            </a:r>
            <a:r>
              <a:rPr sz="1050" dirty="0">
                <a:latin typeface="Times New Roman"/>
                <a:cs typeface="Times New Roman"/>
              </a:rPr>
              <a:t>and </a:t>
            </a:r>
            <a:r>
              <a:rPr sz="1050" spc="-5" dirty="0">
                <a:latin typeface="Times New Roman"/>
                <a:cs typeface="Times New Roman"/>
              </a:rPr>
              <a:t>while </a:t>
            </a:r>
            <a:r>
              <a:rPr sz="1050" spc="-10" dirty="0">
                <a:latin typeface="Times New Roman"/>
                <a:cs typeface="Times New Roman"/>
              </a:rPr>
              <a:t>the </a:t>
            </a:r>
            <a:r>
              <a:rPr sz="1050" spc="-5" dirty="0">
                <a:latin typeface="Times New Roman"/>
                <a:cs typeface="Times New Roman"/>
              </a:rPr>
              <a:t>student is </a:t>
            </a:r>
            <a:r>
              <a:rPr sz="1050" spc="-15" dirty="0">
                <a:latin typeface="Times New Roman"/>
                <a:cs typeface="Times New Roman"/>
              </a:rPr>
              <a:t>going </a:t>
            </a:r>
            <a:r>
              <a:rPr sz="1050" spc="-5" dirty="0">
                <a:latin typeface="Times New Roman"/>
                <a:cs typeface="Times New Roman"/>
              </a:rPr>
              <a:t>to </a:t>
            </a:r>
            <a:r>
              <a:rPr sz="1050" dirty="0">
                <a:latin typeface="Times New Roman"/>
                <a:cs typeface="Times New Roman"/>
              </a:rPr>
              <a:t>and from school or </a:t>
            </a:r>
            <a:r>
              <a:rPr sz="1050" spc="-25" dirty="0">
                <a:latin typeface="Times New Roman"/>
                <a:cs typeface="Times New Roman"/>
              </a:rPr>
              <a:t>school-sponsored </a:t>
            </a:r>
            <a:r>
              <a:rPr sz="1050" dirty="0">
                <a:latin typeface="Times New Roman"/>
                <a:cs typeface="Times New Roman"/>
              </a:rPr>
              <a:t>or </a:t>
            </a:r>
            <a:r>
              <a:rPr sz="1050" spc="-15" dirty="0">
                <a:latin typeface="Times New Roman"/>
                <a:cs typeface="Times New Roman"/>
              </a:rPr>
              <a:t>school- </a:t>
            </a:r>
            <a:r>
              <a:rPr sz="1050" spc="-5" dirty="0">
                <a:latin typeface="Times New Roman"/>
                <a:cs typeface="Times New Roman"/>
              </a:rPr>
              <a:t>related  activity </a:t>
            </a:r>
            <a:r>
              <a:rPr sz="1050" dirty="0">
                <a:latin typeface="Times New Roman"/>
                <a:cs typeface="Times New Roman"/>
              </a:rPr>
              <a:t>on </a:t>
            </a:r>
            <a:r>
              <a:rPr sz="1050" spc="-5" dirty="0">
                <a:latin typeface="Times New Roman"/>
                <a:cs typeface="Times New Roman"/>
              </a:rPr>
              <a:t>district</a:t>
            </a:r>
            <a:r>
              <a:rPr sz="1050" spc="-175" dirty="0">
                <a:latin typeface="Times New Roman"/>
                <a:cs typeface="Times New Roman"/>
              </a:rPr>
              <a:t> </a:t>
            </a:r>
            <a:r>
              <a:rPr sz="1050" spc="-15" dirty="0">
                <a:latin typeface="Times New Roman"/>
                <a:cs typeface="Times New Roman"/>
              </a:rPr>
              <a:t>transportation;</a:t>
            </a:r>
            <a:endParaRPr sz="1050">
              <a:latin typeface="Times New Roman"/>
              <a:cs typeface="Times New Roman"/>
            </a:endParaRPr>
          </a:p>
          <a:p>
            <a:pPr marL="469900" indent="-228600">
              <a:lnSpc>
                <a:spcPts val="1190"/>
              </a:lnSpc>
              <a:buAutoNum type="arabicPeriod"/>
              <a:tabLst>
                <a:tab pos="469900" algn="l"/>
                <a:tab pos="470534" algn="l"/>
              </a:tabLst>
            </a:pPr>
            <a:r>
              <a:rPr sz="1050" dirty="0">
                <a:latin typeface="Times New Roman"/>
                <a:cs typeface="Times New Roman"/>
              </a:rPr>
              <a:t>During </a:t>
            </a:r>
            <a:r>
              <a:rPr sz="1050" spc="-15" dirty="0">
                <a:latin typeface="Times New Roman"/>
                <a:cs typeface="Times New Roman"/>
              </a:rPr>
              <a:t>lunch </a:t>
            </a:r>
            <a:r>
              <a:rPr sz="1050" spc="-5" dirty="0">
                <a:latin typeface="Times New Roman"/>
                <a:cs typeface="Times New Roman"/>
              </a:rPr>
              <a:t>periods in </a:t>
            </a:r>
            <a:r>
              <a:rPr sz="1050" spc="-20" dirty="0">
                <a:latin typeface="Times New Roman"/>
                <a:cs typeface="Times New Roman"/>
              </a:rPr>
              <a:t>which </a:t>
            </a:r>
            <a:r>
              <a:rPr sz="1050" dirty="0">
                <a:latin typeface="Times New Roman"/>
                <a:cs typeface="Times New Roman"/>
              </a:rPr>
              <a:t>a </a:t>
            </a:r>
            <a:r>
              <a:rPr sz="1050" spc="-5" dirty="0">
                <a:latin typeface="Times New Roman"/>
                <a:cs typeface="Times New Roman"/>
              </a:rPr>
              <a:t>student is </a:t>
            </a:r>
            <a:r>
              <a:rPr sz="1050" spc="-15" dirty="0">
                <a:latin typeface="Times New Roman"/>
                <a:cs typeface="Times New Roman"/>
              </a:rPr>
              <a:t>allowed </a:t>
            </a:r>
            <a:r>
              <a:rPr sz="1050" spc="-5" dirty="0">
                <a:latin typeface="Times New Roman"/>
                <a:cs typeface="Times New Roman"/>
              </a:rPr>
              <a:t>to </a:t>
            </a:r>
            <a:r>
              <a:rPr sz="1050" spc="-20" dirty="0">
                <a:latin typeface="Times New Roman"/>
                <a:cs typeface="Times New Roman"/>
              </a:rPr>
              <a:t>leave</a:t>
            </a:r>
            <a:r>
              <a:rPr sz="1050" spc="-100" dirty="0">
                <a:latin typeface="Times New Roman"/>
                <a:cs typeface="Times New Roman"/>
              </a:rPr>
              <a:t> </a:t>
            </a:r>
            <a:r>
              <a:rPr sz="1050" spc="-15" dirty="0">
                <a:latin typeface="Times New Roman"/>
                <a:cs typeface="Times New Roman"/>
              </a:rPr>
              <a:t>campus;</a:t>
            </a:r>
            <a:endParaRPr sz="1050">
              <a:latin typeface="Times New Roman"/>
              <a:cs typeface="Times New Roman"/>
            </a:endParaRPr>
          </a:p>
          <a:p>
            <a:pPr marL="469900" indent="-228600">
              <a:lnSpc>
                <a:spcPts val="1200"/>
              </a:lnSpc>
              <a:buAutoNum type="arabicPeriod"/>
              <a:tabLst>
                <a:tab pos="469900" algn="l"/>
                <a:tab pos="470534" algn="l"/>
              </a:tabLst>
            </a:pPr>
            <a:r>
              <a:rPr sz="1050" spc="-5" dirty="0">
                <a:latin typeface="Times New Roman"/>
                <a:cs typeface="Times New Roman"/>
              </a:rPr>
              <a:t>While the student is in </a:t>
            </a:r>
            <a:r>
              <a:rPr sz="1050" spc="-15" dirty="0">
                <a:latin typeface="Times New Roman"/>
                <a:cs typeface="Times New Roman"/>
              </a:rPr>
              <a:t>attendance </a:t>
            </a:r>
            <a:r>
              <a:rPr sz="1050" spc="-5" dirty="0">
                <a:latin typeface="Times New Roman"/>
                <a:cs typeface="Times New Roman"/>
              </a:rPr>
              <a:t>at </a:t>
            </a:r>
            <a:r>
              <a:rPr sz="1050" spc="-15" dirty="0">
                <a:latin typeface="Times New Roman"/>
                <a:cs typeface="Times New Roman"/>
              </a:rPr>
              <a:t>anyschool-related </a:t>
            </a:r>
            <a:r>
              <a:rPr sz="1050" spc="-20" dirty="0">
                <a:latin typeface="Times New Roman"/>
                <a:cs typeface="Times New Roman"/>
              </a:rPr>
              <a:t>activity, </a:t>
            </a:r>
            <a:r>
              <a:rPr sz="1050" spc="-5" dirty="0">
                <a:latin typeface="Times New Roman"/>
                <a:cs typeface="Times New Roman"/>
              </a:rPr>
              <a:t>regardless </a:t>
            </a:r>
            <a:r>
              <a:rPr sz="1050" dirty="0">
                <a:latin typeface="Times New Roman"/>
                <a:cs typeface="Times New Roman"/>
              </a:rPr>
              <a:t>of </a:t>
            </a:r>
            <a:r>
              <a:rPr sz="1050" spc="-15" dirty="0">
                <a:latin typeface="Times New Roman"/>
                <a:cs typeface="Times New Roman"/>
              </a:rPr>
              <a:t>time </a:t>
            </a:r>
            <a:r>
              <a:rPr sz="1050" dirty="0">
                <a:latin typeface="Times New Roman"/>
                <a:cs typeface="Times New Roman"/>
              </a:rPr>
              <a:t>or </a:t>
            </a:r>
            <a:r>
              <a:rPr sz="1050" spc="-5" dirty="0">
                <a:latin typeface="Times New Roman"/>
                <a:cs typeface="Times New Roman"/>
              </a:rPr>
              <a:t>location;</a:t>
            </a:r>
            <a:endParaRPr sz="1050">
              <a:latin typeface="Times New Roman"/>
              <a:cs typeface="Times New Roman"/>
            </a:endParaRPr>
          </a:p>
          <a:p>
            <a:pPr marL="469900" indent="-228600">
              <a:lnSpc>
                <a:spcPts val="1205"/>
              </a:lnSpc>
              <a:buAutoNum type="arabicPeriod"/>
              <a:tabLst>
                <a:tab pos="469900" algn="l"/>
                <a:tab pos="470534" algn="l"/>
              </a:tabLst>
            </a:pPr>
            <a:r>
              <a:rPr sz="1050" spc="-5" dirty="0">
                <a:latin typeface="Times New Roman"/>
                <a:cs typeface="Times New Roman"/>
              </a:rPr>
              <a:t>For </a:t>
            </a:r>
            <a:r>
              <a:rPr sz="1050" dirty="0">
                <a:latin typeface="Times New Roman"/>
                <a:cs typeface="Times New Roman"/>
              </a:rPr>
              <a:t>any </a:t>
            </a:r>
            <a:r>
              <a:rPr sz="1050" spc="-15" dirty="0">
                <a:latin typeface="Times New Roman"/>
                <a:cs typeface="Times New Roman"/>
              </a:rPr>
              <a:t>school-related </a:t>
            </a:r>
            <a:r>
              <a:rPr sz="1050" spc="-20" dirty="0">
                <a:latin typeface="Times New Roman"/>
                <a:cs typeface="Times New Roman"/>
              </a:rPr>
              <a:t>misconduct, </a:t>
            </a:r>
            <a:r>
              <a:rPr sz="1050" spc="-5" dirty="0">
                <a:latin typeface="Times New Roman"/>
                <a:cs typeface="Times New Roman"/>
              </a:rPr>
              <a:t>regardless </a:t>
            </a:r>
            <a:r>
              <a:rPr sz="1050" dirty="0">
                <a:latin typeface="Times New Roman"/>
                <a:cs typeface="Times New Roman"/>
              </a:rPr>
              <a:t>of </a:t>
            </a:r>
            <a:r>
              <a:rPr sz="1050" spc="-20" dirty="0">
                <a:latin typeface="Times New Roman"/>
                <a:cs typeface="Times New Roman"/>
              </a:rPr>
              <a:t>time </a:t>
            </a:r>
            <a:r>
              <a:rPr sz="1050" dirty="0">
                <a:latin typeface="Times New Roman"/>
                <a:cs typeface="Times New Roman"/>
              </a:rPr>
              <a:t>or</a:t>
            </a:r>
            <a:r>
              <a:rPr sz="1050" spc="-90" dirty="0">
                <a:latin typeface="Times New Roman"/>
                <a:cs typeface="Times New Roman"/>
              </a:rPr>
              <a:t> </a:t>
            </a:r>
            <a:r>
              <a:rPr sz="1050" spc="-15" dirty="0">
                <a:latin typeface="Times New Roman"/>
                <a:cs typeface="Times New Roman"/>
              </a:rPr>
              <a:t>location;</a:t>
            </a:r>
            <a:endParaRPr sz="1050">
              <a:latin typeface="Times New Roman"/>
              <a:cs typeface="Times New Roman"/>
            </a:endParaRPr>
          </a:p>
          <a:p>
            <a:pPr marL="469900" indent="-228600">
              <a:lnSpc>
                <a:spcPts val="1205"/>
              </a:lnSpc>
              <a:buFont typeface="Times New Roman"/>
              <a:buAutoNum type="arabicPeriod"/>
              <a:tabLst>
                <a:tab pos="469900" algn="l"/>
                <a:tab pos="470534" algn="l"/>
              </a:tabLst>
            </a:pPr>
            <a:r>
              <a:rPr sz="1050" dirty="0">
                <a:latin typeface="Times New Roman"/>
                <a:cs typeface="Times New Roman"/>
              </a:rPr>
              <a:t>When </a:t>
            </a:r>
            <a:r>
              <a:rPr sz="1050" spc="-25" dirty="0">
                <a:latin typeface="Times New Roman"/>
                <a:cs typeface="Times New Roman"/>
              </a:rPr>
              <a:t>retaliation </a:t>
            </a:r>
            <a:r>
              <a:rPr sz="1050" spc="-5" dirty="0">
                <a:latin typeface="Times New Roman"/>
                <a:cs typeface="Times New Roman"/>
              </a:rPr>
              <a:t>against </a:t>
            </a:r>
            <a:r>
              <a:rPr sz="1050" dirty="0">
                <a:latin typeface="Times New Roman"/>
                <a:cs typeface="Times New Roman"/>
              </a:rPr>
              <a:t>a </a:t>
            </a:r>
            <a:r>
              <a:rPr sz="1050" spc="-10" dirty="0">
                <a:latin typeface="Times New Roman"/>
                <a:cs typeface="Times New Roman"/>
              </a:rPr>
              <a:t>school </a:t>
            </a:r>
            <a:r>
              <a:rPr sz="1050" spc="-20" dirty="0">
                <a:latin typeface="Times New Roman"/>
                <a:cs typeface="Times New Roman"/>
              </a:rPr>
              <a:t>employee </a:t>
            </a:r>
            <a:r>
              <a:rPr sz="1050" dirty="0">
                <a:latin typeface="Times New Roman"/>
                <a:cs typeface="Times New Roman"/>
              </a:rPr>
              <a:t>or </a:t>
            </a:r>
            <a:r>
              <a:rPr sz="1050" spc="-25" dirty="0">
                <a:latin typeface="Times New Roman"/>
                <a:cs typeface="Times New Roman"/>
              </a:rPr>
              <a:t>volunteer </a:t>
            </a:r>
            <a:r>
              <a:rPr sz="1050" dirty="0">
                <a:latin typeface="Times New Roman"/>
                <a:cs typeface="Times New Roman"/>
              </a:rPr>
              <a:t>occurs or </a:t>
            </a:r>
            <a:r>
              <a:rPr sz="1050" spc="-5" dirty="0">
                <a:latin typeface="Times New Roman"/>
                <a:cs typeface="Times New Roman"/>
              </a:rPr>
              <a:t>is threatened, </a:t>
            </a:r>
            <a:r>
              <a:rPr sz="1050" spc="-20" dirty="0">
                <a:latin typeface="Times New Roman"/>
                <a:cs typeface="Times New Roman"/>
              </a:rPr>
              <a:t>regardless </a:t>
            </a:r>
            <a:r>
              <a:rPr sz="1050" dirty="0">
                <a:latin typeface="Times New Roman"/>
                <a:cs typeface="Times New Roman"/>
              </a:rPr>
              <a:t>of </a:t>
            </a:r>
            <a:r>
              <a:rPr sz="1050" spc="-20" dirty="0">
                <a:latin typeface="Times New Roman"/>
                <a:cs typeface="Times New Roman"/>
              </a:rPr>
              <a:t>time </a:t>
            </a:r>
            <a:r>
              <a:rPr sz="1050" dirty="0">
                <a:latin typeface="Times New Roman"/>
                <a:cs typeface="Times New Roman"/>
              </a:rPr>
              <a:t>or</a:t>
            </a:r>
            <a:r>
              <a:rPr sz="1050" spc="30" dirty="0">
                <a:latin typeface="Times New Roman"/>
                <a:cs typeface="Times New Roman"/>
              </a:rPr>
              <a:t> </a:t>
            </a:r>
            <a:r>
              <a:rPr sz="1050" spc="-20" dirty="0">
                <a:latin typeface="Times New Roman"/>
                <a:cs typeface="Times New Roman"/>
              </a:rPr>
              <a:t>location;</a:t>
            </a:r>
            <a:endParaRPr sz="1050">
              <a:latin typeface="Times New Roman"/>
              <a:cs typeface="Times New Roman"/>
            </a:endParaRPr>
          </a:p>
          <a:p>
            <a:pPr marL="471170" indent="-228600">
              <a:lnSpc>
                <a:spcPts val="1205"/>
              </a:lnSpc>
              <a:buAutoNum type="arabicPeriod"/>
              <a:tabLst>
                <a:tab pos="471170" algn="l"/>
                <a:tab pos="471805" algn="l"/>
              </a:tabLst>
            </a:pPr>
            <a:r>
              <a:rPr sz="1050" b="1" dirty="0">
                <a:latin typeface="Times New Roman"/>
                <a:cs typeface="Times New Roman"/>
              </a:rPr>
              <a:t>When a </a:t>
            </a:r>
            <a:r>
              <a:rPr sz="1050" b="1" spc="-5" dirty="0">
                <a:latin typeface="Times New Roman"/>
                <a:cs typeface="Times New Roman"/>
              </a:rPr>
              <a:t>student engages in cyberbullying, </a:t>
            </a:r>
            <a:r>
              <a:rPr sz="1050" b="1" dirty="0">
                <a:latin typeface="Times New Roman"/>
                <a:cs typeface="Times New Roman"/>
              </a:rPr>
              <a:t>as </a:t>
            </a:r>
            <a:r>
              <a:rPr sz="1050" b="1" spc="-5" dirty="0">
                <a:latin typeface="Times New Roman"/>
                <a:cs typeface="Times New Roman"/>
              </a:rPr>
              <a:t>provided </a:t>
            </a:r>
            <a:r>
              <a:rPr sz="1050" b="1" dirty="0">
                <a:latin typeface="Times New Roman"/>
                <a:cs typeface="Times New Roman"/>
              </a:rPr>
              <a:t>by </a:t>
            </a:r>
            <a:r>
              <a:rPr sz="1050" b="1" spc="-5" dirty="0">
                <a:latin typeface="Times New Roman"/>
                <a:cs typeface="Times New Roman"/>
              </a:rPr>
              <a:t>Education </a:t>
            </a:r>
            <a:r>
              <a:rPr sz="1050" b="1" dirty="0">
                <a:latin typeface="Times New Roman"/>
                <a:cs typeface="Times New Roman"/>
              </a:rPr>
              <a:t>Code</a:t>
            </a:r>
            <a:r>
              <a:rPr sz="1050" b="1" spc="-140" dirty="0">
                <a:latin typeface="Times New Roman"/>
                <a:cs typeface="Times New Roman"/>
              </a:rPr>
              <a:t> </a:t>
            </a:r>
            <a:r>
              <a:rPr sz="1050" b="1" spc="-5" dirty="0">
                <a:latin typeface="Times New Roman"/>
                <a:cs typeface="Times New Roman"/>
              </a:rPr>
              <a:t>37.0832;</a:t>
            </a:r>
            <a:endParaRPr sz="1050">
              <a:latin typeface="Times New Roman"/>
              <a:cs typeface="Times New Roman"/>
            </a:endParaRPr>
          </a:p>
          <a:p>
            <a:pPr marL="471170" indent="-228600">
              <a:lnSpc>
                <a:spcPts val="1205"/>
              </a:lnSpc>
              <a:buAutoNum type="arabicPeriod"/>
              <a:tabLst>
                <a:tab pos="471170" algn="l"/>
                <a:tab pos="471805" algn="l"/>
              </a:tabLst>
            </a:pPr>
            <a:r>
              <a:rPr sz="1050" dirty="0">
                <a:latin typeface="Times New Roman"/>
                <a:cs typeface="Times New Roman"/>
              </a:rPr>
              <a:t>When </a:t>
            </a:r>
            <a:r>
              <a:rPr sz="1050" spc="-25" dirty="0">
                <a:latin typeface="Times New Roman"/>
                <a:cs typeface="Times New Roman"/>
              </a:rPr>
              <a:t>criminal </a:t>
            </a:r>
            <a:r>
              <a:rPr sz="1050" spc="-15" dirty="0">
                <a:latin typeface="Times New Roman"/>
                <a:cs typeface="Times New Roman"/>
              </a:rPr>
              <a:t>mischief </a:t>
            </a:r>
            <a:r>
              <a:rPr sz="1050" spc="-5" dirty="0">
                <a:latin typeface="Times New Roman"/>
                <a:cs typeface="Times New Roman"/>
              </a:rPr>
              <a:t>is </a:t>
            </a:r>
            <a:r>
              <a:rPr sz="1050" spc="-20" dirty="0">
                <a:latin typeface="Times New Roman"/>
                <a:cs typeface="Times New Roman"/>
              </a:rPr>
              <a:t>committed </a:t>
            </a:r>
            <a:r>
              <a:rPr sz="1050" dirty="0">
                <a:latin typeface="Times New Roman"/>
                <a:cs typeface="Times New Roman"/>
              </a:rPr>
              <a:t>on or </a:t>
            </a:r>
            <a:r>
              <a:rPr sz="1050" spc="-10" dirty="0">
                <a:latin typeface="Times New Roman"/>
                <a:cs typeface="Times New Roman"/>
              </a:rPr>
              <a:t>off </a:t>
            </a:r>
            <a:r>
              <a:rPr sz="1050" spc="-5" dirty="0">
                <a:latin typeface="Times New Roman"/>
                <a:cs typeface="Times New Roman"/>
              </a:rPr>
              <a:t>school property </a:t>
            </a:r>
            <a:r>
              <a:rPr sz="1050" dirty="0">
                <a:latin typeface="Times New Roman"/>
                <a:cs typeface="Times New Roman"/>
              </a:rPr>
              <a:t>or </a:t>
            </a:r>
            <a:r>
              <a:rPr sz="1050" spc="-5" dirty="0">
                <a:latin typeface="Times New Roman"/>
                <a:cs typeface="Times New Roman"/>
              </a:rPr>
              <a:t>at </a:t>
            </a:r>
            <a:r>
              <a:rPr sz="1050" dirty="0">
                <a:latin typeface="Times New Roman"/>
                <a:cs typeface="Times New Roman"/>
              </a:rPr>
              <a:t>a </a:t>
            </a:r>
            <a:r>
              <a:rPr sz="1050" spc="-25" dirty="0">
                <a:latin typeface="Times New Roman"/>
                <a:cs typeface="Times New Roman"/>
              </a:rPr>
              <a:t>school-related</a:t>
            </a:r>
            <a:r>
              <a:rPr sz="1050" spc="-15" dirty="0">
                <a:latin typeface="Times New Roman"/>
                <a:cs typeface="Times New Roman"/>
              </a:rPr>
              <a:t> event;</a:t>
            </a:r>
            <a:endParaRPr sz="1050">
              <a:latin typeface="Times New Roman"/>
              <a:cs typeface="Times New Roman"/>
            </a:endParaRPr>
          </a:p>
          <a:p>
            <a:pPr marL="477520" marR="672465" indent="-253365">
              <a:lnSpc>
                <a:spcPts val="1210"/>
              </a:lnSpc>
              <a:spcBef>
                <a:spcPts val="55"/>
              </a:spcBef>
              <a:buAutoNum type="arabicPeriod"/>
              <a:tabLst>
                <a:tab pos="471170" algn="l"/>
                <a:tab pos="471805" algn="l"/>
              </a:tabLst>
            </a:pPr>
            <a:r>
              <a:rPr sz="1050" spc="-20" dirty="0">
                <a:latin typeface="Times New Roman"/>
                <a:cs typeface="Times New Roman"/>
              </a:rPr>
              <a:t>For </a:t>
            </a:r>
            <a:r>
              <a:rPr sz="1050" spc="-15" dirty="0">
                <a:latin typeface="Times New Roman"/>
                <a:cs typeface="Times New Roman"/>
              </a:rPr>
              <a:t>certain </a:t>
            </a:r>
            <a:r>
              <a:rPr sz="1050" spc="-5" dirty="0">
                <a:latin typeface="Times New Roman"/>
                <a:cs typeface="Times New Roman"/>
              </a:rPr>
              <a:t>offenses </a:t>
            </a:r>
            <a:r>
              <a:rPr sz="1050" spc="-20" dirty="0">
                <a:latin typeface="Times New Roman"/>
                <a:cs typeface="Times New Roman"/>
              </a:rPr>
              <a:t>committed </a:t>
            </a:r>
            <a:r>
              <a:rPr sz="1050" spc="-15" dirty="0">
                <a:latin typeface="Times New Roman"/>
                <a:cs typeface="Times New Roman"/>
              </a:rPr>
              <a:t>within </a:t>
            </a:r>
            <a:r>
              <a:rPr sz="1050" spc="-5" dirty="0">
                <a:latin typeface="Times New Roman"/>
                <a:cs typeface="Times New Roman"/>
              </a:rPr>
              <a:t>300 feet </a:t>
            </a:r>
            <a:r>
              <a:rPr sz="1050" dirty="0">
                <a:latin typeface="Times New Roman"/>
                <a:cs typeface="Times New Roman"/>
              </a:rPr>
              <a:t>of </a:t>
            </a:r>
            <a:r>
              <a:rPr sz="1050" spc="-15" dirty="0">
                <a:latin typeface="Times New Roman"/>
                <a:cs typeface="Times New Roman"/>
              </a:rPr>
              <a:t>school </a:t>
            </a:r>
            <a:r>
              <a:rPr sz="1050" spc="-5" dirty="0">
                <a:latin typeface="Times New Roman"/>
                <a:cs typeface="Times New Roman"/>
              </a:rPr>
              <a:t>property as </a:t>
            </a:r>
            <a:r>
              <a:rPr sz="1050" spc="-25" dirty="0">
                <a:latin typeface="Times New Roman"/>
                <a:cs typeface="Times New Roman"/>
              </a:rPr>
              <a:t>measured </a:t>
            </a:r>
            <a:r>
              <a:rPr sz="1050" dirty="0">
                <a:latin typeface="Times New Roman"/>
                <a:cs typeface="Times New Roman"/>
              </a:rPr>
              <a:t>from any point on </a:t>
            </a:r>
            <a:r>
              <a:rPr sz="1050" spc="-5" dirty="0">
                <a:latin typeface="Times New Roman"/>
                <a:cs typeface="Times New Roman"/>
              </a:rPr>
              <a:t>the </a:t>
            </a:r>
            <a:r>
              <a:rPr sz="1050" spc="-15" dirty="0">
                <a:latin typeface="Times New Roman"/>
                <a:cs typeface="Times New Roman"/>
              </a:rPr>
              <a:t>school’s  </a:t>
            </a:r>
            <a:r>
              <a:rPr sz="1050" spc="-5" dirty="0">
                <a:latin typeface="Times New Roman"/>
                <a:cs typeface="Times New Roman"/>
              </a:rPr>
              <a:t>real property</a:t>
            </a:r>
            <a:r>
              <a:rPr sz="1050" spc="-25" dirty="0">
                <a:latin typeface="Times New Roman"/>
                <a:cs typeface="Times New Roman"/>
              </a:rPr>
              <a:t> </a:t>
            </a:r>
            <a:r>
              <a:rPr sz="1050" spc="-5" dirty="0">
                <a:latin typeface="Times New Roman"/>
                <a:cs typeface="Times New Roman"/>
              </a:rPr>
              <a:t>boundaryline;</a:t>
            </a:r>
            <a:endParaRPr sz="1050">
              <a:latin typeface="Times New Roman"/>
              <a:cs typeface="Times New Roman"/>
            </a:endParaRPr>
          </a:p>
          <a:p>
            <a:pPr marL="471170" indent="-228600">
              <a:lnSpc>
                <a:spcPts val="1145"/>
              </a:lnSpc>
              <a:buAutoNum type="arabicPeriod"/>
              <a:tabLst>
                <a:tab pos="471170" algn="l"/>
                <a:tab pos="471805" algn="l"/>
              </a:tabLst>
            </a:pPr>
            <a:r>
              <a:rPr sz="1050" spc="-20" dirty="0">
                <a:latin typeface="Times New Roman"/>
                <a:cs typeface="Times New Roman"/>
              </a:rPr>
              <a:t>For </a:t>
            </a:r>
            <a:r>
              <a:rPr sz="1050" spc="-15" dirty="0">
                <a:latin typeface="Times New Roman"/>
                <a:cs typeface="Times New Roman"/>
              </a:rPr>
              <a:t>certain </a:t>
            </a:r>
            <a:r>
              <a:rPr sz="1050" spc="-20" dirty="0">
                <a:latin typeface="Times New Roman"/>
                <a:cs typeface="Times New Roman"/>
              </a:rPr>
              <a:t>offenses committed </a:t>
            </a:r>
            <a:r>
              <a:rPr sz="1050" spc="-15" dirty="0">
                <a:latin typeface="Times New Roman"/>
                <a:cs typeface="Times New Roman"/>
              </a:rPr>
              <a:t>while </a:t>
            </a:r>
            <a:r>
              <a:rPr sz="1050" dirty="0">
                <a:latin typeface="Times New Roman"/>
                <a:cs typeface="Times New Roman"/>
              </a:rPr>
              <a:t>on </a:t>
            </a:r>
            <a:r>
              <a:rPr sz="1050" spc="-5" dirty="0">
                <a:latin typeface="Times New Roman"/>
                <a:cs typeface="Times New Roman"/>
              </a:rPr>
              <a:t>school </a:t>
            </a:r>
            <a:r>
              <a:rPr sz="1050" spc="-15" dirty="0">
                <a:latin typeface="Times New Roman"/>
                <a:cs typeface="Times New Roman"/>
              </a:rPr>
              <a:t>property </a:t>
            </a:r>
            <a:r>
              <a:rPr sz="1050" dirty="0">
                <a:latin typeface="Times New Roman"/>
                <a:cs typeface="Times New Roman"/>
              </a:rPr>
              <a:t>or </a:t>
            </a:r>
            <a:r>
              <a:rPr sz="1050" spc="-15" dirty="0">
                <a:latin typeface="Times New Roman"/>
                <a:cs typeface="Times New Roman"/>
              </a:rPr>
              <a:t>while </a:t>
            </a:r>
            <a:r>
              <a:rPr sz="1050" spc="-20" dirty="0">
                <a:latin typeface="Times New Roman"/>
                <a:cs typeface="Times New Roman"/>
              </a:rPr>
              <a:t>attending </a:t>
            </a:r>
            <a:r>
              <a:rPr sz="1050" dirty="0">
                <a:latin typeface="Times New Roman"/>
                <a:cs typeface="Times New Roman"/>
              </a:rPr>
              <a:t>a </a:t>
            </a:r>
            <a:r>
              <a:rPr sz="1050" spc="-20" dirty="0">
                <a:latin typeface="Times New Roman"/>
                <a:cs typeface="Times New Roman"/>
              </a:rPr>
              <a:t>school-sponsored </a:t>
            </a:r>
            <a:r>
              <a:rPr sz="1050" dirty="0">
                <a:latin typeface="Times New Roman"/>
                <a:cs typeface="Times New Roman"/>
              </a:rPr>
              <a:t>or </a:t>
            </a:r>
            <a:r>
              <a:rPr sz="1050" spc="-20" dirty="0">
                <a:latin typeface="Times New Roman"/>
                <a:cs typeface="Times New Roman"/>
              </a:rPr>
              <a:t>school-related activity</a:t>
            </a:r>
            <a:r>
              <a:rPr sz="1050" spc="10" dirty="0">
                <a:latin typeface="Times New Roman"/>
                <a:cs typeface="Times New Roman"/>
              </a:rPr>
              <a:t> </a:t>
            </a:r>
            <a:r>
              <a:rPr sz="1050" dirty="0">
                <a:latin typeface="Times New Roman"/>
                <a:cs typeface="Times New Roman"/>
              </a:rPr>
              <a:t>of</a:t>
            </a:r>
            <a:endParaRPr sz="1050">
              <a:latin typeface="Times New Roman"/>
              <a:cs typeface="Times New Roman"/>
            </a:endParaRPr>
          </a:p>
          <a:p>
            <a:pPr marL="471170">
              <a:lnSpc>
                <a:spcPts val="1210"/>
              </a:lnSpc>
            </a:pPr>
            <a:r>
              <a:rPr sz="1050" spc="-15" dirty="0">
                <a:latin typeface="Times New Roman"/>
                <a:cs typeface="Times New Roman"/>
              </a:rPr>
              <a:t>another district </a:t>
            </a:r>
            <a:r>
              <a:rPr sz="1050" spc="-5" dirty="0">
                <a:latin typeface="Times New Roman"/>
                <a:cs typeface="Times New Roman"/>
              </a:rPr>
              <a:t>in</a:t>
            </a:r>
            <a:r>
              <a:rPr sz="1050" spc="-50" dirty="0">
                <a:latin typeface="Times New Roman"/>
                <a:cs typeface="Times New Roman"/>
              </a:rPr>
              <a:t> </a:t>
            </a:r>
            <a:r>
              <a:rPr sz="1050" spc="-10" dirty="0">
                <a:latin typeface="Times New Roman"/>
                <a:cs typeface="Times New Roman"/>
              </a:rPr>
              <a:t>Texas;</a:t>
            </a:r>
            <a:endParaRPr sz="1050">
              <a:latin typeface="Times New Roman"/>
              <a:cs typeface="Times New Roman"/>
            </a:endParaRPr>
          </a:p>
          <a:p>
            <a:pPr marL="471170" indent="-228600">
              <a:lnSpc>
                <a:spcPts val="1210"/>
              </a:lnSpc>
              <a:buAutoNum type="arabicPeriod" startAt="10"/>
              <a:tabLst>
                <a:tab pos="471805" algn="l"/>
              </a:tabLst>
            </a:pPr>
            <a:r>
              <a:rPr sz="1050" dirty="0">
                <a:latin typeface="Times New Roman"/>
                <a:cs typeface="Times New Roman"/>
              </a:rPr>
              <a:t>When</a:t>
            </a:r>
            <a:r>
              <a:rPr sz="1050" spc="-15" dirty="0">
                <a:latin typeface="Times New Roman"/>
                <a:cs typeface="Times New Roman"/>
              </a:rPr>
              <a:t> </a:t>
            </a:r>
            <a:r>
              <a:rPr sz="1050" spc="-5" dirty="0">
                <a:latin typeface="Times New Roman"/>
                <a:cs typeface="Times New Roman"/>
              </a:rPr>
              <a:t>the</a:t>
            </a:r>
            <a:r>
              <a:rPr sz="1050" spc="-25" dirty="0">
                <a:latin typeface="Times New Roman"/>
                <a:cs typeface="Times New Roman"/>
              </a:rPr>
              <a:t> </a:t>
            </a:r>
            <a:r>
              <a:rPr sz="1050" spc="-5" dirty="0">
                <a:latin typeface="Times New Roman"/>
                <a:cs typeface="Times New Roman"/>
              </a:rPr>
              <a:t>student</a:t>
            </a:r>
            <a:r>
              <a:rPr sz="1050" spc="-30" dirty="0">
                <a:latin typeface="Times New Roman"/>
                <a:cs typeface="Times New Roman"/>
              </a:rPr>
              <a:t> </a:t>
            </a:r>
            <a:r>
              <a:rPr sz="1050" spc="-20" dirty="0">
                <a:latin typeface="Times New Roman"/>
                <a:cs typeface="Times New Roman"/>
              </a:rPr>
              <a:t>commits</a:t>
            </a:r>
            <a:r>
              <a:rPr sz="1050" spc="-50" dirty="0">
                <a:latin typeface="Times New Roman"/>
                <a:cs typeface="Times New Roman"/>
              </a:rPr>
              <a:t> </a:t>
            </a:r>
            <a:r>
              <a:rPr sz="1050" dirty="0">
                <a:latin typeface="Times New Roman"/>
                <a:cs typeface="Times New Roman"/>
              </a:rPr>
              <a:t>a </a:t>
            </a:r>
            <a:r>
              <a:rPr sz="1050" spc="-5" dirty="0">
                <a:latin typeface="Times New Roman"/>
                <a:cs typeface="Times New Roman"/>
              </a:rPr>
              <a:t>felony,</a:t>
            </a:r>
            <a:r>
              <a:rPr sz="1050" dirty="0">
                <a:latin typeface="Times New Roman"/>
                <a:cs typeface="Times New Roman"/>
              </a:rPr>
              <a:t> </a:t>
            </a:r>
            <a:r>
              <a:rPr sz="1050" spc="-5" dirty="0">
                <a:latin typeface="Times New Roman"/>
                <a:cs typeface="Times New Roman"/>
              </a:rPr>
              <a:t>as</a:t>
            </a:r>
            <a:r>
              <a:rPr sz="1050" spc="-15" dirty="0">
                <a:latin typeface="Times New Roman"/>
                <a:cs typeface="Times New Roman"/>
              </a:rPr>
              <a:t> </a:t>
            </a:r>
            <a:r>
              <a:rPr sz="1050" spc="-20" dirty="0">
                <a:latin typeface="Times New Roman"/>
                <a:cs typeface="Times New Roman"/>
              </a:rPr>
              <a:t>provided</a:t>
            </a:r>
            <a:r>
              <a:rPr sz="1050" spc="-50" dirty="0">
                <a:latin typeface="Times New Roman"/>
                <a:cs typeface="Times New Roman"/>
              </a:rPr>
              <a:t> </a:t>
            </a:r>
            <a:r>
              <a:rPr sz="1050" spc="0" dirty="0">
                <a:latin typeface="Times New Roman"/>
                <a:cs typeface="Times New Roman"/>
              </a:rPr>
              <a:t>by</a:t>
            </a:r>
            <a:r>
              <a:rPr sz="1050" spc="-70" dirty="0">
                <a:latin typeface="Times New Roman"/>
                <a:cs typeface="Times New Roman"/>
              </a:rPr>
              <a:t> </a:t>
            </a:r>
            <a:r>
              <a:rPr sz="1050" dirty="0">
                <a:latin typeface="Times New Roman"/>
                <a:cs typeface="Times New Roman"/>
              </a:rPr>
              <a:t>Texas</a:t>
            </a:r>
            <a:r>
              <a:rPr sz="1050" spc="-50" dirty="0">
                <a:latin typeface="Times New Roman"/>
                <a:cs typeface="Times New Roman"/>
              </a:rPr>
              <a:t> </a:t>
            </a:r>
            <a:r>
              <a:rPr sz="1050" spc="-5" dirty="0">
                <a:latin typeface="Times New Roman"/>
                <a:cs typeface="Times New Roman"/>
              </a:rPr>
              <a:t>Education</a:t>
            </a:r>
            <a:r>
              <a:rPr sz="1050" spc="-35" dirty="0">
                <a:latin typeface="Times New Roman"/>
                <a:cs typeface="Times New Roman"/>
              </a:rPr>
              <a:t> </a:t>
            </a:r>
            <a:r>
              <a:rPr sz="1050" dirty="0">
                <a:latin typeface="Times New Roman"/>
                <a:cs typeface="Times New Roman"/>
              </a:rPr>
              <a:t>Code</a:t>
            </a:r>
            <a:r>
              <a:rPr sz="1050" spc="-25" dirty="0">
                <a:latin typeface="Times New Roman"/>
                <a:cs typeface="Times New Roman"/>
              </a:rPr>
              <a:t> </a:t>
            </a:r>
            <a:r>
              <a:rPr sz="1050" spc="-15" dirty="0">
                <a:latin typeface="Times New Roman"/>
                <a:cs typeface="Times New Roman"/>
              </a:rPr>
              <a:t>37.006</a:t>
            </a:r>
            <a:r>
              <a:rPr sz="1050" spc="-70" dirty="0">
                <a:latin typeface="Times New Roman"/>
                <a:cs typeface="Times New Roman"/>
              </a:rPr>
              <a:t> </a:t>
            </a:r>
            <a:r>
              <a:rPr sz="1050" dirty="0">
                <a:latin typeface="Times New Roman"/>
                <a:cs typeface="Times New Roman"/>
              </a:rPr>
              <a:t>or</a:t>
            </a:r>
            <a:r>
              <a:rPr sz="1050" spc="-15" dirty="0">
                <a:latin typeface="Times New Roman"/>
                <a:cs typeface="Times New Roman"/>
              </a:rPr>
              <a:t> 37.008;</a:t>
            </a:r>
            <a:r>
              <a:rPr sz="1050" spc="-40" dirty="0">
                <a:latin typeface="Times New Roman"/>
                <a:cs typeface="Times New Roman"/>
              </a:rPr>
              <a:t> </a:t>
            </a:r>
            <a:r>
              <a:rPr sz="1050" spc="-10" dirty="0">
                <a:latin typeface="Times New Roman"/>
                <a:cs typeface="Times New Roman"/>
              </a:rPr>
              <a:t>and</a:t>
            </a:r>
            <a:endParaRPr sz="1050">
              <a:latin typeface="Times New Roman"/>
              <a:cs typeface="Times New Roman"/>
            </a:endParaRPr>
          </a:p>
          <a:p>
            <a:pPr marL="471170" indent="-228600">
              <a:lnSpc>
                <a:spcPts val="1235"/>
              </a:lnSpc>
              <a:buAutoNum type="arabicPeriod" startAt="10"/>
              <a:tabLst>
                <a:tab pos="471805" algn="l"/>
              </a:tabLst>
            </a:pPr>
            <a:r>
              <a:rPr sz="1050" dirty="0">
                <a:latin typeface="Times New Roman"/>
                <a:cs typeface="Times New Roman"/>
              </a:rPr>
              <a:t>When</a:t>
            </a:r>
            <a:r>
              <a:rPr sz="1050" spc="-15" dirty="0">
                <a:latin typeface="Times New Roman"/>
                <a:cs typeface="Times New Roman"/>
              </a:rPr>
              <a:t> the</a:t>
            </a:r>
            <a:r>
              <a:rPr sz="1050" spc="-35" dirty="0">
                <a:latin typeface="Times New Roman"/>
                <a:cs typeface="Times New Roman"/>
              </a:rPr>
              <a:t> </a:t>
            </a:r>
            <a:r>
              <a:rPr sz="1050" spc="-5" dirty="0">
                <a:latin typeface="Times New Roman"/>
                <a:cs typeface="Times New Roman"/>
              </a:rPr>
              <a:t>student</a:t>
            </a:r>
            <a:r>
              <a:rPr sz="1050" spc="-40" dirty="0">
                <a:latin typeface="Times New Roman"/>
                <a:cs typeface="Times New Roman"/>
              </a:rPr>
              <a:t> </a:t>
            </a:r>
            <a:r>
              <a:rPr sz="1050" spc="-5" dirty="0">
                <a:latin typeface="Times New Roman"/>
                <a:cs typeface="Times New Roman"/>
              </a:rPr>
              <a:t>is</a:t>
            </a:r>
            <a:r>
              <a:rPr sz="1050" spc="-40" dirty="0">
                <a:latin typeface="Times New Roman"/>
                <a:cs typeface="Times New Roman"/>
              </a:rPr>
              <a:t> </a:t>
            </a:r>
            <a:r>
              <a:rPr sz="1050" spc="-5" dirty="0">
                <a:latin typeface="Times New Roman"/>
                <a:cs typeface="Times New Roman"/>
              </a:rPr>
              <a:t>required</a:t>
            </a:r>
            <a:r>
              <a:rPr sz="1050" spc="-60" dirty="0">
                <a:latin typeface="Times New Roman"/>
                <a:cs typeface="Times New Roman"/>
              </a:rPr>
              <a:t> </a:t>
            </a:r>
            <a:r>
              <a:rPr sz="1050" spc="-5" dirty="0">
                <a:latin typeface="Times New Roman"/>
                <a:cs typeface="Times New Roman"/>
              </a:rPr>
              <a:t>to</a:t>
            </a:r>
            <a:r>
              <a:rPr sz="1050" spc="-15" dirty="0">
                <a:latin typeface="Times New Roman"/>
                <a:cs typeface="Times New Roman"/>
              </a:rPr>
              <a:t> </a:t>
            </a:r>
            <a:r>
              <a:rPr sz="1050" spc="-5" dirty="0">
                <a:latin typeface="Times New Roman"/>
                <a:cs typeface="Times New Roman"/>
              </a:rPr>
              <a:t>register</a:t>
            </a:r>
            <a:r>
              <a:rPr sz="1050" spc="-40" dirty="0">
                <a:latin typeface="Times New Roman"/>
                <a:cs typeface="Times New Roman"/>
              </a:rPr>
              <a:t> </a:t>
            </a:r>
            <a:r>
              <a:rPr sz="1050" spc="-5" dirty="0">
                <a:latin typeface="Times New Roman"/>
                <a:cs typeface="Times New Roman"/>
              </a:rPr>
              <a:t>as</a:t>
            </a:r>
            <a:r>
              <a:rPr sz="1050" spc="-25" dirty="0">
                <a:latin typeface="Times New Roman"/>
                <a:cs typeface="Times New Roman"/>
              </a:rPr>
              <a:t> </a:t>
            </a:r>
            <a:r>
              <a:rPr sz="1050" dirty="0">
                <a:latin typeface="Times New Roman"/>
                <a:cs typeface="Times New Roman"/>
              </a:rPr>
              <a:t>a</a:t>
            </a:r>
            <a:r>
              <a:rPr sz="1050" spc="-40" dirty="0">
                <a:latin typeface="Times New Roman"/>
                <a:cs typeface="Times New Roman"/>
              </a:rPr>
              <a:t> </a:t>
            </a:r>
            <a:r>
              <a:rPr sz="1050" spc="-5" dirty="0">
                <a:latin typeface="Times New Roman"/>
                <a:cs typeface="Times New Roman"/>
              </a:rPr>
              <a:t>sex</a:t>
            </a:r>
            <a:r>
              <a:rPr sz="1050" spc="-10" dirty="0">
                <a:latin typeface="Times New Roman"/>
                <a:cs typeface="Times New Roman"/>
              </a:rPr>
              <a:t> </a:t>
            </a:r>
            <a:r>
              <a:rPr sz="1050" spc="-25" dirty="0">
                <a:latin typeface="Times New Roman"/>
                <a:cs typeface="Times New Roman"/>
              </a:rPr>
              <a:t>offender.</a:t>
            </a:r>
            <a:endParaRPr sz="1050">
              <a:latin typeface="Times New Roman"/>
              <a:cs typeface="Times New Roman"/>
            </a:endParaRPr>
          </a:p>
        </p:txBody>
      </p:sp>
      <p:sp>
        <p:nvSpPr>
          <p:cNvPr id="5" name="object 5"/>
          <p:cNvSpPr/>
          <p:nvPr/>
        </p:nvSpPr>
        <p:spPr>
          <a:xfrm>
            <a:off x="2212339" y="822960"/>
            <a:ext cx="3055620" cy="0"/>
          </a:xfrm>
          <a:custGeom>
            <a:avLst/>
            <a:gdLst/>
            <a:ahLst/>
            <a:cxnLst/>
            <a:rect l="l" t="t" r="r" b="b"/>
            <a:pathLst>
              <a:path w="3055620">
                <a:moveTo>
                  <a:pt x="0" y="0"/>
                </a:moveTo>
                <a:lnTo>
                  <a:pt x="3055620" y="0"/>
                </a:lnTo>
              </a:path>
            </a:pathLst>
          </a:custGeom>
          <a:ln w="11430">
            <a:solidFill>
              <a:srgbClr val="000000"/>
            </a:solidFill>
          </a:ln>
        </p:spPr>
        <p:txBody>
          <a:bodyPr wrap="square" lIns="0" tIns="0" rIns="0" bIns="0" rtlCol="0"/>
          <a:lstStyle/>
          <a:p>
            <a:endParaRPr/>
          </a:p>
        </p:txBody>
      </p:sp>
      <p:sp>
        <p:nvSpPr>
          <p:cNvPr id="6" name="object 6"/>
          <p:cNvSpPr/>
          <p:nvPr/>
        </p:nvSpPr>
        <p:spPr>
          <a:xfrm>
            <a:off x="2219325" y="470534"/>
            <a:ext cx="0" cy="346710"/>
          </a:xfrm>
          <a:custGeom>
            <a:avLst/>
            <a:gdLst/>
            <a:ahLst/>
            <a:cxnLst/>
            <a:rect l="l" t="t" r="r" b="b"/>
            <a:pathLst>
              <a:path h="346709">
                <a:moveTo>
                  <a:pt x="0" y="0"/>
                </a:moveTo>
                <a:lnTo>
                  <a:pt x="0" y="346710"/>
                </a:lnTo>
              </a:path>
            </a:pathLst>
          </a:custGeom>
          <a:ln w="14198">
            <a:solidFill>
              <a:srgbClr val="000000"/>
            </a:solidFill>
          </a:ln>
        </p:spPr>
        <p:txBody>
          <a:bodyPr wrap="square" lIns="0" tIns="0" rIns="0" bIns="0" rtlCol="0"/>
          <a:lstStyle/>
          <a:p>
            <a:endParaRPr/>
          </a:p>
        </p:txBody>
      </p:sp>
      <p:sp>
        <p:nvSpPr>
          <p:cNvPr id="7" name="object 7"/>
          <p:cNvSpPr/>
          <p:nvPr/>
        </p:nvSpPr>
        <p:spPr>
          <a:xfrm>
            <a:off x="2212339" y="465455"/>
            <a:ext cx="21590" cy="0"/>
          </a:xfrm>
          <a:custGeom>
            <a:avLst/>
            <a:gdLst/>
            <a:ahLst/>
            <a:cxnLst/>
            <a:rect l="l" t="t" r="r" b="b"/>
            <a:pathLst>
              <a:path w="21589">
                <a:moveTo>
                  <a:pt x="0" y="0"/>
                </a:moveTo>
                <a:lnTo>
                  <a:pt x="21590" y="0"/>
                </a:lnTo>
              </a:path>
            </a:pathLst>
          </a:custGeom>
          <a:ln w="10160">
            <a:solidFill>
              <a:srgbClr val="000000"/>
            </a:solidFill>
          </a:ln>
        </p:spPr>
        <p:txBody>
          <a:bodyPr wrap="square" lIns="0" tIns="0" rIns="0" bIns="0" rtlCol="0"/>
          <a:lstStyle/>
          <a:p>
            <a:endParaRPr/>
          </a:p>
        </p:txBody>
      </p:sp>
      <p:sp>
        <p:nvSpPr>
          <p:cNvPr id="8" name="object 8"/>
          <p:cNvSpPr/>
          <p:nvPr/>
        </p:nvSpPr>
        <p:spPr>
          <a:xfrm>
            <a:off x="2218944" y="460375"/>
            <a:ext cx="3049130" cy="362584"/>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298195" y="543559"/>
            <a:ext cx="7223759" cy="6296660"/>
          </a:xfrm>
          <a:prstGeom prst="rect">
            <a:avLst/>
          </a:prstGeom>
        </p:spPr>
        <p:txBody>
          <a:bodyPr vert="horz" wrap="square" lIns="0" tIns="12700" rIns="0" bIns="0" rtlCol="0">
            <a:spAutoFit/>
          </a:bodyPr>
          <a:lstStyle/>
          <a:p>
            <a:pPr marL="2441575">
              <a:lnSpc>
                <a:spcPct val="100000"/>
              </a:lnSpc>
              <a:spcBef>
                <a:spcPts val="100"/>
              </a:spcBef>
            </a:pPr>
            <a:r>
              <a:rPr sz="1200" b="1" spc="-5" dirty="0">
                <a:latin typeface="Times New Roman"/>
                <a:cs typeface="Times New Roman"/>
              </a:rPr>
              <a:t>STUDENT CODE </a:t>
            </a:r>
            <a:r>
              <a:rPr sz="1200" b="1" dirty="0">
                <a:latin typeface="Times New Roman"/>
                <a:cs typeface="Times New Roman"/>
              </a:rPr>
              <a:t>OF</a:t>
            </a:r>
            <a:r>
              <a:rPr sz="1200" b="1" spc="-10" dirty="0">
                <a:latin typeface="Times New Roman"/>
                <a:cs typeface="Times New Roman"/>
              </a:rPr>
              <a:t> </a:t>
            </a:r>
            <a:r>
              <a:rPr sz="1200" b="1" spc="-5" dirty="0">
                <a:latin typeface="Times New Roman"/>
                <a:cs typeface="Times New Roman"/>
              </a:rPr>
              <a:t>CONDUCT</a:t>
            </a:r>
            <a:endParaRPr sz="1200" dirty="0">
              <a:latin typeface="Times New Roman"/>
              <a:cs typeface="Times New Roman"/>
            </a:endParaRPr>
          </a:p>
          <a:p>
            <a:pPr>
              <a:lnSpc>
                <a:spcPct val="100000"/>
              </a:lnSpc>
              <a:spcBef>
                <a:spcPts val="25"/>
              </a:spcBef>
            </a:pPr>
            <a:endParaRPr sz="1800" dirty="0">
              <a:latin typeface="Times New Roman"/>
              <a:cs typeface="Times New Roman"/>
            </a:endParaRPr>
          </a:p>
          <a:p>
            <a:pPr marL="30480" marR="73660" indent="167640" algn="just">
              <a:lnSpc>
                <a:spcPct val="95800"/>
              </a:lnSpc>
              <a:spcBef>
                <a:spcPts val="5"/>
              </a:spcBef>
            </a:pPr>
            <a:r>
              <a:rPr sz="1050" dirty="0">
                <a:latin typeface="Times New Roman"/>
                <a:cs typeface="Times New Roman"/>
              </a:rPr>
              <a:t>The </a:t>
            </a:r>
            <a:r>
              <a:rPr sz="1050" spc="-25" dirty="0">
                <a:latin typeface="Times New Roman"/>
                <a:cs typeface="Times New Roman"/>
              </a:rPr>
              <a:t>following </a:t>
            </a:r>
            <a:r>
              <a:rPr sz="1050" spc="-5" dirty="0">
                <a:latin typeface="Times New Roman"/>
                <a:cs typeface="Times New Roman"/>
              </a:rPr>
              <a:t>section </a:t>
            </a:r>
            <a:r>
              <a:rPr sz="1050" spc="-20" dirty="0">
                <a:latin typeface="Times New Roman"/>
                <a:cs typeface="Times New Roman"/>
              </a:rPr>
              <a:t>contains </a:t>
            </a:r>
            <a:r>
              <a:rPr sz="1050" spc="-5" dirty="0">
                <a:latin typeface="Times New Roman"/>
                <a:cs typeface="Times New Roman"/>
              </a:rPr>
              <a:t>the </a:t>
            </a:r>
            <a:r>
              <a:rPr sz="1050" spc="-15" dirty="0">
                <a:latin typeface="Times New Roman"/>
                <a:cs typeface="Times New Roman"/>
              </a:rPr>
              <a:t>Student </a:t>
            </a:r>
            <a:r>
              <a:rPr sz="1050" spc="-5" dirty="0">
                <a:latin typeface="Times New Roman"/>
                <a:cs typeface="Times New Roman"/>
              </a:rPr>
              <a:t>Code </a:t>
            </a:r>
            <a:r>
              <a:rPr sz="1050" dirty="0">
                <a:latin typeface="Times New Roman"/>
                <a:cs typeface="Times New Roman"/>
              </a:rPr>
              <a:t>of </a:t>
            </a:r>
            <a:r>
              <a:rPr sz="1050" spc="-15" dirty="0">
                <a:latin typeface="Times New Roman"/>
                <a:cs typeface="Times New Roman"/>
              </a:rPr>
              <a:t>Conduct that </a:t>
            </a:r>
            <a:r>
              <a:rPr sz="1050" dirty="0">
                <a:latin typeface="Times New Roman"/>
                <a:cs typeface="Times New Roman"/>
              </a:rPr>
              <a:t>has </a:t>
            </a:r>
            <a:r>
              <a:rPr sz="1050" spc="-5" dirty="0">
                <a:latin typeface="Times New Roman"/>
                <a:cs typeface="Times New Roman"/>
              </a:rPr>
              <a:t>been </a:t>
            </a:r>
            <a:r>
              <a:rPr sz="1050" spc="-15" dirty="0">
                <a:latin typeface="Times New Roman"/>
                <a:cs typeface="Times New Roman"/>
              </a:rPr>
              <a:t>approved </a:t>
            </a:r>
            <a:r>
              <a:rPr sz="1050" dirty="0">
                <a:latin typeface="Times New Roman"/>
                <a:cs typeface="Times New Roman"/>
              </a:rPr>
              <a:t>by </a:t>
            </a:r>
            <a:r>
              <a:rPr sz="1050" spc="-5" dirty="0">
                <a:latin typeface="Times New Roman"/>
                <a:cs typeface="Times New Roman"/>
              </a:rPr>
              <a:t>the Board </a:t>
            </a:r>
            <a:r>
              <a:rPr sz="1050" dirty="0">
                <a:latin typeface="Times New Roman"/>
                <a:cs typeface="Times New Roman"/>
              </a:rPr>
              <a:t>of </a:t>
            </a:r>
            <a:r>
              <a:rPr sz="1050" spc="-15" dirty="0">
                <a:latin typeface="Times New Roman"/>
                <a:cs typeface="Times New Roman"/>
              </a:rPr>
              <a:t>Trustees </a:t>
            </a:r>
            <a:r>
              <a:rPr sz="1050" dirty="0">
                <a:latin typeface="Times New Roman"/>
                <a:cs typeface="Times New Roman"/>
              </a:rPr>
              <a:t>of </a:t>
            </a:r>
            <a:r>
              <a:rPr sz="1050" spc="-15" dirty="0">
                <a:latin typeface="Times New Roman"/>
                <a:cs typeface="Times New Roman"/>
              </a:rPr>
              <a:t>the </a:t>
            </a:r>
            <a:r>
              <a:rPr sz="1050" spc="-5" dirty="0">
                <a:latin typeface="Times New Roman"/>
                <a:cs typeface="Times New Roman"/>
              </a:rPr>
              <a:t>District.  </a:t>
            </a:r>
            <a:r>
              <a:rPr sz="1050" dirty="0">
                <a:latin typeface="Times New Roman"/>
                <a:cs typeface="Times New Roman"/>
              </a:rPr>
              <a:t>The Code </a:t>
            </a:r>
            <a:r>
              <a:rPr sz="1050" spc="-15" dirty="0">
                <a:latin typeface="Times New Roman"/>
                <a:cs typeface="Times New Roman"/>
              </a:rPr>
              <a:t>contains </a:t>
            </a:r>
            <a:r>
              <a:rPr sz="1050" spc="-5" dirty="0">
                <a:latin typeface="Times New Roman"/>
                <a:cs typeface="Times New Roman"/>
              </a:rPr>
              <a:t>the </a:t>
            </a:r>
            <a:r>
              <a:rPr sz="1050" spc="-20" dirty="0">
                <a:latin typeface="Times New Roman"/>
                <a:cs typeface="Times New Roman"/>
              </a:rPr>
              <a:t>Standards </a:t>
            </a:r>
            <a:r>
              <a:rPr sz="1050" spc="-5" dirty="0">
                <a:latin typeface="Times New Roman"/>
                <a:cs typeface="Times New Roman"/>
              </a:rPr>
              <a:t>for </a:t>
            </a:r>
            <a:r>
              <a:rPr sz="1050" spc="-15" dirty="0">
                <a:latin typeface="Times New Roman"/>
                <a:cs typeface="Times New Roman"/>
              </a:rPr>
              <a:t>Student </a:t>
            </a:r>
            <a:r>
              <a:rPr sz="1050" spc="-5" dirty="0">
                <a:latin typeface="Times New Roman"/>
                <a:cs typeface="Times New Roman"/>
              </a:rPr>
              <a:t>Conduct, General </a:t>
            </a:r>
            <a:r>
              <a:rPr sz="1050" spc="-15" dirty="0">
                <a:latin typeface="Times New Roman"/>
                <a:cs typeface="Times New Roman"/>
              </a:rPr>
              <a:t>Conduct </a:t>
            </a:r>
            <a:r>
              <a:rPr sz="1050" spc="-20" dirty="0">
                <a:latin typeface="Times New Roman"/>
                <a:cs typeface="Times New Roman"/>
              </a:rPr>
              <a:t>Violations, </a:t>
            </a:r>
            <a:r>
              <a:rPr sz="1050" spc="-5" dirty="0">
                <a:latin typeface="Times New Roman"/>
                <a:cs typeface="Times New Roman"/>
              </a:rPr>
              <a:t>and </a:t>
            </a:r>
            <a:r>
              <a:rPr sz="1050" spc="-15" dirty="0">
                <a:latin typeface="Times New Roman"/>
                <a:cs typeface="Times New Roman"/>
              </a:rPr>
              <a:t>Removal </a:t>
            </a:r>
            <a:r>
              <a:rPr sz="1050" dirty="0">
                <a:latin typeface="Times New Roman"/>
                <a:cs typeface="Times New Roman"/>
              </a:rPr>
              <a:t>from </a:t>
            </a:r>
            <a:r>
              <a:rPr sz="1050" spc="-10" dirty="0">
                <a:latin typeface="Times New Roman"/>
                <a:cs typeface="Times New Roman"/>
              </a:rPr>
              <a:t>the </a:t>
            </a:r>
            <a:r>
              <a:rPr sz="1050" spc="-15" dirty="0">
                <a:latin typeface="Times New Roman"/>
                <a:cs typeface="Times New Roman"/>
              </a:rPr>
              <a:t>Regular </a:t>
            </a:r>
            <a:r>
              <a:rPr sz="1050" spc="-5" dirty="0">
                <a:latin typeface="Times New Roman"/>
                <a:cs typeface="Times New Roman"/>
              </a:rPr>
              <a:t>Educational Setting  </a:t>
            </a:r>
            <a:r>
              <a:rPr sz="1050" dirty="0">
                <a:latin typeface="Times New Roman"/>
                <a:cs typeface="Times New Roman"/>
              </a:rPr>
              <a:t>and </a:t>
            </a:r>
            <a:r>
              <a:rPr sz="1050" spc="-5" dirty="0">
                <a:latin typeface="Times New Roman"/>
                <a:cs typeface="Times New Roman"/>
              </a:rPr>
              <a:t>Disciplinary Alternative Education </a:t>
            </a:r>
            <a:r>
              <a:rPr sz="1050" spc="-15" dirty="0">
                <a:latin typeface="Times New Roman"/>
                <a:cs typeface="Times New Roman"/>
              </a:rPr>
              <a:t>Placement </a:t>
            </a:r>
            <a:r>
              <a:rPr sz="1050" spc="-5" dirty="0">
                <a:latin typeface="Times New Roman"/>
                <a:cs typeface="Times New Roman"/>
              </a:rPr>
              <a:t>(DAEP). </a:t>
            </a:r>
            <a:r>
              <a:rPr sz="1050" dirty="0">
                <a:latin typeface="Times New Roman"/>
                <a:cs typeface="Times New Roman"/>
              </a:rPr>
              <a:t>The </a:t>
            </a:r>
            <a:r>
              <a:rPr sz="1050" spc="-5" dirty="0">
                <a:latin typeface="Times New Roman"/>
                <a:cs typeface="Times New Roman"/>
              </a:rPr>
              <a:t>Code </a:t>
            </a:r>
            <a:r>
              <a:rPr sz="1050" spc="-25" dirty="0">
                <a:latin typeface="Times New Roman"/>
                <a:cs typeface="Times New Roman"/>
              </a:rPr>
              <a:t>provides </a:t>
            </a:r>
            <a:r>
              <a:rPr sz="1050" dirty="0">
                <a:latin typeface="Times New Roman"/>
                <a:cs typeface="Times New Roman"/>
              </a:rPr>
              <a:t>a </a:t>
            </a:r>
            <a:r>
              <a:rPr sz="1050" spc="-5" dirty="0">
                <a:latin typeface="Times New Roman"/>
                <a:cs typeface="Times New Roman"/>
              </a:rPr>
              <a:t>listing </a:t>
            </a:r>
            <a:r>
              <a:rPr sz="1050" dirty="0">
                <a:latin typeface="Times New Roman"/>
                <a:cs typeface="Times New Roman"/>
              </a:rPr>
              <a:t>of </a:t>
            </a:r>
            <a:r>
              <a:rPr sz="1050" spc="-5" dirty="0">
                <a:latin typeface="Times New Roman"/>
                <a:cs typeface="Times New Roman"/>
              </a:rPr>
              <a:t>the </a:t>
            </a:r>
            <a:r>
              <a:rPr sz="1050" spc="-25" dirty="0">
                <a:latin typeface="Times New Roman"/>
                <a:cs typeface="Times New Roman"/>
              </a:rPr>
              <a:t>violations </a:t>
            </a:r>
            <a:r>
              <a:rPr sz="1050" spc="-20" dirty="0">
                <a:latin typeface="Times New Roman"/>
                <a:cs typeface="Times New Roman"/>
              </a:rPr>
              <a:t>that </a:t>
            </a:r>
            <a:r>
              <a:rPr sz="1050" spc="-5" dirty="0">
                <a:latin typeface="Times New Roman"/>
                <a:cs typeface="Times New Roman"/>
              </a:rPr>
              <a:t>may </a:t>
            </a:r>
            <a:r>
              <a:rPr sz="1050" dirty="0">
                <a:latin typeface="Times New Roman"/>
                <a:cs typeface="Times New Roman"/>
              </a:rPr>
              <a:t>cause a </a:t>
            </a:r>
            <a:r>
              <a:rPr sz="1050" spc="-15" dirty="0">
                <a:latin typeface="Times New Roman"/>
                <a:cs typeface="Times New Roman"/>
              </a:rPr>
              <a:t>student </a:t>
            </a:r>
            <a:r>
              <a:rPr sz="1050" spc="-5" dirty="0">
                <a:latin typeface="Times New Roman"/>
                <a:cs typeface="Times New Roman"/>
              </a:rPr>
              <a:t>to be  </a:t>
            </a:r>
            <a:r>
              <a:rPr sz="1050" spc="-25" dirty="0">
                <a:latin typeface="Times New Roman"/>
                <a:cs typeface="Times New Roman"/>
              </a:rPr>
              <a:t>removed </a:t>
            </a:r>
            <a:r>
              <a:rPr sz="1050" dirty="0">
                <a:latin typeface="Times New Roman"/>
                <a:cs typeface="Times New Roman"/>
              </a:rPr>
              <a:t>from a </a:t>
            </a:r>
            <a:r>
              <a:rPr sz="1050" spc="-15" dirty="0">
                <a:latin typeface="Times New Roman"/>
                <a:cs typeface="Times New Roman"/>
              </a:rPr>
              <a:t>campus </a:t>
            </a:r>
            <a:r>
              <a:rPr sz="1050" spc="-5" dirty="0">
                <a:latin typeface="Times New Roman"/>
                <a:cs typeface="Times New Roman"/>
              </a:rPr>
              <a:t>and placed </a:t>
            </a:r>
            <a:r>
              <a:rPr sz="1050" spc="-15" dirty="0">
                <a:latin typeface="Times New Roman"/>
                <a:cs typeface="Times New Roman"/>
              </a:rPr>
              <a:t>in </a:t>
            </a:r>
            <a:r>
              <a:rPr sz="1050" dirty="0">
                <a:latin typeface="Times New Roman"/>
                <a:cs typeface="Times New Roman"/>
              </a:rPr>
              <a:t>a </a:t>
            </a:r>
            <a:r>
              <a:rPr sz="1050" spc="-5" dirty="0">
                <a:latin typeface="Times New Roman"/>
                <a:cs typeface="Times New Roman"/>
              </a:rPr>
              <a:t>DAEP </a:t>
            </a:r>
            <a:r>
              <a:rPr sz="1050" dirty="0">
                <a:latin typeface="Times New Roman"/>
                <a:cs typeface="Times New Roman"/>
              </a:rPr>
              <a:t>from </a:t>
            </a:r>
            <a:r>
              <a:rPr sz="1050" spc="-5" dirty="0">
                <a:latin typeface="Times New Roman"/>
                <a:cs typeface="Times New Roman"/>
              </a:rPr>
              <a:t>the District. Students </a:t>
            </a:r>
            <a:r>
              <a:rPr sz="1050" dirty="0">
                <a:latin typeface="Times New Roman"/>
                <a:cs typeface="Times New Roman"/>
              </a:rPr>
              <a:t>and </a:t>
            </a:r>
            <a:r>
              <a:rPr sz="1050" spc="-5" dirty="0">
                <a:latin typeface="Times New Roman"/>
                <a:cs typeface="Times New Roman"/>
              </a:rPr>
              <a:t>parents are </a:t>
            </a:r>
            <a:r>
              <a:rPr sz="1050" spc="-20" dirty="0">
                <a:latin typeface="Times New Roman"/>
                <a:cs typeface="Times New Roman"/>
              </a:rPr>
              <a:t>encouraged </a:t>
            </a:r>
            <a:r>
              <a:rPr sz="1050" spc="-5" dirty="0">
                <a:latin typeface="Times New Roman"/>
                <a:cs typeface="Times New Roman"/>
              </a:rPr>
              <a:t>to </a:t>
            </a:r>
            <a:r>
              <a:rPr sz="1050" spc="-15" dirty="0">
                <a:latin typeface="Times New Roman"/>
                <a:cs typeface="Times New Roman"/>
              </a:rPr>
              <a:t>become </a:t>
            </a:r>
            <a:r>
              <a:rPr sz="1050" spc="-10" dirty="0">
                <a:latin typeface="Times New Roman"/>
                <a:cs typeface="Times New Roman"/>
              </a:rPr>
              <a:t>familiar </a:t>
            </a:r>
            <a:r>
              <a:rPr sz="1050" spc="-15" dirty="0">
                <a:latin typeface="Times New Roman"/>
                <a:cs typeface="Times New Roman"/>
              </a:rPr>
              <a:t>with </a:t>
            </a:r>
            <a:r>
              <a:rPr sz="1050" spc="-10" dirty="0">
                <a:latin typeface="Times New Roman"/>
                <a:cs typeface="Times New Roman"/>
              </a:rPr>
              <a:t>its  </a:t>
            </a:r>
            <a:r>
              <a:rPr sz="1050" spc="-15" dirty="0">
                <a:latin typeface="Times New Roman"/>
                <a:cs typeface="Times New Roman"/>
              </a:rPr>
              <a:t>contents </a:t>
            </a:r>
            <a:r>
              <a:rPr sz="1050" dirty="0">
                <a:latin typeface="Times New Roman"/>
                <a:cs typeface="Times New Roman"/>
              </a:rPr>
              <a:t>so </a:t>
            </a:r>
            <a:r>
              <a:rPr sz="1050" spc="-5" dirty="0">
                <a:latin typeface="Times New Roman"/>
                <a:cs typeface="Times New Roman"/>
              </a:rPr>
              <a:t>that </a:t>
            </a:r>
            <a:r>
              <a:rPr sz="1050" spc="-20" dirty="0">
                <a:latin typeface="Times New Roman"/>
                <a:cs typeface="Times New Roman"/>
              </a:rPr>
              <a:t>there </a:t>
            </a:r>
            <a:r>
              <a:rPr sz="1050" spc="-5" dirty="0">
                <a:latin typeface="Times New Roman"/>
                <a:cs typeface="Times New Roman"/>
              </a:rPr>
              <a:t>is </a:t>
            </a:r>
            <a:r>
              <a:rPr sz="1050" dirty="0">
                <a:latin typeface="Times New Roman"/>
                <a:cs typeface="Times New Roman"/>
              </a:rPr>
              <a:t>no </a:t>
            </a:r>
            <a:r>
              <a:rPr sz="1050" spc="-25" dirty="0">
                <a:latin typeface="Times New Roman"/>
                <a:cs typeface="Times New Roman"/>
              </a:rPr>
              <a:t>misunderstanding </a:t>
            </a:r>
            <a:r>
              <a:rPr sz="1050" spc="-10" dirty="0">
                <a:latin typeface="Times New Roman"/>
                <a:cs typeface="Times New Roman"/>
              </a:rPr>
              <a:t>when </a:t>
            </a:r>
            <a:r>
              <a:rPr sz="1050" spc="-5" dirty="0">
                <a:latin typeface="Times New Roman"/>
                <a:cs typeface="Times New Roman"/>
              </a:rPr>
              <a:t>the </a:t>
            </a:r>
            <a:r>
              <a:rPr sz="1050" spc="-15" dirty="0">
                <a:latin typeface="Times New Roman"/>
                <a:cs typeface="Times New Roman"/>
              </a:rPr>
              <a:t>campus </a:t>
            </a:r>
            <a:r>
              <a:rPr sz="1050" spc="-25" dirty="0">
                <a:latin typeface="Times New Roman"/>
                <a:cs typeface="Times New Roman"/>
              </a:rPr>
              <a:t>administration </a:t>
            </a:r>
            <a:r>
              <a:rPr sz="1050" spc="-15" dirty="0">
                <a:latin typeface="Times New Roman"/>
                <a:cs typeface="Times New Roman"/>
              </a:rPr>
              <a:t>calls parents </a:t>
            </a:r>
            <a:r>
              <a:rPr sz="1050" spc="-5" dirty="0">
                <a:latin typeface="Times New Roman"/>
                <a:cs typeface="Times New Roman"/>
              </a:rPr>
              <a:t>and </a:t>
            </a:r>
            <a:r>
              <a:rPr sz="1050" spc="-20" dirty="0">
                <a:latin typeface="Times New Roman"/>
                <a:cs typeface="Times New Roman"/>
              </a:rPr>
              <a:t>informs </a:t>
            </a:r>
            <a:r>
              <a:rPr sz="1050" spc="-5" dirty="0">
                <a:latin typeface="Times New Roman"/>
                <a:cs typeface="Times New Roman"/>
              </a:rPr>
              <a:t>them that their </a:t>
            </a:r>
            <a:r>
              <a:rPr sz="1050" spc="-15" dirty="0">
                <a:latin typeface="Times New Roman"/>
                <a:cs typeface="Times New Roman"/>
              </a:rPr>
              <a:t>child </a:t>
            </a:r>
            <a:r>
              <a:rPr sz="1050" spc="-5" dirty="0">
                <a:latin typeface="Times New Roman"/>
                <a:cs typeface="Times New Roman"/>
              </a:rPr>
              <a:t>is </a:t>
            </a:r>
            <a:r>
              <a:rPr sz="1050" spc="-10" dirty="0">
                <a:latin typeface="Times New Roman"/>
                <a:cs typeface="Times New Roman"/>
              </a:rPr>
              <a:t>being  </a:t>
            </a:r>
            <a:r>
              <a:rPr sz="1050" spc="-15" dirty="0">
                <a:latin typeface="Times New Roman"/>
                <a:cs typeface="Times New Roman"/>
              </a:rPr>
              <a:t>removed </a:t>
            </a:r>
            <a:r>
              <a:rPr sz="1050" dirty="0">
                <a:latin typeface="Times New Roman"/>
                <a:cs typeface="Times New Roman"/>
              </a:rPr>
              <a:t>from </a:t>
            </a:r>
            <a:r>
              <a:rPr sz="1050" spc="-15" dirty="0">
                <a:latin typeface="Times New Roman"/>
                <a:cs typeface="Times New Roman"/>
              </a:rPr>
              <a:t>campus </a:t>
            </a:r>
            <a:r>
              <a:rPr sz="1050" dirty="0">
                <a:latin typeface="Times New Roman"/>
                <a:cs typeface="Times New Roman"/>
              </a:rPr>
              <a:t>and/or </a:t>
            </a:r>
            <a:r>
              <a:rPr sz="1050" spc="-25" dirty="0">
                <a:latin typeface="Times New Roman"/>
                <a:cs typeface="Times New Roman"/>
              </a:rPr>
              <a:t>recommended </a:t>
            </a:r>
            <a:r>
              <a:rPr sz="1050" dirty="0">
                <a:latin typeface="Times New Roman"/>
                <a:cs typeface="Times New Roman"/>
              </a:rPr>
              <a:t>for</a:t>
            </a:r>
            <a:r>
              <a:rPr sz="1050" spc="-130" dirty="0">
                <a:latin typeface="Times New Roman"/>
                <a:cs typeface="Times New Roman"/>
              </a:rPr>
              <a:t> </a:t>
            </a:r>
            <a:r>
              <a:rPr sz="1050" dirty="0">
                <a:latin typeface="Times New Roman"/>
                <a:cs typeface="Times New Roman"/>
              </a:rPr>
              <a:t>DAEP.</a:t>
            </a:r>
          </a:p>
          <a:p>
            <a:pPr>
              <a:lnSpc>
                <a:spcPct val="100000"/>
              </a:lnSpc>
              <a:spcBef>
                <a:spcPts val="45"/>
              </a:spcBef>
            </a:pPr>
            <a:endParaRPr sz="1100" dirty="0">
              <a:latin typeface="Times New Roman"/>
              <a:cs typeface="Times New Roman"/>
            </a:endParaRPr>
          </a:p>
          <a:p>
            <a:pPr marL="12700">
              <a:lnSpc>
                <a:spcPts val="1405"/>
              </a:lnSpc>
            </a:pPr>
            <a:r>
              <a:rPr sz="1200" b="1" spc="-5" dirty="0">
                <a:latin typeface="Times New Roman"/>
                <a:cs typeface="Times New Roman"/>
              </a:rPr>
              <a:t>Accessibility</a:t>
            </a:r>
            <a:endParaRPr sz="1200" dirty="0">
              <a:latin typeface="Times New Roman"/>
              <a:cs typeface="Times New Roman"/>
            </a:endParaRPr>
          </a:p>
          <a:p>
            <a:pPr marL="30480" marR="169545" indent="211454">
              <a:lnSpc>
                <a:spcPts val="1200"/>
              </a:lnSpc>
              <a:spcBef>
                <a:spcPts val="60"/>
              </a:spcBef>
            </a:pPr>
            <a:r>
              <a:rPr sz="1050" spc="-10" dirty="0">
                <a:latin typeface="Times New Roman"/>
                <a:cs typeface="Times New Roman"/>
              </a:rPr>
              <a:t>If you </a:t>
            </a:r>
            <a:r>
              <a:rPr sz="1050" spc="-5" dirty="0">
                <a:latin typeface="Times New Roman"/>
                <a:cs typeface="Times New Roman"/>
              </a:rPr>
              <a:t>have difficulty accessing the information in this document because </a:t>
            </a:r>
            <a:r>
              <a:rPr sz="1050" dirty="0">
                <a:latin typeface="Times New Roman"/>
                <a:cs typeface="Times New Roman"/>
              </a:rPr>
              <a:t>of </a:t>
            </a:r>
            <a:r>
              <a:rPr sz="1050" spc="-5" dirty="0">
                <a:latin typeface="Times New Roman"/>
                <a:cs typeface="Times New Roman"/>
              </a:rPr>
              <a:t>disability, please contact Pupil Services  Administrator, Mr. </a:t>
            </a:r>
            <a:r>
              <a:rPr sz="1050" dirty="0">
                <a:latin typeface="Times New Roman"/>
                <a:cs typeface="Times New Roman"/>
              </a:rPr>
              <a:t>Randy </a:t>
            </a:r>
            <a:r>
              <a:rPr sz="1050" spc="-5" dirty="0">
                <a:latin typeface="Times New Roman"/>
                <a:cs typeface="Times New Roman"/>
              </a:rPr>
              <a:t>Park, at </a:t>
            </a:r>
            <a:r>
              <a:rPr sz="1050" dirty="0">
                <a:latin typeface="Times New Roman"/>
                <a:cs typeface="Times New Roman"/>
              </a:rPr>
              <a:t>(956) </a:t>
            </a:r>
            <a:r>
              <a:rPr sz="1050" spc="-5" dirty="0">
                <a:latin typeface="Times New Roman"/>
                <a:cs typeface="Times New Roman"/>
              </a:rPr>
              <a:t>544-3966 </a:t>
            </a:r>
            <a:r>
              <a:rPr sz="1050" dirty="0">
                <a:latin typeface="Times New Roman"/>
                <a:cs typeface="Times New Roman"/>
              </a:rPr>
              <a:t>or </a:t>
            </a:r>
            <a:r>
              <a:rPr sz="1050" spc="-10" dirty="0">
                <a:latin typeface="Times New Roman"/>
                <a:cs typeface="Times New Roman"/>
              </a:rPr>
              <a:t>email </a:t>
            </a:r>
            <a:r>
              <a:rPr sz="1050" u="sng" spc="-5" dirty="0">
                <a:uFill>
                  <a:solidFill>
                    <a:srgbClr val="000000"/>
                  </a:solidFill>
                </a:uFill>
                <a:latin typeface="Times New Roman"/>
                <a:cs typeface="Times New Roman"/>
                <a:hlinkClick r:id="rId4"/>
              </a:rPr>
              <a:t>rampark@bisd.us</a:t>
            </a:r>
            <a:r>
              <a:rPr sz="1050" spc="-5" dirty="0">
                <a:latin typeface="Times New Roman"/>
                <a:cs typeface="Times New Roman"/>
                <a:hlinkClick r:id="rId4"/>
              </a:rPr>
              <a:t>.</a:t>
            </a:r>
            <a:endParaRPr sz="1050" dirty="0">
              <a:latin typeface="Times New Roman"/>
              <a:cs typeface="Times New Roman"/>
            </a:endParaRPr>
          </a:p>
          <a:p>
            <a:pPr marL="30480">
              <a:lnSpc>
                <a:spcPts val="1305"/>
              </a:lnSpc>
            </a:pPr>
            <a:r>
              <a:rPr sz="1200" b="1" spc="-5" dirty="0">
                <a:latin typeface="Times New Roman"/>
                <a:cs typeface="Times New Roman"/>
              </a:rPr>
              <a:t>Purpose</a:t>
            </a:r>
            <a:endParaRPr sz="1200" dirty="0">
              <a:latin typeface="Times New Roman"/>
              <a:cs typeface="Times New Roman"/>
            </a:endParaRPr>
          </a:p>
          <a:p>
            <a:pPr marL="30480" marR="166370" indent="182880">
              <a:lnSpc>
                <a:spcPts val="1210"/>
              </a:lnSpc>
              <a:spcBef>
                <a:spcPts val="40"/>
              </a:spcBef>
            </a:pPr>
            <a:r>
              <a:rPr sz="1050" dirty="0">
                <a:latin typeface="Times New Roman"/>
                <a:cs typeface="Times New Roman"/>
              </a:rPr>
              <a:t>The Student Code of </a:t>
            </a:r>
            <a:r>
              <a:rPr sz="1050" spc="-15" dirty="0">
                <a:latin typeface="Times New Roman"/>
                <a:cs typeface="Times New Roman"/>
              </a:rPr>
              <a:t>Conduct </a:t>
            </a:r>
            <a:r>
              <a:rPr sz="1050" b="1" spc="-40" dirty="0">
                <a:latin typeface="Times New Roman"/>
                <a:cs typeface="Times New Roman"/>
              </a:rPr>
              <a:t>(“Code”) </a:t>
            </a:r>
            <a:r>
              <a:rPr sz="1050" spc="-5" dirty="0">
                <a:latin typeface="Times New Roman"/>
                <a:cs typeface="Times New Roman"/>
              </a:rPr>
              <a:t>is </a:t>
            </a:r>
            <a:r>
              <a:rPr sz="1050" spc="-10" dirty="0">
                <a:latin typeface="Times New Roman"/>
                <a:cs typeface="Times New Roman"/>
              </a:rPr>
              <a:t>the </a:t>
            </a:r>
            <a:r>
              <a:rPr sz="1050" spc="-25" dirty="0">
                <a:latin typeface="Times New Roman"/>
                <a:cs typeface="Times New Roman"/>
              </a:rPr>
              <a:t>district’s </a:t>
            </a:r>
            <a:r>
              <a:rPr sz="1050" dirty="0">
                <a:latin typeface="Times New Roman"/>
                <a:cs typeface="Times New Roman"/>
              </a:rPr>
              <a:t>response </a:t>
            </a:r>
            <a:r>
              <a:rPr sz="1050" spc="-5" dirty="0">
                <a:latin typeface="Times New Roman"/>
                <a:cs typeface="Times New Roman"/>
              </a:rPr>
              <a:t>to </a:t>
            </a:r>
            <a:r>
              <a:rPr sz="1050" spc="-15" dirty="0">
                <a:latin typeface="Times New Roman"/>
                <a:cs typeface="Times New Roman"/>
              </a:rPr>
              <a:t>the </a:t>
            </a:r>
            <a:r>
              <a:rPr sz="1050" spc="-25" dirty="0">
                <a:latin typeface="Times New Roman"/>
                <a:cs typeface="Times New Roman"/>
              </a:rPr>
              <a:t>requirements </a:t>
            </a:r>
            <a:r>
              <a:rPr sz="1050" dirty="0">
                <a:latin typeface="Times New Roman"/>
                <a:cs typeface="Times New Roman"/>
              </a:rPr>
              <a:t>of </a:t>
            </a:r>
            <a:r>
              <a:rPr sz="1050" spc="-5" dirty="0">
                <a:latin typeface="Times New Roman"/>
                <a:cs typeface="Times New Roman"/>
              </a:rPr>
              <a:t>the Texas Association </a:t>
            </a:r>
            <a:r>
              <a:rPr sz="1050" dirty="0">
                <a:latin typeface="Times New Roman"/>
                <a:cs typeface="Times New Roman"/>
              </a:rPr>
              <a:t>of </a:t>
            </a:r>
            <a:r>
              <a:rPr sz="1050" spc="-15" dirty="0">
                <a:latin typeface="Times New Roman"/>
                <a:cs typeface="Times New Roman"/>
              </a:rPr>
              <a:t>School </a:t>
            </a:r>
            <a:r>
              <a:rPr sz="1050" spc="-20" dirty="0">
                <a:latin typeface="Times New Roman"/>
                <a:cs typeface="Times New Roman"/>
              </a:rPr>
              <a:t>Boards  </a:t>
            </a:r>
            <a:r>
              <a:rPr sz="1050" spc="-15" dirty="0">
                <a:latin typeface="Times New Roman"/>
                <a:cs typeface="Times New Roman"/>
              </a:rPr>
              <a:t>(TASB)</a:t>
            </a:r>
            <a:r>
              <a:rPr sz="1050" spc="-40" dirty="0">
                <a:latin typeface="Times New Roman"/>
                <a:cs typeface="Times New Roman"/>
              </a:rPr>
              <a:t> </a:t>
            </a:r>
            <a:r>
              <a:rPr sz="1050" dirty="0">
                <a:latin typeface="Times New Roman"/>
                <a:cs typeface="Times New Roman"/>
              </a:rPr>
              <a:t>Code</a:t>
            </a:r>
            <a:r>
              <a:rPr sz="1050" spc="-15" dirty="0">
                <a:latin typeface="Times New Roman"/>
                <a:cs typeface="Times New Roman"/>
              </a:rPr>
              <a:t> </a:t>
            </a:r>
            <a:r>
              <a:rPr sz="1050" dirty="0">
                <a:latin typeface="Times New Roman"/>
                <a:cs typeface="Times New Roman"/>
              </a:rPr>
              <a:t>of</a:t>
            </a:r>
            <a:r>
              <a:rPr sz="1050" spc="-5" dirty="0">
                <a:latin typeface="Times New Roman"/>
                <a:cs typeface="Times New Roman"/>
              </a:rPr>
              <a:t> Conduct,</a:t>
            </a:r>
            <a:r>
              <a:rPr sz="1050" dirty="0">
                <a:latin typeface="Times New Roman"/>
                <a:cs typeface="Times New Roman"/>
              </a:rPr>
              <a:t> </a:t>
            </a:r>
            <a:r>
              <a:rPr sz="1050" spc="-20" dirty="0">
                <a:latin typeface="Times New Roman"/>
                <a:cs typeface="Times New Roman"/>
              </a:rPr>
              <a:t>mandated</a:t>
            </a:r>
            <a:r>
              <a:rPr sz="1050" spc="-25" dirty="0">
                <a:latin typeface="Times New Roman"/>
                <a:cs typeface="Times New Roman"/>
              </a:rPr>
              <a:t> </a:t>
            </a:r>
            <a:r>
              <a:rPr sz="1050" dirty="0">
                <a:latin typeface="Times New Roman"/>
                <a:cs typeface="Times New Roman"/>
              </a:rPr>
              <a:t>by</a:t>
            </a:r>
            <a:r>
              <a:rPr sz="1050" spc="-25" dirty="0">
                <a:latin typeface="Times New Roman"/>
                <a:cs typeface="Times New Roman"/>
              </a:rPr>
              <a:t> </a:t>
            </a:r>
            <a:r>
              <a:rPr sz="1050" spc="-5" dirty="0">
                <a:latin typeface="Times New Roman"/>
                <a:cs typeface="Times New Roman"/>
              </a:rPr>
              <a:t>Chapter </a:t>
            </a:r>
            <a:r>
              <a:rPr sz="1050" dirty="0">
                <a:latin typeface="Times New Roman"/>
                <a:cs typeface="Times New Roman"/>
              </a:rPr>
              <a:t>37</a:t>
            </a:r>
            <a:r>
              <a:rPr sz="1050" spc="-15" dirty="0">
                <a:latin typeface="Times New Roman"/>
                <a:cs typeface="Times New Roman"/>
              </a:rPr>
              <a:t> </a:t>
            </a:r>
            <a:r>
              <a:rPr sz="1050" dirty="0">
                <a:latin typeface="Times New Roman"/>
                <a:cs typeface="Times New Roman"/>
              </a:rPr>
              <a:t>of</a:t>
            </a:r>
            <a:r>
              <a:rPr sz="1050" spc="-5" dirty="0">
                <a:latin typeface="Times New Roman"/>
                <a:cs typeface="Times New Roman"/>
              </a:rPr>
              <a:t> the</a:t>
            </a:r>
            <a:r>
              <a:rPr sz="1050" spc="-15" dirty="0">
                <a:latin typeface="Times New Roman"/>
                <a:cs typeface="Times New Roman"/>
              </a:rPr>
              <a:t> </a:t>
            </a:r>
            <a:r>
              <a:rPr sz="1050" dirty="0">
                <a:latin typeface="Times New Roman"/>
                <a:cs typeface="Times New Roman"/>
              </a:rPr>
              <a:t>Texas</a:t>
            </a:r>
            <a:r>
              <a:rPr sz="1050" spc="-15" dirty="0">
                <a:latin typeface="Times New Roman"/>
                <a:cs typeface="Times New Roman"/>
              </a:rPr>
              <a:t> </a:t>
            </a:r>
            <a:r>
              <a:rPr sz="1050" spc="-5" dirty="0">
                <a:latin typeface="Times New Roman"/>
                <a:cs typeface="Times New Roman"/>
              </a:rPr>
              <a:t>Education</a:t>
            </a:r>
            <a:r>
              <a:rPr sz="1050" spc="-120" dirty="0">
                <a:latin typeface="Times New Roman"/>
                <a:cs typeface="Times New Roman"/>
              </a:rPr>
              <a:t> </a:t>
            </a:r>
            <a:r>
              <a:rPr sz="1050" spc="-15" dirty="0">
                <a:latin typeface="Times New Roman"/>
                <a:cs typeface="Times New Roman"/>
              </a:rPr>
              <a:t>Code.</a:t>
            </a:r>
            <a:endParaRPr sz="1050" dirty="0">
              <a:latin typeface="Times New Roman"/>
              <a:cs typeface="Times New Roman"/>
            </a:endParaRPr>
          </a:p>
          <a:p>
            <a:pPr marL="30480" marR="5080" indent="200660">
              <a:lnSpc>
                <a:spcPts val="1210"/>
              </a:lnSpc>
              <a:spcBef>
                <a:spcPts val="20"/>
              </a:spcBef>
            </a:pPr>
            <a:r>
              <a:rPr sz="1050" dirty="0">
                <a:latin typeface="Times New Roman"/>
                <a:cs typeface="Times New Roman"/>
              </a:rPr>
              <a:t>The Code </a:t>
            </a:r>
            <a:r>
              <a:rPr sz="1050" spc="-25" dirty="0">
                <a:latin typeface="Times New Roman"/>
                <a:cs typeface="Times New Roman"/>
              </a:rPr>
              <a:t>provides </a:t>
            </a:r>
            <a:r>
              <a:rPr sz="1050" spc="-5" dirty="0">
                <a:latin typeface="Times New Roman"/>
                <a:cs typeface="Times New Roman"/>
              </a:rPr>
              <a:t>methods </a:t>
            </a:r>
            <a:r>
              <a:rPr sz="1050" dirty="0">
                <a:latin typeface="Times New Roman"/>
                <a:cs typeface="Times New Roman"/>
              </a:rPr>
              <a:t>and </a:t>
            </a:r>
            <a:r>
              <a:rPr sz="1050" spc="-5" dirty="0">
                <a:latin typeface="Times New Roman"/>
                <a:cs typeface="Times New Roman"/>
              </a:rPr>
              <a:t>options </a:t>
            </a:r>
            <a:r>
              <a:rPr sz="1050" dirty="0">
                <a:latin typeface="Times New Roman"/>
                <a:cs typeface="Times New Roman"/>
              </a:rPr>
              <a:t>for </a:t>
            </a:r>
            <a:r>
              <a:rPr sz="1050" spc="-25" dirty="0">
                <a:latin typeface="Times New Roman"/>
                <a:cs typeface="Times New Roman"/>
              </a:rPr>
              <a:t>managing </a:t>
            </a:r>
            <a:r>
              <a:rPr sz="1050" spc="-5" dirty="0">
                <a:latin typeface="Times New Roman"/>
                <a:cs typeface="Times New Roman"/>
              </a:rPr>
              <a:t>students in the classroom </a:t>
            </a:r>
            <a:r>
              <a:rPr sz="1050" dirty="0">
                <a:latin typeface="Times New Roman"/>
                <a:cs typeface="Times New Roman"/>
              </a:rPr>
              <a:t>and on </a:t>
            </a:r>
            <a:r>
              <a:rPr sz="1050" spc="-15" dirty="0">
                <a:latin typeface="Times New Roman"/>
                <a:cs typeface="Times New Roman"/>
              </a:rPr>
              <a:t>school </a:t>
            </a:r>
            <a:r>
              <a:rPr sz="1050" spc="-20" dirty="0">
                <a:latin typeface="Times New Roman"/>
                <a:cs typeface="Times New Roman"/>
              </a:rPr>
              <a:t>grounds, disciplining </a:t>
            </a:r>
            <a:r>
              <a:rPr sz="1050" spc="-15" dirty="0">
                <a:latin typeface="Times New Roman"/>
                <a:cs typeface="Times New Roman"/>
              </a:rPr>
              <a:t>students, and  preventing </a:t>
            </a:r>
            <a:r>
              <a:rPr sz="1050" dirty="0">
                <a:latin typeface="Times New Roman"/>
                <a:cs typeface="Times New Roman"/>
              </a:rPr>
              <a:t>and </a:t>
            </a:r>
            <a:r>
              <a:rPr sz="1050" spc="-25" dirty="0">
                <a:latin typeface="Times New Roman"/>
                <a:cs typeface="Times New Roman"/>
              </a:rPr>
              <a:t>intervening </a:t>
            </a:r>
            <a:r>
              <a:rPr sz="1050" spc="-5" dirty="0">
                <a:latin typeface="Times New Roman"/>
                <a:cs typeface="Times New Roman"/>
              </a:rPr>
              <a:t>in student </a:t>
            </a:r>
            <a:r>
              <a:rPr sz="1050" spc="-25" dirty="0">
                <a:latin typeface="Times New Roman"/>
                <a:cs typeface="Times New Roman"/>
              </a:rPr>
              <a:t>discipline</a:t>
            </a:r>
            <a:r>
              <a:rPr sz="1050" spc="-85" dirty="0">
                <a:latin typeface="Times New Roman"/>
                <a:cs typeface="Times New Roman"/>
              </a:rPr>
              <a:t> </a:t>
            </a:r>
            <a:r>
              <a:rPr sz="1050" spc="-15" dirty="0">
                <a:latin typeface="Times New Roman"/>
                <a:cs typeface="Times New Roman"/>
              </a:rPr>
              <a:t>problems.</a:t>
            </a:r>
            <a:endParaRPr sz="1050" dirty="0">
              <a:latin typeface="Times New Roman"/>
              <a:cs typeface="Times New Roman"/>
            </a:endParaRPr>
          </a:p>
          <a:p>
            <a:pPr marL="30480" marR="166370" indent="200660">
              <a:lnSpc>
                <a:spcPts val="1200"/>
              </a:lnSpc>
              <a:spcBef>
                <a:spcPts val="10"/>
              </a:spcBef>
            </a:pPr>
            <a:r>
              <a:rPr sz="1050" dirty="0">
                <a:latin typeface="Times New Roman"/>
                <a:cs typeface="Times New Roman"/>
              </a:rPr>
              <a:t>The </a:t>
            </a:r>
            <a:r>
              <a:rPr sz="1050" spc="-5" dirty="0">
                <a:latin typeface="Times New Roman"/>
                <a:cs typeface="Times New Roman"/>
              </a:rPr>
              <a:t>law requires the district to define misconduct that </a:t>
            </a:r>
            <a:r>
              <a:rPr sz="1050" spc="-20" dirty="0">
                <a:latin typeface="Times New Roman"/>
                <a:cs typeface="Times New Roman"/>
              </a:rPr>
              <a:t>may-or </a:t>
            </a:r>
            <a:r>
              <a:rPr sz="1050" spc="-15" dirty="0">
                <a:latin typeface="Times New Roman"/>
                <a:cs typeface="Times New Roman"/>
              </a:rPr>
              <a:t>must- </a:t>
            </a:r>
            <a:r>
              <a:rPr sz="1050" spc="-5" dirty="0">
                <a:latin typeface="Times New Roman"/>
                <a:cs typeface="Times New Roman"/>
              </a:rPr>
              <a:t>result in </a:t>
            </a:r>
            <a:r>
              <a:rPr sz="1050" dirty="0">
                <a:latin typeface="Times New Roman"/>
                <a:cs typeface="Times New Roman"/>
              </a:rPr>
              <a:t>a range of </a:t>
            </a:r>
            <a:r>
              <a:rPr sz="1050" spc="-5" dirty="0">
                <a:latin typeface="Times New Roman"/>
                <a:cs typeface="Times New Roman"/>
              </a:rPr>
              <a:t>specific disciplinary consequences  including </a:t>
            </a:r>
            <a:r>
              <a:rPr sz="1050" spc="-15" dirty="0">
                <a:latin typeface="Times New Roman"/>
                <a:cs typeface="Times New Roman"/>
              </a:rPr>
              <a:t>removal </a:t>
            </a:r>
            <a:r>
              <a:rPr sz="1050" dirty="0">
                <a:latin typeface="Times New Roman"/>
                <a:cs typeface="Times New Roman"/>
              </a:rPr>
              <a:t>from a </a:t>
            </a:r>
            <a:r>
              <a:rPr sz="1050" spc="-5" dirty="0">
                <a:latin typeface="Times New Roman"/>
                <a:cs typeface="Times New Roman"/>
              </a:rPr>
              <a:t>regular classroom </a:t>
            </a:r>
            <a:r>
              <a:rPr sz="1050" dirty="0">
                <a:latin typeface="Times New Roman"/>
                <a:cs typeface="Times New Roman"/>
              </a:rPr>
              <a:t>or </a:t>
            </a:r>
            <a:r>
              <a:rPr sz="1050" spc="-15" dirty="0">
                <a:latin typeface="Times New Roman"/>
                <a:cs typeface="Times New Roman"/>
              </a:rPr>
              <a:t>campus, </a:t>
            </a:r>
            <a:r>
              <a:rPr sz="1050" spc="-20" dirty="0">
                <a:latin typeface="Times New Roman"/>
                <a:cs typeface="Times New Roman"/>
              </a:rPr>
              <a:t>out-of-school </a:t>
            </a:r>
            <a:r>
              <a:rPr sz="1050" spc="-5" dirty="0">
                <a:latin typeface="Times New Roman"/>
                <a:cs typeface="Times New Roman"/>
              </a:rPr>
              <a:t>suspension, </a:t>
            </a:r>
            <a:r>
              <a:rPr sz="1050" dirty="0">
                <a:latin typeface="Times New Roman"/>
                <a:cs typeface="Times New Roman"/>
              </a:rPr>
              <a:t>or </a:t>
            </a:r>
            <a:r>
              <a:rPr sz="1050" spc="-5" dirty="0">
                <a:latin typeface="Times New Roman"/>
                <a:cs typeface="Times New Roman"/>
              </a:rPr>
              <a:t>in </a:t>
            </a:r>
            <a:r>
              <a:rPr sz="1050" dirty="0">
                <a:latin typeface="Times New Roman"/>
                <a:cs typeface="Times New Roman"/>
              </a:rPr>
              <a:t>a </a:t>
            </a:r>
            <a:r>
              <a:rPr sz="1050" spc="-5" dirty="0">
                <a:latin typeface="Times New Roman"/>
                <a:cs typeface="Times New Roman"/>
              </a:rPr>
              <a:t>Disciplinary Alternative</a:t>
            </a:r>
            <a:r>
              <a:rPr sz="1050" spc="-80" dirty="0">
                <a:latin typeface="Times New Roman"/>
                <a:cs typeface="Times New Roman"/>
              </a:rPr>
              <a:t> </a:t>
            </a:r>
            <a:r>
              <a:rPr sz="1050" spc="-5" dirty="0">
                <a:latin typeface="Times New Roman"/>
                <a:cs typeface="Times New Roman"/>
              </a:rPr>
              <a:t>Education</a:t>
            </a:r>
            <a:endParaRPr sz="1050" dirty="0">
              <a:latin typeface="Times New Roman"/>
              <a:cs typeface="Times New Roman"/>
            </a:endParaRPr>
          </a:p>
          <a:p>
            <a:pPr marL="30480" marR="414655" algn="r">
              <a:lnSpc>
                <a:spcPts val="1210"/>
              </a:lnSpc>
              <a:spcBef>
                <a:spcPts val="5"/>
              </a:spcBef>
            </a:pPr>
            <a:r>
              <a:rPr sz="1050" spc="-15" dirty="0">
                <a:latin typeface="Times New Roman"/>
                <a:cs typeface="Times New Roman"/>
              </a:rPr>
              <a:t>Placement </a:t>
            </a:r>
            <a:r>
              <a:rPr sz="1050" spc="-5" dirty="0">
                <a:latin typeface="Times New Roman"/>
                <a:cs typeface="Times New Roman"/>
              </a:rPr>
              <a:t>(DAEP), </a:t>
            </a:r>
            <a:r>
              <a:rPr sz="1050" dirty="0">
                <a:latin typeface="Times New Roman"/>
                <a:cs typeface="Times New Roman"/>
              </a:rPr>
              <a:t>such </a:t>
            </a:r>
            <a:r>
              <a:rPr sz="1050" spc="-5" dirty="0">
                <a:latin typeface="Times New Roman"/>
                <a:cs typeface="Times New Roman"/>
              </a:rPr>
              <a:t>as </a:t>
            </a:r>
            <a:r>
              <a:rPr sz="1050" spc="-15" dirty="0">
                <a:latin typeface="Times New Roman"/>
                <a:cs typeface="Times New Roman"/>
              </a:rPr>
              <a:t>Brownsville </a:t>
            </a:r>
            <a:r>
              <a:rPr sz="1050" spc="-5" dirty="0">
                <a:latin typeface="Times New Roman"/>
                <a:cs typeface="Times New Roman"/>
              </a:rPr>
              <a:t>Academic Center </a:t>
            </a:r>
            <a:r>
              <a:rPr sz="1050" dirty="0">
                <a:latin typeface="Times New Roman"/>
                <a:cs typeface="Times New Roman"/>
              </a:rPr>
              <a:t>(BAC) or </a:t>
            </a:r>
            <a:r>
              <a:rPr sz="1050" spc="-15" dirty="0">
                <a:latin typeface="Times New Roman"/>
                <a:cs typeface="Times New Roman"/>
              </a:rPr>
              <a:t>Juvenile </a:t>
            </a:r>
            <a:r>
              <a:rPr sz="1050" spc="-5" dirty="0">
                <a:latin typeface="Times New Roman"/>
                <a:cs typeface="Times New Roman"/>
              </a:rPr>
              <a:t>Justice Alternative Education</a:t>
            </a:r>
            <a:r>
              <a:rPr sz="1050" spc="-55" dirty="0">
                <a:latin typeface="Times New Roman"/>
                <a:cs typeface="Times New Roman"/>
              </a:rPr>
              <a:t> </a:t>
            </a:r>
            <a:r>
              <a:rPr sz="1050" spc="-15" dirty="0">
                <a:latin typeface="Times New Roman"/>
                <a:cs typeface="Times New Roman"/>
              </a:rPr>
              <a:t>Placement</a:t>
            </a:r>
            <a:r>
              <a:rPr sz="1050" spc="-25" dirty="0">
                <a:latin typeface="Times New Roman"/>
                <a:cs typeface="Times New Roman"/>
              </a:rPr>
              <a:t> </a:t>
            </a:r>
            <a:r>
              <a:rPr sz="1050" spc="-15" dirty="0">
                <a:latin typeface="Times New Roman"/>
                <a:cs typeface="Times New Roman"/>
              </a:rPr>
              <a:t>(JJAEP). </a:t>
            </a:r>
            <a:r>
              <a:rPr sz="1050" dirty="0">
                <a:latin typeface="Times New Roman"/>
                <a:cs typeface="Times New Roman"/>
              </a:rPr>
              <a:t> This</a:t>
            </a:r>
            <a:r>
              <a:rPr sz="1050" spc="105" dirty="0">
                <a:latin typeface="Times New Roman"/>
                <a:cs typeface="Times New Roman"/>
              </a:rPr>
              <a:t> </a:t>
            </a:r>
            <a:r>
              <a:rPr sz="1050" spc="-5" dirty="0">
                <a:latin typeface="Times New Roman"/>
                <a:cs typeface="Times New Roman"/>
              </a:rPr>
              <a:t>Student</a:t>
            </a:r>
            <a:r>
              <a:rPr sz="1050" spc="90" dirty="0">
                <a:latin typeface="Times New Roman"/>
                <a:cs typeface="Times New Roman"/>
              </a:rPr>
              <a:t> </a:t>
            </a:r>
            <a:r>
              <a:rPr sz="1050" dirty="0">
                <a:latin typeface="Times New Roman"/>
                <a:cs typeface="Times New Roman"/>
              </a:rPr>
              <a:t>Code</a:t>
            </a:r>
            <a:r>
              <a:rPr sz="1050" spc="100" dirty="0">
                <a:latin typeface="Times New Roman"/>
                <a:cs typeface="Times New Roman"/>
              </a:rPr>
              <a:t> </a:t>
            </a:r>
            <a:r>
              <a:rPr sz="1050" dirty="0">
                <a:latin typeface="Times New Roman"/>
                <a:cs typeface="Times New Roman"/>
              </a:rPr>
              <a:t>of</a:t>
            </a:r>
            <a:r>
              <a:rPr sz="1050" spc="80" dirty="0">
                <a:latin typeface="Times New Roman"/>
                <a:cs typeface="Times New Roman"/>
              </a:rPr>
              <a:t> </a:t>
            </a:r>
            <a:r>
              <a:rPr sz="1050" spc="-15" dirty="0">
                <a:latin typeface="Times New Roman"/>
                <a:cs typeface="Times New Roman"/>
              </a:rPr>
              <a:t>Conduct</a:t>
            </a:r>
            <a:r>
              <a:rPr sz="1050" spc="65" dirty="0">
                <a:latin typeface="Times New Roman"/>
                <a:cs typeface="Times New Roman"/>
              </a:rPr>
              <a:t> </a:t>
            </a:r>
            <a:r>
              <a:rPr sz="1050" spc="-5" dirty="0">
                <a:latin typeface="Times New Roman"/>
                <a:cs typeface="Times New Roman"/>
              </a:rPr>
              <a:t>has</a:t>
            </a:r>
            <a:r>
              <a:rPr sz="1050" spc="90" dirty="0">
                <a:latin typeface="Times New Roman"/>
                <a:cs typeface="Times New Roman"/>
              </a:rPr>
              <a:t> </a:t>
            </a:r>
            <a:r>
              <a:rPr sz="1050" spc="-15" dirty="0">
                <a:latin typeface="Times New Roman"/>
                <a:cs typeface="Times New Roman"/>
              </a:rPr>
              <a:t>been</a:t>
            </a:r>
            <a:r>
              <a:rPr sz="1050" spc="60" dirty="0">
                <a:latin typeface="Times New Roman"/>
                <a:cs typeface="Times New Roman"/>
              </a:rPr>
              <a:t> </a:t>
            </a:r>
            <a:r>
              <a:rPr sz="1050" spc="-15" dirty="0">
                <a:latin typeface="Times New Roman"/>
                <a:cs typeface="Times New Roman"/>
              </a:rPr>
              <a:t>adopted</a:t>
            </a:r>
            <a:r>
              <a:rPr sz="1050" spc="75" dirty="0">
                <a:latin typeface="Times New Roman"/>
                <a:cs typeface="Times New Roman"/>
              </a:rPr>
              <a:t> </a:t>
            </a:r>
            <a:r>
              <a:rPr sz="1050" dirty="0">
                <a:latin typeface="Times New Roman"/>
                <a:cs typeface="Times New Roman"/>
              </a:rPr>
              <a:t>by</a:t>
            </a:r>
            <a:r>
              <a:rPr sz="1050" spc="85" dirty="0">
                <a:latin typeface="Times New Roman"/>
                <a:cs typeface="Times New Roman"/>
              </a:rPr>
              <a:t> </a:t>
            </a:r>
            <a:r>
              <a:rPr sz="1050" spc="-5" dirty="0">
                <a:latin typeface="Times New Roman"/>
                <a:cs typeface="Times New Roman"/>
              </a:rPr>
              <a:t>the</a:t>
            </a:r>
            <a:r>
              <a:rPr sz="1050" spc="100" dirty="0">
                <a:latin typeface="Times New Roman"/>
                <a:cs typeface="Times New Roman"/>
              </a:rPr>
              <a:t> </a:t>
            </a:r>
            <a:r>
              <a:rPr sz="1050" spc="-15" dirty="0">
                <a:latin typeface="Times New Roman"/>
                <a:cs typeface="Times New Roman"/>
              </a:rPr>
              <a:t>Brownsville</a:t>
            </a:r>
            <a:r>
              <a:rPr sz="1050" spc="75" dirty="0">
                <a:latin typeface="Times New Roman"/>
                <a:cs typeface="Times New Roman"/>
              </a:rPr>
              <a:t> </a:t>
            </a:r>
            <a:r>
              <a:rPr sz="1050" spc="-20" dirty="0">
                <a:latin typeface="Times New Roman"/>
                <a:cs typeface="Times New Roman"/>
              </a:rPr>
              <a:t>Independent</a:t>
            </a:r>
            <a:r>
              <a:rPr sz="1050" spc="65" dirty="0">
                <a:latin typeface="Times New Roman"/>
                <a:cs typeface="Times New Roman"/>
              </a:rPr>
              <a:t> </a:t>
            </a:r>
            <a:r>
              <a:rPr sz="1050" spc="-5" dirty="0">
                <a:latin typeface="Times New Roman"/>
                <a:cs typeface="Times New Roman"/>
              </a:rPr>
              <a:t>School</a:t>
            </a:r>
            <a:r>
              <a:rPr sz="1050" spc="90" dirty="0">
                <a:latin typeface="Times New Roman"/>
                <a:cs typeface="Times New Roman"/>
              </a:rPr>
              <a:t> </a:t>
            </a:r>
            <a:r>
              <a:rPr sz="1050" spc="-15" dirty="0">
                <a:latin typeface="Times New Roman"/>
                <a:cs typeface="Times New Roman"/>
              </a:rPr>
              <a:t>District’s</a:t>
            </a:r>
            <a:r>
              <a:rPr sz="1050" spc="75" dirty="0">
                <a:latin typeface="Times New Roman"/>
                <a:cs typeface="Times New Roman"/>
              </a:rPr>
              <a:t> </a:t>
            </a:r>
            <a:r>
              <a:rPr sz="1050" spc="-5" dirty="0">
                <a:latin typeface="Times New Roman"/>
                <a:cs typeface="Times New Roman"/>
              </a:rPr>
              <a:t>Board</a:t>
            </a:r>
            <a:r>
              <a:rPr sz="1050" spc="100" dirty="0">
                <a:latin typeface="Times New Roman"/>
                <a:cs typeface="Times New Roman"/>
              </a:rPr>
              <a:t> </a:t>
            </a:r>
            <a:r>
              <a:rPr sz="1050" dirty="0">
                <a:latin typeface="Times New Roman"/>
                <a:cs typeface="Times New Roman"/>
              </a:rPr>
              <a:t>of</a:t>
            </a:r>
            <a:r>
              <a:rPr sz="1050" spc="90" dirty="0">
                <a:latin typeface="Times New Roman"/>
                <a:cs typeface="Times New Roman"/>
              </a:rPr>
              <a:t> </a:t>
            </a:r>
            <a:r>
              <a:rPr sz="1050" spc="-5" dirty="0">
                <a:latin typeface="Times New Roman"/>
                <a:cs typeface="Times New Roman"/>
              </a:rPr>
              <a:t>Trustees</a:t>
            </a:r>
            <a:r>
              <a:rPr sz="1050" spc="105" dirty="0">
                <a:latin typeface="Times New Roman"/>
                <a:cs typeface="Times New Roman"/>
              </a:rPr>
              <a:t> </a:t>
            </a:r>
            <a:r>
              <a:rPr sz="1050" spc="-25" dirty="0">
                <a:latin typeface="Times New Roman"/>
                <a:cs typeface="Times New Roman"/>
              </a:rPr>
              <a:t>and</a:t>
            </a:r>
            <a:endParaRPr sz="1050" dirty="0">
              <a:latin typeface="Times New Roman"/>
              <a:cs typeface="Times New Roman"/>
            </a:endParaRPr>
          </a:p>
          <a:p>
            <a:pPr marL="30480" marR="414655">
              <a:lnSpc>
                <a:spcPts val="1200"/>
              </a:lnSpc>
              <a:spcBef>
                <a:spcPts val="10"/>
              </a:spcBef>
            </a:pPr>
            <a:r>
              <a:rPr sz="1050" spc="-15" dirty="0">
                <a:latin typeface="Times New Roman"/>
                <a:cs typeface="Times New Roman"/>
              </a:rPr>
              <a:t>developed with </a:t>
            </a:r>
            <a:r>
              <a:rPr sz="1050" spc="-5" dirty="0">
                <a:latin typeface="Times New Roman"/>
                <a:cs typeface="Times New Roman"/>
              </a:rPr>
              <a:t>the </a:t>
            </a:r>
            <a:r>
              <a:rPr sz="1050" spc="-15" dirty="0">
                <a:latin typeface="Times New Roman"/>
                <a:cs typeface="Times New Roman"/>
              </a:rPr>
              <a:t>advice </a:t>
            </a:r>
            <a:r>
              <a:rPr sz="1050" dirty="0">
                <a:latin typeface="Times New Roman"/>
                <a:cs typeface="Times New Roman"/>
              </a:rPr>
              <a:t>of </a:t>
            </a:r>
            <a:r>
              <a:rPr sz="1050" spc="-5" dirty="0">
                <a:latin typeface="Times New Roman"/>
                <a:cs typeface="Times New Roman"/>
              </a:rPr>
              <a:t>the district-level committee. </a:t>
            </a:r>
            <a:r>
              <a:rPr sz="1050" dirty="0">
                <a:latin typeface="Times New Roman"/>
                <a:cs typeface="Times New Roman"/>
              </a:rPr>
              <a:t>This Code </a:t>
            </a:r>
            <a:r>
              <a:rPr sz="1050" spc="-25" dirty="0">
                <a:latin typeface="Times New Roman"/>
                <a:cs typeface="Times New Roman"/>
              </a:rPr>
              <a:t>provides </a:t>
            </a:r>
            <a:r>
              <a:rPr sz="1050" spc="-5" dirty="0">
                <a:latin typeface="Times New Roman"/>
                <a:cs typeface="Times New Roman"/>
              </a:rPr>
              <a:t>information </a:t>
            </a:r>
            <a:r>
              <a:rPr sz="1050" dirty="0">
                <a:latin typeface="Times New Roman"/>
                <a:cs typeface="Times New Roman"/>
              </a:rPr>
              <a:t>and </a:t>
            </a:r>
            <a:r>
              <a:rPr sz="1050" spc="-5" dirty="0">
                <a:latin typeface="Times New Roman"/>
                <a:cs typeface="Times New Roman"/>
              </a:rPr>
              <a:t>direction to </a:t>
            </a:r>
            <a:r>
              <a:rPr sz="1050" spc="-15" dirty="0">
                <a:latin typeface="Times New Roman"/>
                <a:cs typeface="Times New Roman"/>
              </a:rPr>
              <a:t>students </a:t>
            </a:r>
            <a:r>
              <a:rPr sz="1050" dirty="0">
                <a:latin typeface="Times New Roman"/>
                <a:cs typeface="Times New Roman"/>
              </a:rPr>
              <a:t>and </a:t>
            </a:r>
            <a:r>
              <a:rPr sz="1050" spc="-15" dirty="0">
                <a:latin typeface="Times New Roman"/>
                <a:cs typeface="Times New Roman"/>
              </a:rPr>
              <a:t>parents  </a:t>
            </a:r>
            <a:r>
              <a:rPr sz="1050" spc="-5" dirty="0">
                <a:latin typeface="Times New Roman"/>
                <a:cs typeface="Times New Roman"/>
              </a:rPr>
              <a:t>regarding</a:t>
            </a:r>
            <a:r>
              <a:rPr sz="1050" spc="105" dirty="0">
                <a:latin typeface="Times New Roman"/>
                <a:cs typeface="Times New Roman"/>
              </a:rPr>
              <a:t> </a:t>
            </a:r>
            <a:r>
              <a:rPr sz="1050" spc="-5" dirty="0">
                <a:latin typeface="Times New Roman"/>
                <a:cs typeface="Times New Roman"/>
              </a:rPr>
              <a:t>standards</a:t>
            </a:r>
            <a:r>
              <a:rPr sz="1050" spc="100" dirty="0">
                <a:latin typeface="Times New Roman"/>
                <a:cs typeface="Times New Roman"/>
              </a:rPr>
              <a:t> </a:t>
            </a:r>
            <a:r>
              <a:rPr sz="1050" dirty="0">
                <a:latin typeface="Times New Roman"/>
                <a:cs typeface="Times New Roman"/>
              </a:rPr>
              <a:t>of</a:t>
            </a:r>
            <a:r>
              <a:rPr sz="1050" spc="90" dirty="0">
                <a:latin typeface="Times New Roman"/>
                <a:cs typeface="Times New Roman"/>
              </a:rPr>
              <a:t> </a:t>
            </a:r>
            <a:r>
              <a:rPr sz="1050" spc="-15" dirty="0">
                <a:latin typeface="Times New Roman"/>
                <a:cs typeface="Times New Roman"/>
              </a:rPr>
              <a:t>conduct</a:t>
            </a:r>
            <a:r>
              <a:rPr sz="1050" b="1" spc="-15" dirty="0">
                <a:latin typeface="Times New Roman"/>
                <a:cs typeface="Times New Roman"/>
              </a:rPr>
              <a:t>,</a:t>
            </a:r>
            <a:r>
              <a:rPr sz="1050" b="1" spc="65" dirty="0">
                <a:latin typeface="Times New Roman"/>
                <a:cs typeface="Times New Roman"/>
              </a:rPr>
              <a:t> </a:t>
            </a:r>
            <a:r>
              <a:rPr sz="1050" spc="-20" dirty="0">
                <a:latin typeface="Times New Roman"/>
                <a:cs typeface="Times New Roman"/>
              </a:rPr>
              <a:t>consequences</a:t>
            </a:r>
            <a:r>
              <a:rPr sz="1050" spc="60" dirty="0">
                <a:latin typeface="Times New Roman"/>
                <a:cs typeface="Times New Roman"/>
              </a:rPr>
              <a:t> </a:t>
            </a:r>
            <a:r>
              <a:rPr sz="1050" dirty="0">
                <a:latin typeface="Times New Roman"/>
                <a:cs typeface="Times New Roman"/>
              </a:rPr>
              <a:t>of</a:t>
            </a:r>
            <a:r>
              <a:rPr sz="1050" spc="100" dirty="0">
                <a:latin typeface="Times New Roman"/>
                <a:cs typeface="Times New Roman"/>
              </a:rPr>
              <a:t> </a:t>
            </a:r>
            <a:r>
              <a:rPr sz="1050" spc="-20" dirty="0">
                <a:latin typeface="Times New Roman"/>
                <a:cs typeface="Times New Roman"/>
              </a:rPr>
              <a:t>misconduct,</a:t>
            </a:r>
            <a:r>
              <a:rPr sz="1050" spc="65" dirty="0">
                <a:latin typeface="Times New Roman"/>
                <a:cs typeface="Times New Roman"/>
              </a:rPr>
              <a:t> </a:t>
            </a:r>
            <a:r>
              <a:rPr sz="1050" dirty="0">
                <a:latin typeface="Times New Roman"/>
                <a:cs typeface="Times New Roman"/>
              </a:rPr>
              <a:t>and</a:t>
            </a:r>
            <a:r>
              <a:rPr sz="1050" spc="100" dirty="0">
                <a:latin typeface="Times New Roman"/>
                <a:cs typeface="Times New Roman"/>
              </a:rPr>
              <a:t> </a:t>
            </a:r>
            <a:r>
              <a:rPr sz="1050" spc="-15" dirty="0">
                <a:latin typeface="Times New Roman"/>
                <a:cs typeface="Times New Roman"/>
              </a:rPr>
              <a:t>procedures</a:t>
            </a:r>
            <a:r>
              <a:rPr sz="1050" spc="75" dirty="0">
                <a:latin typeface="Times New Roman"/>
                <a:cs typeface="Times New Roman"/>
              </a:rPr>
              <a:t> </a:t>
            </a:r>
            <a:r>
              <a:rPr sz="1050" dirty="0">
                <a:latin typeface="Times New Roman"/>
                <a:cs typeface="Times New Roman"/>
              </a:rPr>
              <a:t>for</a:t>
            </a:r>
            <a:r>
              <a:rPr sz="1050" spc="90" dirty="0">
                <a:latin typeface="Times New Roman"/>
                <a:cs typeface="Times New Roman"/>
              </a:rPr>
              <a:t> </a:t>
            </a:r>
            <a:r>
              <a:rPr sz="1050" spc="-20" dirty="0">
                <a:latin typeface="Times New Roman"/>
                <a:cs typeface="Times New Roman"/>
              </a:rPr>
              <a:t>administering</a:t>
            </a:r>
            <a:r>
              <a:rPr sz="1050" spc="65" dirty="0">
                <a:latin typeface="Times New Roman"/>
                <a:cs typeface="Times New Roman"/>
              </a:rPr>
              <a:t> </a:t>
            </a:r>
            <a:r>
              <a:rPr sz="1050" spc="-5" dirty="0">
                <a:latin typeface="Times New Roman"/>
                <a:cs typeface="Times New Roman"/>
              </a:rPr>
              <a:t>discipline.</a:t>
            </a:r>
            <a:r>
              <a:rPr sz="1050" spc="105" dirty="0">
                <a:latin typeface="Times New Roman"/>
                <a:cs typeface="Times New Roman"/>
              </a:rPr>
              <a:t> </a:t>
            </a:r>
            <a:r>
              <a:rPr sz="1050" spc="-15" dirty="0">
                <a:latin typeface="Times New Roman"/>
                <a:cs typeface="Times New Roman"/>
              </a:rPr>
              <a:t>It</a:t>
            </a:r>
            <a:r>
              <a:rPr sz="1050" spc="75" dirty="0">
                <a:latin typeface="Times New Roman"/>
                <a:cs typeface="Times New Roman"/>
              </a:rPr>
              <a:t> </a:t>
            </a:r>
            <a:r>
              <a:rPr sz="1050" spc="-5" dirty="0">
                <a:latin typeface="Times New Roman"/>
                <a:cs typeface="Times New Roman"/>
              </a:rPr>
              <a:t>remains</a:t>
            </a:r>
            <a:r>
              <a:rPr sz="1050" spc="100" dirty="0">
                <a:latin typeface="Times New Roman"/>
                <a:cs typeface="Times New Roman"/>
              </a:rPr>
              <a:t> </a:t>
            </a:r>
            <a:r>
              <a:rPr sz="1050" spc="-5" dirty="0">
                <a:latin typeface="Times New Roman"/>
                <a:cs typeface="Times New Roman"/>
              </a:rPr>
              <a:t>in</a:t>
            </a:r>
            <a:r>
              <a:rPr sz="1050" spc="105" dirty="0">
                <a:latin typeface="Times New Roman"/>
                <a:cs typeface="Times New Roman"/>
              </a:rPr>
              <a:t> </a:t>
            </a:r>
            <a:r>
              <a:rPr sz="1050" spc="-5" dirty="0">
                <a:latin typeface="Times New Roman"/>
                <a:cs typeface="Times New Roman"/>
              </a:rPr>
              <a:t>effect</a:t>
            </a:r>
            <a:endParaRPr sz="1050" dirty="0">
              <a:latin typeface="Times New Roman"/>
              <a:cs typeface="Times New Roman"/>
            </a:endParaRPr>
          </a:p>
          <a:p>
            <a:pPr marL="31115" marR="416559">
              <a:lnSpc>
                <a:spcPts val="1200"/>
              </a:lnSpc>
              <a:spcBef>
                <a:spcPts val="15"/>
              </a:spcBef>
            </a:pPr>
            <a:r>
              <a:rPr sz="1050" dirty="0">
                <a:latin typeface="Times New Roman"/>
                <a:cs typeface="Times New Roman"/>
              </a:rPr>
              <a:t>during </a:t>
            </a:r>
            <a:r>
              <a:rPr sz="1050" spc="-25" dirty="0">
                <a:latin typeface="Times New Roman"/>
                <a:cs typeface="Times New Roman"/>
              </a:rPr>
              <a:t>summer </a:t>
            </a:r>
            <a:r>
              <a:rPr sz="1050" dirty="0">
                <a:latin typeface="Times New Roman"/>
                <a:cs typeface="Times New Roman"/>
              </a:rPr>
              <a:t>school and </a:t>
            </a:r>
            <a:r>
              <a:rPr sz="1050" spc="-5" dirty="0">
                <a:latin typeface="Times New Roman"/>
                <a:cs typeface="Times New Roman"/>
              </a:rPr>
              <a:t>at all school-related </a:t>
            </a:r>
            <a:r>
              <a:rPr sz="1050" spc="-15" dirty="0">
                <a:latin typeface="Times New Roman"/>
                <a:cs typeface="Times New Roman"/>
              </a:rPr>
              <a:t>events </a:t>
            </a:r>
            <a:r>
              <a:rPr sz="1050" spc="-10" dirty="0">
                <a:latin typeface="Times New Roman"/>
                <a:cs typeface="Times New Roman"/>
              </a:rPr>
              <a:t>and </a:t>
            </a:r>
            <a:r>
              <a:rPr sz="1050" spc="-15" dirty="0">
                <a:latin typeface="Times New Roman"/>
                <a:cs typeface="Times New Roman"/>
              </a:rPr>
              <a:t>activities outside </a:t>
            </a:r>
            <a:r>
              <a:rPr sz="1050" dirty="0">
                <a:latin typeface="Times New Roman"/>
                <a:cs typeface="Times New Roman"/>
              </a:rPr>
              <a:t>of </a:t>
            </a:r>
            <a:r>
              <a:rPr sz="1050" spc="-5" dirty="0">
                <a:latin typeface="Times New Roman"/>
                <a:cs typeface="Times New Roman"/>
              </a:rPr>
              <a:t>the </a:t>
            </a:r>
            <a:r>
              <a:rPr sz="1050" spc="-15" dirty="0">
                <a:latin typeface="Times New Roman"/>
                <a:cs typeface="Times New Roman"/>
              </a:rPr>
              <a:t>school </a:t>
            </a:r>
            <a:r>
              <a:rPr sz="1050" spc="-20" dirty="0">
                <a:latin typeface="Times New Roman"/>
                <a:cs typeface="Times New Roman"/>
              </a:rPr>
              <a:t>year </a:t>
            </a:r>
            <a:r>
              <a:rPr sz="1050" spc="-15" dirty="0">
                <a:latin typeface="Times New Roman"/>
                <a:cs typeface="Times New Roman"/>
              </a:rPr>
              <a:t>until </a:t>
            </a:r>
            <a:r>
              <a:rPr sz="1050" dirty="0">
                <a:latin typeface="Times New Roman"/>
                <a:cs typeface="Times New Roman"/>
              </a:rPr>
              <a:t>an </a:t>
            </a:r>
            <a:r>
              <a:rPr sz="1050" spc="-5" dirty="0">
                <a:latin typeface="Times New Roman"/>
                <a:cs typeface="Times New Roman"/>
              </a:rPr>
              <a:t>updated </a:t>
            </a:r>
            <a:r>
              <a:rPr sz="1050" spc="-25" dirty="0">
                <a:latin typeface="Times New Roman"/>
                <a:cs typeface="Times New Roman"/>
              </a:rPr>
              <a:t>version </a:t>
            </a:r>
            <a:r>
              <a:rPr sz="1050" spc="-15" dirty="0">
                <a:latin typeface="Times New Roman"/>
                <a:cs typeface="Times New Roman"/>
              </a:rPr>
              <a:t>adopted  </a:t>
            </a:r>
            <a:r>
              <a:rPr sz="1050" spc="0" dirty="0">
                <a:latin typeface="Times New Roman"/>
                <a:cs typeface="Times New Roman"/>
              </a:rPr>
              <a:t>by </a:t>
            </a:r>
            <a:r>
              <a:rPr sz="1050" spc="-5" dirty="0">
                <a:latin typeface="Times New Roman"/>
                <a:cs typeface="Times New Roman"/>
              </a:rPr>
              <a:t>the </a:t>
            </a:r>
            <a:r>
              <a:rPr sz="1050" dirty="0">
                <a:latin typeface="Times New Roman"/>
                <a:cs typeface="Times New Roman"/>
              </a:rPr>
              <a:t>board </a:t>
            </a:r>
            <a:r>
              <a:rPr sz="1050" spc="-15" dirty="0">
                <a:latin typeface="Times New Roman"/>
                <a:cs typeface="Times New Roman"/>
              </a:rPr>
              <a:t>becomes </a:t>
            </a:r>
            <a:r>
              <a:rPr sz="1050" spc="-25" dirty="0">
                <a:latin typeface="Times New Roman"/>
                <a:cs typeface="Times New Roman"/>
              </a:rPr>
              <a:t>effective </a:t>
            </a:r>
            <a:r>
              <a:rPr sz="1050" dirty="0">
                <a:latin typeface="Times New Roman"/>
                <a:cs typeface="Times New Roman"/>
              </a:rPr>
              <a:t>for </a:t>
            </a:r>
            <a:r>
              <a:rPr sz="1050" spc="-5" dirty="0">
                <a:latin typeface="Times New Roman"/>
                <a:cs typeface="Times New Roman"/>
              </a:rPr>
              <a:t>the </a:t>
            </a:r>
            <a:r>
              <a:rPr sz="1050" spc="-10" dirty="0">
                <a:latin typeface="Times New Roman"/>
                <a:cs typeface="Times New Roman"/>
              </a:rPr>
              <a:t>next </a:t>
            </a:r>
            <a:r>
              <a:rPr sz="1050" dirty="0">
                <a:latin typeface="Times New Roman"/>
                <a:cs typeface="Times New Roman"/>
              </a:rPr>
              <a:t>school</a:t>
            </a:r>
            <a:r>
              <a:rPr sz="1050" spc="25" dirty="0">
                <a:latin typeface="Times New Roman"/>
                <a:cs typeface="Times New Roman"/>
              </a:rPr>
              <a:t> </a:t>
            </a:r>
            <a:r>
              <a:rPr sz="1050" spc="-25" dirty="0">
                <a:latin typeface="Times New Roman"/>
                <a:cs typeface="Times New Roman"/>
              </a:rPr>
              <a:t>year.</a:t>
            </a:r>
            <a:endParaRPr sz="1050" dirty="0">
              <a:latin typeface="Times New Roman"/>
              <a:cs typeface="Times New Roman"/>
            </a:endParaRPr>
          </a:p>
          <a:p>
            <a:pPr marL="32384" indent="167640">
              <a:lnSpc>
                <a:spcPts val="1170"/>
              </a:lnSpc>
            </a:pPr>
            <a:r>
              <a:rPr sz="1050" spc="-15" dirty="0">
                <a:latin typeface="Times New Roman"/>
                <a:cs typeface="Times New Roman"/>
              </a:rPr>
              <a:t>In </a:t>
            </a:r>
            <a:r>
              <a:rPr sz="1050" spc="-5" dirty="0">
                <a:latin typeface="Times New Roman"/>
                <a:cs typeface="Times New Roman"/>
              </a:rPr>
              <a:t>accordance with state law, the </a:t>
            </a:r>
            <a:r>
              <a:rPr sz="1050" spc="-15" dirty="0">
                <a:latin typeface="Times New Roman"/>
                <a:cs typeface="Times New Roman"/>
              </a:rPr>
              <a:t>Code </a:t>
            </a:r>
            <a:r>
              <a:rPr sz="1050" spc="-5" dirty="0">
                <a:latin typeface="Times New Roman"/>
                <a:cs typeface="Times New Roman"/>
              </a:rPr>
              <a:t>shall </a:t>
            </a:r>
            <a:r>
              <a:rPr sz="1050" dirty="0">
                <a:latin typeface="Times New Roman"/>
                <a:cs typeface="Times New Roman"/>
              </a:rPr>
              <a:t>be </a:t>
            </a:r>
            <a:r>
              <a:rPr sz="1050" spc="-5" dirty="0">
                <a:latin typeface="Times New Roman"/>
                <a:cs typeface="Times New Roman"/>
              </a:rPr>
              <a:t>posted at each </a:t>
            </a:r>
            <a:r>
              <a:rPr sz="1050" spc="-15" dirty="0">
                <a:latin typeface="Times New Roman"/>
                <a:cs typeface="Times New Roman"/>
              </a:rPr>
              <a:t>campus </a:t>
            </a:r>
            <a:r>
              <a:rPr sz="1050" dirty="0">
                <a:latin typeface="Times New Roman"/>
                <a:cs typeface="Times New Roman"/>
              </a:rPr>
              <a:t>or </a:t>
            </a:r>
            <a:r>
              <a:rPr sz="1050" spc="-5" dirty="0">
                <a:latin typeface="Times New Roman"/>
                <a:cs typeface="Times New Roman"/>
              </a:rPr>
              <a:t>shall </a:t>
            </a:r>
            <a:r>
              <a:rPr sz="1050" dirty="0">
                <a:latin typeface="Times New Roman"/>
                <a:cs typeface="Times New Roman"/>
              </a:rPr>
              <a:t>be </a:t>
            </a:r>
            <a:r>
              <a:rPr sz="1050" spc="-20" dirty="0">
                <a:latin typeface="Times New Roman"/>
                <a:cs typeface="Times New Roman"/>
              </a:rPr>
              <a:t>available </a:t>
            </a:r>
            <a:r>
              <a:rPr sz="1050" dirty="0">
                <a:latin typeface="Times New Roman"/>
                <a:cs typeface="Times New Roman"/>
              </a:rPr>
              <a:t>for </a:t>
            </a:r>
            <a:r>
              <a:rPr sz="1050" spc="-5" dirty="0">
                <a:latin typeface="Times New Roman"/>
                <a:cs typeface="Times New Roman"/>
              </a:rPr>
              <a:t>review at the office </a:t>
            </a:r>
            <a:r>
              <a:rPr sz="1050" dirty="0">
                <a:latin typeface="Times New Roman"/>
                <a:cs typeface="Times New Roman"/>
              </a:rPr>
              <a:t>of </a:t>
            </a:r>
            <a:r>
              <a:rPr sz="1050" spc="-5" dirty="0">
                <a:latin typeface="Times New Roman"/>
                <a:cs typeface="Times New Roman"/>
              </a:rPr>
              <a:t>the</a:t>
            </a:r>
            <a:r>
              <a:rPr sz="1050" spc="100" dirty="0">
                <a:latin typeface="Times New Roman"/>
                <a:cs typeface="Times New Roman"/>
              </a:rPr>
              <a:t> </a:t>
            </a:r>
            <a:r>
              <a:rPr sz="1050" spc="-5" dirty="0">
                <a:latin typeface="Times New Roman"/>
                <a:cs typeface="Times New Roman"/>
              </a:rPr>
              <a:t>campus</a:t>
            </a:r>
            <a:endParaRPr sz="1050" dirty="0">
              <a:latin typeface="Times New Roman"/>
              <a:cs typeface="Times New Roman"/>
            </a:endParaRPr>
          </a:p>
          <a:p>
            <a:pPr marL="32384" marR="153670" algn="just">
              <a:lnSpc>
                <a:spcPct val="95700"/>
              </a:lnSpc>
              <a:spcBef>
                <a:spcPts val="30"/>
              </a:spcBef>
            </a:pPr>
            <a:r>
              <a:rPr sz="1050" spc="-5" dirty="0">
                <a:latin typeface="Times New Roman"/>
                <a:cs typeface="Times New Roman"/>
              </a:rPr>
              <a:t>behavior</a:t>
            </a:r>
            <a:r>
              <a:rPr sz="1050" spc="-25" dirty="0">
                <a:latin typeface="Times New Roman"/>
                <a:cs typeface="Times New Roman"/>
              </a:rPr>
              <a:t> </a:t>
            </a:r>
            <a:r>
              <a:rPr sz="1050" spc="-5" dirty="0">
                <a:latin typeface="Times New Roman"/>
                <a:cs typeface="Times New Roman"/>
              </a:rPr>
              <a:t>coordinator</a:t>
            </a:r>
            <a:r>
              <a:rPr sz="1050" spc="-25" dirty="0">
                <a:latin typeface="Times New Roman"/>
                <a:cs typeface="Times New Roman"/>
              </a:rPr>
              <a:t> </a:t>
            </a:r>
            <a:r>
              <a:rPr sz="1050" dirty="0">
                <a:latin typeface="Times New Roman"/>
                <a:cs typeface="Times New Roman"/>
              </a:rPr>
              <a:t>and</a:t>
            </a:r>
            <a:r>
              <a:rPr sz="1050" spc="-20" dirty="0">
                <a:latin typeface="Times New Roman"/>
                <a:cs typeface="Times New Roman"/>
              </a:rPr>
              <a:t> </a:t>
            </a:r>
            <a:r>
              <a:rPr sz="1050" spc="-5" dirty="0">
                <a:latin typeface="Times New Roman"/>
                <a:cs typeface="Times New Roman"/>
              </a:rPr>
              <a:t>posted</a:t>
            </a:r>
            <a:r>
              <a:rPr sz="1050" spc="-20" dirty="0">
                <a:latin typeface="Times New Roman"/>
                <a:cs typeface="Times New Roman"/>
              </a:rPr>
              <a:t> </a:t>
            </a:r>
            <a:r>
              <a:rPr sz="1050" dirty="0">
                <a:latin typeface="Times New Roman"/>
                <a:cs typeface="Times New Roman"/>
              </a:rPr>
              <a:t>on</a:t>
            </a:r>
            <a:r>
              <a:rPr sz="1050" spc="-20" dirty="0">
                <a:latin typeface="Times New Roman"/>
                <a:cs typeface="Times New Roman"/>
              </a:rPr>
              <a:t> </a:t>
            </a:r>
            <a:r>
              <a:rPr sz="1050" spc="-10" dirty="0">
                <a:latin typeface="Times New Roman"/>
                <a:cs typeface="Times New Roman"/>
              </a:rPr>
              <a:t>the</a:t>
            </a:r>
            <a:r>
              <a:rPr sz="1050" spc="-55" dirty="0">
                <a:latin typeface="Times New Roman"/>
                <a:cs typeface="Times New Roman"/>
              </a:rPr>
              <a:t> </a:t>
            </a:r>
            <a:r>
              <a:rPr sz="1050" spc="-5" dirty="0">
                <a:latin typeface="Times New Roman"/>
                <a:cs typeface="Times New Roman"/>
              </a:rPr>
              <a:t>district’s</a:t>
            </a:r>
            <a:r>
              <a:rPr sz="1050" spc="-25" dirty="0">
                <a:latin typeface="Times New Roman"/>
                <a:cs typeface="Times New Roman"/>
              </a:rPr>
              <a:t> </a:t>
            </a:r>
            <a:r>
              <a:rPr sz="1050" spc="-5" dirty="0">
                <a:latin typeface="Times New Roman"/>
                <a:cs typeface="Times New Roman"/>
              </a:rPr>
              <a:t>website.</a:t>
            </a:r>
            <a:r>
              <a:rPr sz="1050" spc="-10" dirty="0">
                <a:latin typeface="Times New Roman"/>
                <a:cs typeface="Times New Roman"/>
              </a:rPr>
              <a:t> </a:t>
            </a:r>
            <a:r>
              <a:rPr sz="1050" spc="-5" dirty="0">
                <a:latin typeface="Times New Roman"/>
                <a:cs typeface="Times New Roman"/>
              </a:rPr>
              <a:t>Parents</a:t>
            </a:r>
            <a:r>
              <a:rPr sz="1050" spc="-25" dirty="0">
                <a:latin typeface="Times New Roman"/>
                <a:cs typeface="Times New Roman"/>
              </a:rPr>
              <a:t> </a:t>
            </a:r>
            <a:r>
              <a:rPr sz="1050" spc="-10" dirty="0">
                <a:latin typeface="Times New Roman"/>
                <a:cs typeface="Times New Roman"/>
              </a:rPr>
              <a:t>will</a:t>
            </a:r>
            <a:r>
              <a:rPr sz="1050" spc="-25" dirty="0">
                <a:latin typeface="Times New Roman"/>
                <a:cs typeface="Times New Roman"/>
              </a:rPr>
              <a:t> </a:t>
            </a:r>
            <a:r>
              <a:rPr sz="1050" dirty="0">
                <a:latin typeface="Times New Roman"/>
                <a:cs typeface="Times New Roman"/>
              </a:rPr>
              <a:t>be</a:t>
            </a:r>
            <a:r>
              <a:rPr sz="1050" spc="-20" dirty="0">
                <a:latin typeface="Times New Roman"/>
                <a:cs typeface="Times New Roman"/>
              </a:rPr>
              <a:t> notified</a:t>
            </a:r>
            <a:r>
              <a:rPr sz="1050" spc="-55" dirty="0">
                <a:latin typeface="Times New Roman"/>
                <a:cs typeface="Times New Roman"/>
              </a:rPr>
              <a:t> </a:t>
            </a:r>
            <a:r>
              <a:rPr sz="1050" dirty="0">
                <a:latin typeface="Times New Roman"/>
                <a:cs typeface="Times New Roman"/>
              </a:rPr>
              <a:t>of</a:t>
            </a:r>
            <a:r>
              <a:rPr sz="1050" spc="-25" dirty="0">
                <a:latin typeface="Times New Roman"/>
                <a:cs typeface="Times New Roman"/>
              </a:rPr>
              <a:t> </a:t>
            </a:r>
            <a:r>
              <a:rPr sz="1050" dirty="0">
                <a:latin typeface="Times New Roman"/>
                <a:cs typeface="Times New Roman"/>
              </a:rPr>
              <a:t>any</a:t>
            </a:r>
            <a:r>
              <a:rPr sz="1050" spc="-30" dirty="0">
                <a:latin typeface="Times New Roman"/>
                <a:cs typeface="Times New Roman"/>
              </a:rPr>
              <a:t> </a:t>
            </a:r>
            <a:r>
              <a:rPr sz="1050" dirty="0">
                <a:latin typeface="Times New Roman"/>
                <a:cs typeface="Times New Roman"/>
              </a:rPr>
              <a:t>conduct</a:t>
            </a:r>
            <a:r>
              <a:rPr sz="1050" spc="-25" dirty="0">
                <a:latin typeface="Times New Roman"/>
                <a:cs typeface="Times New Roman"/>
              </a:rPr>
              <a:t> </a:t>
            </a:r>
            <a:r>
              <a:rPr sz="1050" spc="-20" dirty="0">
                <a:latin typeface="Times New Roman"/>
                <a:cs typeface="Times New Roman"/>
              </a:rPr>
              <a:t>violation</a:t>
            </a:r>
            <a:r>
              <a:rPr sz="1050" spc="-55" dirty="0">
                <a:latin typeface="Times New Roman"/>
                <a:cs typeface="Times New Roman"/>
              </a:rPr>
              <a:t> </a:t>
            </a:r>
            <a:r>
              <a:rPr sz="1050" spc="-5" dirty="0">
                <a:latin typeface="Times New Roman"/>
                <a:cs typeface="Times New Roman"/>
              </a:rPr>
              <a:t>that</a:t>
            </a:r>
            <a:r>
              <a:rPr sz="1050" spc="-15" dirty="0">
                <a:latin typeface="Times New Roman"/>
                <a:cs typeface="Times New Roman"/>
              </a:rPr>
              <a:t> </a:t>
            </a:r>
            <a:r>
              <a:rPr sz="1050" spc="-5" dirty="0">
                <a:latin typeface="Times New Roman"/>
                <a:cs typeface="Times New Roman"/>
              </a:rPr>
              <a:t>may</a:t>
            </a:r>
            <a:r>
              <a:rPr sz="1050" spc="-20" dirty="0">
                <a:latin typeface="Times New Roman"/>
                <a:cs typeface="Times New Roman"/>
              </a:rPr>
              <a:t> </a:t>
            </a:r>
            <a:r>
              <a:rPr sz="1050" spc="-5" dirty="0">
                <a:latin typeface="Times New Roman"/>
                <a:cs typeface="Times New Roman"/>
              </a:rPr>
              <a:t>result</a:t>
            </a:r>
            <a:r>
              <a:rPr sz="1050" spc="-25" dirty="0">
                <a:latin typeface="Times New Roman"/>
                <a:cs typeface="Times New Roman"/>
              </a:rPr>
              <a:t> </a:t>
            </a:r>
            <a:r>
              <a:rPr sz="1050" spc="-5" dirty="0">
                <a:latin typeface="Times New Roman"/>
                <a:cs typeface="Times New Roman"/>
              </a:rPr>
              <a:t>in</a:t>
            </a:r>
            <a:r>
              <a:rPr sz="1050" spc="-20" dirty="0">
                <a:latin typeface="Times New Roman"/>
                <a:cs typeface="Times New Roman"/>
              </a:rPr>
              <a:t> </a:t>
            </a:r>
            <a:r>
              <a:rPr sz="1050" dirty="0">
                <a:latin typeface="Times New Roman"/>
                <a:cs typeface="Times New Roman"/>
              </a:rPr>
              <a:t>a</a:t>
            </a:r>
            <a:r>
              <a:rPr sz="1050" spc="-20" dirty="0">
                <a:latin typeface="Times New Roman"/>
                <a:cs typeface="Times New Roman"/>
              </a:rPr>
              <a:t> </a:t>
            </a:r>
            <a:r>
              <a:rPr sz="1050" spc="-5" dirty="0">
                <a:latin typeface="Times New Roman"/>
                <a:cs typeface="Times New Roman"/>
              </a:rPr>
              <a:t>student  being </a:t>
            </a:r>
            <a:r>
              <a:rPr sz="1050" spc="-20" dirty="0">
                <a:latin typeface="Times New Roman"/>
                <a:cs typeface="Times New Roman"/>
              </a:rPr>
              <a:t>suspended, </a:t>
            </a:r>
            <a:r>
              <a:rPr sz="1050" spc="-15" dirty="0">
                <a:latin typeface="Times New Roman"/>
                <a:cs typeface="Times New Roman"/>
              </a:rPr>
              <a:t>placed </a:t>
            </a:r>
            <a:r>
              <a:rPr sz="1050" spc="-5" dirty="0">
                <a:latin typeface="Times New Roman"/>
                <a:cs typeface="Times New Roman"/>
              </a:rPr>
              <a:t>in </a:t>
            </a:r>
            <a:r>
              <a:rPr sz="1050" dirty="0">
                <a:latin typeface="Times New Roman"/>
                <a:cs typeface="Times New Roman"/>
              </a:rPr>
              <a:t>a </a:t>
            </a:r>
            <a:r>
              <a:rPr sz="1050" spc="-5" dirty="0">
                <a:latin typeface="Times New Roman"/>
                <a:cs typeface="Times New Roman"/>
              </a:rPr>
              <a:t>DAEP </a:t>
            </a:r>
            <a:r>
              <a:rPr sz="1050" spc="-15" dirty="0">
                <a:latin typeface="Times New Roman"/>
                <a:cs typeface="Times New Roman"/>
              </a:rPr>
              <a:t>(BAC/ </a:t>
            </a:r>
            <a:r>
              <a:rPr sz="1050" spc="-5" dirty="0">
                <a:latin typeface="Times New Roman"/>
                <a:cs typeface="Times New Roman"/>
              </a:rPr>
              <a:t>JJAEP), </a:t>
            </a:r>
            <a:r>
              <a:rPr sz="1050" dirty="0">
                <a:latin typeface="Times New Roman"/>
                <a:cs typeface="Times New Roman"/>
              </a:rPr>
              <a:t>or </a:t>
            </a:r>
            <a:r>
              <a:rPr sz="1050" spc="-15" dirty="0">
                <a:latin typeface="Times New Roman"/>
                <a:cs typeface="Times New Roman"/>
              </a:rPr>
              <a:t>taken </a:t>
            </a:r>
            <a:r>
              <a:rPr sz="1050" spc="-5" dirty="0">
                <a:latin typeface="Times New Roman"/>
                <a:cs typeface="Times New Roman"/>
              </a:rPr>
              <a:t>into custody </a:t>
            </a:r>
            <a:r>
              <a:rPr sz="1050" spc="0" dirty="0">
                <a:latin typeface="Times New Roman"/>
                <a:cs typeface="Times New Roman"/>
              </a:rPr>
              <a:t>by </a:t>
            </a:r>
            <a:r>
              <a:rPr sz="1050" dirty="0">
                <a:latin typeface="Times New Roman"/>
                <a:cs typeface="Times New Roman"/>
              </a:rPr>
              <a:t>a </a:t>
            </a:r>
            <a:r>
              <a:rPr sz="1050" spc="-5" dirty="0">
                <a:latin typeface="Times New Roman"/>
                <a:cs typeface="Times New Roman"/>
              </a:rPr>
              <a:t>law </a:t>
            </a:r>
            <a:r>
              <a:rPr sz="1050" spc="-20" dirty="0">
                <a:latin typeface="Times New Roman"/>
                <a:cs typeface="Times New Roman"/>
              </a:rPr>
              <a:t>enforcement </a:t>
            </a:r>
            <a:r>
              <a:rPr sz="1050" spc="-5" dirty="0">
                <a:latin typeface="Times New Roman"/>
                <a:cs typeface="Times New Roman"/>
              </a:rPr>
              <a:t>officer </a:t>
            </a:r>
            <a:r>
              <a:rPr sz="1050" dirty="0">
                <a:latin typeface="Times New Roman"/>
                <a:cs typeface="Times New Roman"/>
              </a:rPr>
              <a:t>under </a:t>
            </a:r>
            <a:r>
              <a:rPr sz="1050" spc="-5" dirty="0">
                <a:latin typeface="Times New Roman"/>
                <a:cs typeface="Times New Roman"/>
              </a:rPr>
              <a:t>Chapter </a:t>
            </a:r>
            <a:r>
              <a:rPr sz="1050" dirty="0">
                <a:latin typeface="Times New Roman"/>
                <a:cs typeface="Times New Roman"/>
              </a:rPr>
              <a:t>37 of </a:t>
            </a:r>
            <a:r>
              <a:rPr sz="1050" spc="-5" dirty="0">
                <a:latin typeface="Times New Roman"/>
                <a:cs typeface="Times New Roman"/>
              </a:rPr>
              <a:t>the  </a:t>
            </a:r>
            <a:r>
              <a:rPr sz="1050" spc="-15" dirty="0">
                <a:latin typeface="Times New Roman"/>
                <a:cs typeface="Times New Roman"/>
              </a:rPr>
              <a:t>Education</a:t>
            </a:r>
            <a:r>
              <a:rPr sz="1050" spc="-55" dirty="0">
                <a:latin typeface="Times New Roman"/>
                <a:cs typeface="Times New Roman"/>
              </a:rPr>
              <a:t> </a:t>
            </a:r>
            <a:r>
              <a:rPr sz="1050" spc="-15" dirty="0">
                <a:latin typeface="Times New Roman"/>
                <a:cs typeface="Times New Roman"/>
              </a:rPr>
              <a:t>Code.</a:t>
            </a:r>
            <a:endParaRPr sz="1050" dirty="0">
              <a:latin typeface="Times New Roman"/>
              <a:cs typeface="Times New Roman"/>
            </a:endParaRPr>
          </a:p>
          <a:p>
            <a:pPr marL="31115" marR="276860" indent="165735">
              <a:lnSpc>
                <a:spcPts val="1210"/>
              </a:lnSpc>
              <a:spcBef>
                <a:spcPts val="45"/>
              </a:spcBef>
            </a:pPr>
            <a:r>
              <a:rPr sz="1050" spc="-5" dirty="0">
                <a:latin typeface="Times New Roman"/>
                <a:cs typeface="Times New Roman"/>
              </a:rPr>
              <a:t>Because the Student Code </a:t>
            </a:r>
            <a:r>
              <a:rPr sz="1050" dirty="0">
                <a:latin typeface="Times New Roman"/>
                <a:cs typeface="Times New Roman"/>
              </a:rPr>
              <a:t>of Conduct </a:t>
            </a:r>
            <a:r>
              <a:rPr sz="1050" spc="-5" dirty="0">
                <a:latin typeface="Times New Roman"/>
                <a:cs typeface="Times New Roman"/>
              </a:rPr>
              <a:t>is adopted </a:t>
            </a:r>
            <a:r>
              <a:rPr sz="1050" dirty="0">
                <a:latin typeface="Times New Roman"/>
                <a:cs typeface="Times New Roman"/>
              </a:rPr>
              <a:t>by </a:t>
            </a:r>
            <a:r>
              <a:rPr sz="1050" spc="-5" dirty="0">
                <a:latin typeface="Times New Roman"/>
                <a:cs typeface="Times New Roman"/>
              </a:rPr>
              <a:t>the District </a:t>
            </a:r>
            <a:r>
              <a:rPr sz="1050" dirty="0">
                <a:latin typeface="Times New Roman"/>
                <a:cs typeface="Times New Roman"/>
              </a:rPr>
              <a:t>Board of </a:t>
            </a:r>
            <a:r>
              <a:rPr sz="1050" spc="-5" dirty="0">
                <a:latin typeface="Times New Roman"/>
                <a:cs typeface="Times New Roman"/>
              </a:rPr>
              <a:t>Trustees, it has the force </a:t>
            </a:r>
            <a:r>
              <a:rPr sz="1050" dirty="0">
                <a:latin typeface="Times New Roman"/>
                <a:cs typeface="Times New Roman"/>
              </a:rPr>
              <a:t>of </a:t>
            </a:r>
            <a:r>
              <a:rPr sz="1050" spc="-10" dirty="0">
                <a:latin typeface="Times New Roman"/>
                <a:cs typeface="Times New Roman"/>
              </a:rPr>
              <a:t>policy: </a:t>
            </a:r>
            <a:r>
              <a:rPr sz="1050" spc="-5" dirty="0">
                <a:latin typeface="Times New Roman"/>
                <a:cs typeface="Times New Roman"/>
              </a:rPr>
              <a:t>therefore, in case  </a:t>
            </a:r>
            <a:r>
              <a:rPr sz="1050" dirty="0">
                <a:latin typeface="Times New Roman"/>
                <a:cs typeface="Times New Roman"/>
              </a:rPr>
              <a:t>of </a:t>
            </a:r>
            <a:r>
              <a:rPr sz="1050" spc="-5" dirty="0">
                <a:latin typeface="Times New Roman"/>
                <a:cs typeface="Times New Roman"/>
              </a:rPr>
              <a:t>conflict between the Student Code </a:t>
            </a:r>
            <a:r>
              <a:rPr sz="1050" dirty="0">
                <a:latin typeface="Times New Roman"/>
                <a:cs typeface="Times New Roman"/>
              </a:rPr>
              <a:t>of </a:t>
            </a:r>
            <a:r>
              <a:rPr sz="1050" spc="-5" dirty="0">
                <a:latin typeface="Times New Roman"/>
                <a:cs typeface="Times New Roman"/>
              </a:rPr>
              <a:t>Conduct </a:t>
            </a:r>
            <a:r>
              <a:rPr sz="1050" dirty="0">
                <a:latin typeface="Times New Roman"/>
                <a:cs typeface="Times New Roman"/>
              </a:rPr>
              <a:t>and </a:t>
            </a:r>
            <a:r>
              <a:rPr sz="1050" spc="-5" dirty="0">
                <a:latin typeface="Times New Roman"/>
                <a:cs typeface="Times New Roman"/>
              </a:rPr>
              <a:t>the </a:t>
            </a:r>
            <a:r>
              <a:rPr sz="1050" dirty="0">
                <a:latin typeface="Times New Roman"/>
                <a:cs typeface="Times New Roman"/>
              </a:rPr>
              <a:t>Student </a:t>
            </a:r>
            <a:r>
              <a:rPr sz="1050" spc="-5" dirty="0">
                <a:latin typeface="Times New Roman"/>
                <a:cs typeface="Times New Roman"/>
              </a:rPr>
              <a:t>Parent Handbook, the Code shall</a:t>
            </a:r>
            <a:r>
              <a:rPr sz="1050" spc="30" dirty="0">
                <a:latin typeface="Times New Roman"/>
                <a:cs typeface="Times New Roman"/>
              </a:rPr>
              <a:t> </a:t>
            </a:r>
            <a:r>
              <a:rPr sz="1050" spc="-5" dirty="0">
                <a:latin typeface="Times New Roman"/>
                <a:cs typeface="Times New Roman"/>
              </a:rPr>
              <a:t>prevail.</a:t>
            </a:r>
            <a:endParaRPr sz="1050" dirty="0">
              <a:latin typeface="Times New Roman"/>
              <a:cs typeface="Times New Roman"/>
            </a:endParaRPr>
          </a:p>
          <a:p>
            <a:pPr marL="31115" marR="584835" indent="199390">
              <a:lnSpc>
                <a:spcPts val="1200"/>
              </a:lnSpc>
              <a:spcBef>
                <a:spcPts val="15"/>
              </a:spcBef>
            </a:pPr>
            <a:r>
              <a:rPr sz="1050" b="1" spc="-5" dirty="0">
                <a:latin typeface="Times New Roman"/>
                <a:cs typeface="Times New Roman"/>
              </a:rPr>
              <a:t>Please </a:t>
            </a:r>
            <a:r>
              <a:rPr sz="1050" b="1" dirty="0">
                <a:latin typeface="Times New Roman"/>
                <a:cs typeface="Times New Roman"/>
              </a:rPr>
              <a:t>Note</a:t>
            </a:r>
            <a:r>
              <a:rPr sz="1050" dirty="0">
                <a:latin typeface="Times New Roman"/>
                <a:cs typeface="Times New Roman"/>
              </a:rPr>
              <a:t>: </a:t>
            </a:r>
            <a:r>
              <a:rPr sz="1050" spc="-5" dirty="0">
                <a:latin typeface="Times New Roman"/>
                <a:cs typeface="Times New Roman"/>
              </a:rPr>
              <a:t>The discipline </a:t>
            </a:r>
            <a:r>
              <a:rPr sz="1050" dirty="0">
                <a:latin typeface="Times New Roman"/>
                <a:cs typeface="Times New Roman"/>
              </a:rPr>
              <a:t>of </a:t>
            </a:r>
            <a:r>
              <a:rPr sz="1050" spc="-5" dirty="0">
                <a:latin typeface="Times New Roman"/>
                <a:cs typeface="Times New Roman"/>
              </a:rPr>
              <a:t>students with disabilities </a:t>
            </a:r>
            <a:r>
              <a:rPr sz="1050" dirty="0">
                <a:latin typeface="Times New Roman"/>
                <a:cs typeface="Times New Roman"/>
              </a:rPr>
              <a:t>who </a:t>
            </a:r>
            <a:r>
              <a:rPr sz="1050" spc="-5" dirty="0">
                <a:latin typeface="Times New Roman"/>
                <a:cs typeface="Times New Roman"/>
              </a:rPr>
              <a:t>are eligible for </a:t>
            </a:r>
            <a:r>
              <a:rPr sz="1050" spc="-25" dirty="0">
                <a:latin typeface="Times New Roman"/>
                <a:cs typeface="Times New Roman"/>
              </a:rPr>
              <a:t>services </a:t>
            </a:r>
            <a:r>
              <a:rPr sz="1050" dirty="0">
                <a:latin typeface="Times New Roman"/>
                <a:cs typeface="Times New Roman"/>
              </a:rPr>
              <a:t>under </a:t>
            </a:r>
            <a:r>
              <a:rPr sz="1050" spc="-15" dirty="0">
                <a:latin typeface="Times New Roman"/>
                <a:cs typeface="Times New Roman"/>
              </a:rPr>
              <a:t>federal </a:t>
            </a:r>
            <a:r>
              <a:rPr sz="1050" spc="-5" dirty="0">
                <a:latin typeface="Times New Roman"/>
                <a:cs typeface="Times New Roman"/>
              </a:rPr>
              <a:t>law (Individuals </a:t>
            </a:r>
            <a:r>
              <a:rPr sz="1050" spc="-10" dirty="0">
                <a:latin typeface="Times New Roman"/>
                <a:cs typeface="Times New Roman"/>
              </a:rPr>
              <a:t>with  </a:t>
            </a:r>
            <a:r>
              <a:rPr sz="1050" spc="-15" dirty="0">
                <a:latin typeface="Times New Roman"/>
                <a:cs typeface="Times New Roman"/>
              </a:rPr>
              <a:t>Disabilities </a:t>
            </a:r>
            <a:r>
              <a:rPr sz="1050" spc="-5" dirty="0">
                <a:latin typeface="Times New Roman"/>
                <a:cs typeface="Times New Roman"/>
              </a:rPr>
              <a:t>Education </a:t>
            </a:r>
            <a:r>
              <a:rPr sz="1050" dirty="0">
                <a:latin typeface="Times New Roman"/>
                <a:cs typeface="Times New Roman"/>
              </a:rPr>
              <a:t>Act </a:t>
            </a:r>
            <a:r>
              <a:rPr sz="1050" spc="-15" dirty="0">
                <a:latin typeface="Times New Roman"/>
                <a:cs typeface="Times New Roman"/>
              </a:rPr>
              <a:t>and </a:t>
            </a:r>
            <a:r>
              <a:rPr sz="1050" spc="-5" dirty="0">
                <a:latin typeface="Times New Roman"/>
                <a:cs typeface="Times New Roman"/>
              </a:rPr>
              <a:t>Section </a:t>
            </a:r>
            <a:r>
              <a:rPr sz="1050" dirty="0">
                <a:latin typeface="Times New Roman"/>
                <a:cs typeface="Times New Roman"/>
              </a:rPr>
              <a:t>504 or </a:t>
            </a:r>
            <a:r>
              <a:rPr sz="1050" spc="-10" dirty="0">
                <a:latin typeface="Times New Roman"/>
                <a:cs typeface="Times New Roman"/>
              </a:rPr>
              <a:t>the </a:t>
            </a:r>
            <a:r>
              <a:rPr sz="1050" spc="-25" dirty="0">
                <a:latin typeface="Times New Roman"/>
                <a:cs typeface="Times New Roman"/>
              </a:rPr>
              <a:t>Rehabilitation </a:t>
            </a:r>
            <a:r>
              <a:rPr sz="1050" dirty="0">
                <a:latin typeface="Times New Roman"/>
                <a:cs typeface="Times New Roman"/>
              </a:rPr>
              <a:t>Act of 1973) </a:t>
            </a:r>
            <a:r>
              <a:rPr sz="1050" spc="-5" dirty="0">
                <a:latin typeface="Times New Roman"/>
                <a:cs typeface="Times New Roman"/>
              </a:rPr>
              <a:t>are </a:t>
            </a:r>
            <a:r>
              <a:rPr sz="1050" spc="-20" dirty="0">
                <a:latin typeface="Times New Roman"/>
                <a:cs typeface="Times New Roman"/>
              </a:rPr>
              <a:t>subject </a:t>
            </a:r>
            <a:r>
              <a:rPr sz="1050" spc="-5" dirty="0">
                <a:latin typeface="Times New Roman"/>
                <a:cs typeface="Times New Roman"/>
              </a:rPr>
              <a:t>to the </a:t>
            </a:r>
            <a:r>
              <a:rPr sz="1050" spc="-25" dirty="0">
                <a:latin typeface="Times New Roman"/>
                <a:cs typeface="Times New Roman"/>
              </a:rPr>
              <a:t>provisions </a:t>
            </a:r>
            <a:r>
              <a:rPr sz="1050" dirty="0">
                <a:latin typeface="Times New Roman"/>
                <a:cs typeface="Times New Roman"/>
              </a:rPr>
              <a:t>of </a:t>
            </a:r>
            <a:r>
              <a:rPr sz="1050" spc="-5" dirty="0">
                <a:latin typeface="Times New Roman"/>
                <a:cs typeface="Times New Roman"/>
              </a:rPr>
              <a:t>those</a:t>
            </a:r>
            <a:r>
              <a:rPr sz="1050" spc="-25" dirty="0">
                <a:latin typeface="Times New Roman"/>
                <a:cs typeface="Times New Roman"/>
              </a:rPr>
              <a:t> </a:t>
            </a:r>
            <a:r>
              <a:rPr sz="1050" spc="-20" dirty="0">
                <a:latin typeface="Times New Roman"/>
                <a:cs typeface="Times New Roman"/>
              </a:rPr>
              <a:t>laws.</a:t>
            </a:r>
            <a:endParaRPr sz="1050" dirty="0">
              <a:latin typeface="Times New Roman"/>
              <a:cs typeface="Times New Roman"/>
            </a:endParaRPr>
          </a:p>
          <a:p>
            <a:pPr>
              <a:lnSpc>
                <a:spcPct val="100000"/>
              </a:lnSpc>
              <a:spcBef>
                <a:spcPts val="55"/>
              </a:spcBef>
            </a:pPr>
            <a:endParaRPr sz="1100" dirty="0">
              <a:latin typeface="Times New Roman"/>
              <a:cs typeface="Times New Roman"/>
            </a:endParaRPr>
          </a:p>
          <a:p>
            <a:pPr marR="318770" algn="ctr">
              <a:lnSpc>
                <a:spcPct val="100000"/>
              </a:lnSpc>
            </a:pPr>
            <a:r>
              <a:rPr sz="1100" b="1" u="heavy" dirty="0">
                <a:uFill>
                  <a:solidFill>
                    <a:srgbClr val="000000"/>
                  </a:solidFill>
                </a:uFill>
                <a:latin typeface="Times New Roman"/>
                <a:cs typeface="Times New Roman"/>
              </a:rPr>
              <a:t>BISD </a:t>
            </a:r>
            <a:r>
              <a:rPr sz="1100" b="1" u="heavy" spc="-5" dirty="0">
                <a:uFill>
                  <a:solidFill>
                    <a:srgbClr val="000000"/>
                  </a:solidFill>
                </a:uFill>
                <a:latin typeface="Times New Roman"/>
                <a:cs typeface="Times New Roman"/>
              </a:rPr>
              <a:t>AUTHORITY AND JURISDICTION</a:t>
            </a:r>
            <a:endParaRPr sz="1100" dirty="0">
              <a:latin typeface="Times New Roman"/>
              <a:cs typeface="Times New Roman"/>
            </a:endParaRPr>
          </a:p>
          <a:p>
            <a:pPr marL="30480">
              <a:lnSpc>
                <a:spcPts val="1280"/>
              </a:lnSpc>
              <a:spcBef>
                <a:spcPts val="300"/>
              </a:spcBef>
            </a:pPr>
            <a:r>
              <a:rPr sz="1100" b="1" spc="-5" dirty="0">
                <a:latin typeface="Times New Roman"/>
                <a:cs typeface="Times New Roman"/>
              </a:rPr>
              <a:t>Campus Behavior</a:t>
            </a:r>
            <a:r>
              <a:rPr sz="1100" b="1" spc="-10" dirty="0">
                <a:latin typeface="Times New Roman"/>
                <a:cs typeface="Times New Roman"/>
              </a:rPr>
              <a:t> </a:t>
            </a:r>
            <a:r>
              <a:rPr sz="1100" b="1" spc="-5" dirty="0">
                <a:latin typeface="Times New Roman"/>
                <a:cs typeface="Times New Roman"/>
              </a:rPr>
              <a:t>Coordinator</a:t>
            </a:r>
            <a:endParaRPr sz="1100" dirty="0">
              <a:latin typeface="Times New Roman"/>
              <a:cs typeface="Times New Roman"/>
            </a:endParaRPr>
          </a:p>
          <a:p>
            <a:pPr marL="30480" marR="168275" indent="210185" algn="just">
              <a:lnSpc>
                <a:spcPct val="95700"/>
              </a:lnSpc>
              <a:spcBef>
                <a:spcPts val="15"/>
              </a:spcBef>
            </a:pPr>
            <a:r>
              <a:rPr sz="1050" dirty="0">
                <a:latin typeface="Times New Roman"/>
                <a:cs typeface="Times New Roman"/>
              </a:rPr>
              <a:t>As </a:t>
            </a:r>
            <a:r>
              <a:rPr sz="1050" spc="-5" dirty="0">
                <a:latin typeface="Times New Roman"/>
                <a:cs typeface="Times New Roman"/>
              </a:rPr>
              <a:t>required </a:t>
            </a:r>
            <a:r>
              <a:rPr sz="1050" dirty="0">
                <a:latin typeface="Times New Roman"/>
                <a:cs typeface="Times New Roman"/>
              </a:rPr>
              <a:t>by </a:t>
            </a:r>
            <a:r>
              <a:rPr sz="1050" spc="-5" dirty="0">
                <a:latin typeface="Times New Roman"/>
                <a:cs typeface="Times New Roman"/>
              </a:rPr>
              <a:t>law, </a:t>
            </a:r>
            <a:r>
              <a:rPr sz="1050" dirty="0">
                <a:latin typeface="Times New Roman"/>
                <a:cs typeface="Times New Roman"/>
              </a:rPr>
              <a:t>a </a:t>
            </a:r>
            <a:r>
              <a:rPr sz="1050" spc="-5" dirty="0">
                <a:latin typeface="Times New Roman"/>
                <a:cs typeface="Times New Roman"/>
              </a:rPr>
              <a:t>person at each campus must </a:t>
            </a:r>
            <a:r>
              <a:rPr sz="1050" dirty="0">
                <a:latin typeface="Times New Roman"/>
                <a:cs typeface="Times New Roman"/>
              </a:rPr>
              <a:t>be </a:t>
            </a:r>
            <a:r>
              <a:rPr sz="1050" spc="-5" dirty="0">
                <a:latin typeface="Times New Roman"/>
                <a:cs typeface="Times New Roman"/>
              </a:rPr>
              <a:t>designated to serve as the campus behavior coordinator. The designated  </a:t>
            </a:r>
            <a:r>
              <a:rPr sz="1050" dirty="0">
                <a:latin typeface="Times New Roman"/>
                <a:cs typeface="Times New Roman"/>
              </a:rPr>
              <a:t>person </a:t>
            </a:r>
            <a:r>
              <a:rPr sz="1050" spc="-5" dirty="0">
                <a:latin typeface="Times New Roman"/>
                <a:cs typeface="Times New Roman"/>
              </a:rPr>
              <a:t>may </a:t>
            </a:r>
            <a:r>
              <a:rPr sz="1050" dirty="0">
                <a:latin typeface="Times New Roman"/>
                <a:cs typeface="Times New Roman"/>
              </a:rPr>
              <a:t>be </a:t>
            </a:r>
            <a:r>
              <a:rPr sz="1050" spc="-5" dirty="0">
                <a:latin typeface="Times New Roman"/>
                <a:cs typeface="Times New Roman"/>
              </a:rPr>
              <a:t>the principal </a:t>
            </a:r>
            <a:r>
              <a:rPr sz="1050" dirty="0">
                <a:latin typeface="Times New Roman"/>
                <a:cs typeface="Times New Roman"/>
              </a:rPr>
              <a:t>of </a:t>
            </a:r>
            <a:r>
              <a:rPr sz="1050" spc="-5" dirty="0">
                <a:latin typeface="Times New Roman"/>
                <a:cs typeface="Times New Roman"/>
              </a:rPr>
              <a:t>the campus </a:t>
            </a:r>
            <a:r>
              <a:rPr sz="1050" dirty="0">
                <a:latin typeface="Times New Roman"/>
                <a:cs typeface="Times New Roman"/>
              </a:rPr>
              <a:t>or </a:t>
            </a:r>
            <a:r>
              <a:rPr sz="1050" spc="-5" dirty="0">
                <a:latin typeface="Times New Roman"/>
                <a:cs typeface="Times New Roman"/>
              </a:rPr>
              <a:t>any other campus administrator selected </a:t>
            </a:r>
            <a:r>
              <a:rPr sz="1050" dirty="0">
                <a:latin typeface="Times New Roman"/>
                <a:cs typeface="Times New Roman"/>
              </a:rPr>
              <a:t>by </a:t>
            </a:r>
            <a:r>
              <a:rPr sz="1050" spc="-5" dirty="0">
                <a:latin typeface="Times New Roman"/>
                <a:cs typeface="Times New Roman"/>
              </a:rPr>
              <a:t>the principal. </a:t>
            </a:r>
            <a:r>
              <a:rPr sz="1050" dirty="0">
                <a:latin typeface="Times New Roman"/>
                <a:cs typeface="Times New Roman"/>
              </a:rPr>
              <a:t>The </a:t>
            </a:r>
            <a:r>
              <a:rPr sz="1050" spc="-5" dirty="0">
                <a:latin typeface="Times New Roman"/>
                <a:cs typeface="Times New Roman"/>
              </a:rPr>
              <a:t>campus behavior  coordinator</a:t>
            </a:r>
            <a:r>
              <a:rPr sz="1050" spc="5" dirty="0">
                <a:latin typeface="Times New Roman"/>
                <a:cs typeface="Times New Roman"/>
              </a:rPr>
              <a:t> </a:t>
            </a:r>
            <a:r>
              <a:rPr sz="1050" spc="-5" dirty="0">
                <a:latin typeface="Times New Roman"/>
                <a:cs typeface="Times New Roman"/>
              </a:rPr>
              <a:t>is</a:t>
            </a:r>
            <a:r>
              <a:rPr sz="1050" dirty="0">
                <a:latin typeface="Times New Roman"/>
                <a:cs typeface="Times New Roman"/>
              </a:rPr>
              <a:t> </a:t>
            </a:r>
            <a:r>
              <a:rPr sz="1050" spc="-5" dirty="0">
                <a:latin typeface="Times New Roman"/>
                <a:cs typeface="Times New Roman"/>
              </a:rPr>
              <a:t>primarily</a:t>
            </a:r>
            <a:r>
              <a:rPr sz="1050" spc="0" dirty="0">
                <a:latin typeface="Times New Roman"/>
                <a:cs typeface="Times New Roman"/>
              </a:rPr>
              <a:t> </a:t>
            </a:r>
            <a:r>
              <a:rPr sz="1050" spc="-5" dirty="0">
                <a:latin typeface="Times New Roman"/>
                <a:cs typeface="Times New Roman"/>
              </a:rPr>
              <a:t>responsible</a:t>
            </a:r>
            <a:r>
              <a:rPr sz="1050" spc="10" dirty="0">
                <a:latin typeface="Times New Roman"/>
                <a:cs typeface="Times New Roman"/>
              </a:rPr>
              <a:t> </a:t>
            </a:r>
            <a:r>
              <a:rPr sz="1050" dirty="0">
                <a:latin typeface="Times New Roman"/>
                <a:cs typeface="Times New Roman"/>
              </a:rPr>
              <a:t>for </a:t>
            </a:r>
            <a:r>
              <a:rPr sz="1050" spc="-5" dirty="0">
                <a:latin typeface="Times New Roman"/>
                <a:cs typeface="Times New Roman"/>
              </a:rPr>
              <a:t>being</a:t>
            </a:r>
            <a:r>
              <a:rPr sz="1050" spc="0" dirty="0">
                <a:latin typeface="Times New Roman"/>
                <a:cs typeface="Times New Roman"/>
              </a:rPr>
              <a:t> </a:t>
            </a:r>
            <a:r>
              <a:rPr sz="1050" spc="-5" dirty="0">
                <a:latin typeface="Times New Roman"/>
                <a:cs typeface="Times New Roman"/>
              </a:rPr>
              <a:t>the</a:t>
            </a:r>
            <a:r>
              <a:rPr sz="1050" spc="0" dirty="0">
                <a:latin typeface="Times New Roman"/>
                <a:cs typeface="Times New Roman"/>
              </a:rPr>
              <a:t> </a:t>
            </a:r>
            <a:r>
              <a:rPr sz="1050" dirty="0">
                <a:latin typeface="Times New Roman"/>
                <a:cs typeface="Times New Roman"/>
              </a:rPr>
              <a:t>point</a:t>
            </a:r>
            <a:r>
              <a:rPr sz="1050" spc="5" dirty="0">
                <a:latin typeface="Times New Roman"/>
                <a:cs typeface="Times New Roman"/>
              </a:rPr>
              <a:t> </a:t>
            </a:r>
            <a:r>
              <a:rPr sz="1050" dirty="0">
                <a:latin typeface="Times New Roman"/>
                <a:cs typeface="Times New Roman"/>
              </a:rPr>
              <a:t>of </a:t>
            </a:r>
            <a:r>
              <a:rPr sz="1050" spc="-5" dirty="0">
                <a:latin typeface="Times New Roman"/>
                <a:cs typeface="Times New Roman"/>
              </a:rPr>
              <a:t>contact</a:t>
            </a:r>
            <a:r>
              <a:rPr sz="1050" dirty="0">
                <a:latin typeface="Times New Roman"/>
                <a:cs typeface="Times New Roman"/>
              </a:rPr>
              <a:t> for</a:t>
            </a:r>
            <a:r>
              <a:rPr sz="1050" spc="5" dirty="0">
                <a:latin typeface="Times New Roman"/>
                <a:cs typeface="Times New Roman"/>
              </a:rPr>
              <a:t> </a:t>
            </a:r>
            <a:r>
              <a:rPr sz="1050" spc="-5" dirty="0">
                <a:latin typeface="Times New Roman"/>
                <a:cs typeface="Times New Roman"/>
              </a:rPr>
              <a:t>student</a:t>
            </a:r>
            <a:r>
              <a:rPr sz="1050" spc="5" dirty="0">
                <a:latin typeface="Times New Roman"/>
                <a:cs typeface="Times New Roman"/>
              </a:rPr>
              <a:t> </a:t>
            </a:r>
            <a:r>
              <a:rPr sz="1050" spc="-5" dirty="0">
                <a:latin typeface="Times New Roman"/>
                <a:cs typeface="Times New Roman"/>
              </a:rPr>
              <a:t>discipline.</a:t>
            </a:r>
            <a:r>
              <a:rPr sz="1050" spc="10" dirty="0">
                <a:latin typeface="Times New Roman"/>
                <a:cs typeface="Times New Roman"/>
              </a:rPr>
              <a:t> </a:t>
            </a:r>
            <a:r>
              <a:rPr sz="1050" spc="-5" dirty="0">
                <a:latin typeface="Times New Roman"/>
                <a:cs typeface="Times New Roman"/>
              </a:rPr>
              <a:t>The</a:t>
            </a:r>
            <a:r>
              <a:rPr sz="1050" spc="0" dirty="0">
                <a:latin typeface="Times New Roman"/>
                <a:cs typeface="Times New Roman"/>
              </a:rPr>
              <a:t> </a:t>
            </a:r>
            <a:r>
              <a:rPr sz="1050" spc="-5" dirty="0">
                <a:latin typeface="Times New Roman"/>
                <a:cs typeface="Times New Roman"/>
              </a:rPr>
              <a:t>district</a:t>
            </a:r>
            <a:r>
              <a:rPr sz="1050" spc="5" dirty="0">
                <a:latin typeface="Times New Roman"/>
                <a:cs typeface="Times New Roman"/>
              </a:rPr>
              <a:t> </a:t>
            </a:r>
            <a:r>
              <a:rPr sz="1050" spc="-5" dirty="0">
                <a:latin typeface="Times New Roman"/>
                <a:cs typeface="Times New Roman"/>
              </a:rPr>
              <a:t>shall</a:t>
            </a:r>
            <a:r>
              <a:rPr sz="1050" spc="5" dirty="0">
                <a:latin typeface="Times New Roman"/>
                <a:cs typeface="Times New Roman"/>
              </a:rPr>
              <a:t> </a:t>
            </a:r>
            <a:r>
              <a:rPr sz="1050" dirty="0">
                <a:latin typeface="Times New Roman"/>
                <a:cs typeface="Times New Roman"/>
              </a:rPr>
              <a:t>post</a:t>
            </a:r>
            <a:r>
              <a:rPr sz="1050" spc="5" dirty="0">
                <a:latin typeface="Times New Roman"/>
                <a:cs typeface="Times New Roman"/>
              </a:rPr>
              <a:t> </a:t>
            </a:r>
            <a:r>
              <a:rPr sz="1050" spc="-5" dirty="0">
                <a:latin typeface="Times New Roman"/>
                <a:cs typeface="Times New Roman"/>
              </a:rPr>
              <a:t>on</a:t>
            </a:r>
            <a:r>
              <a:rPr sz="1050" spc="10" dirty="0">
                <a:latin typeface="Times New Roman"/>
                <a:cs typeface="Times New Roman"/>
              </a:rPr>
              <a:t> </a:t>
            </a:r>
            <a:r>
              <a:rPr sz="1050" spc="-10" dirty="0">
                <a:latin typeface="Times New Roman"/>
                <a:cs typeface="Times New Roman"/>
              </a:rPr>
              <a:t>its</a:t>
            </a:r>
            <a:r>
              <a:rPr sz="1050" spc="10" dirty="0">
                <a:latin typeface="Times New Roman"/>
                <a:cs typeface="Times New Roman"/>
              </a:rPr>
              <a:t> </a:t>
            </a:r>
            <a:r>
              <a:rPr sz="1050" spc="-5" dirty="0">
                <a:latin typeface="Times New Roman"/>
                <a:cs typeface="Times New Roman"/>
              </a:rPr>
              <a:t>website</a:t>
            </a:r>
            <a:r>
              <a:rPr sz="1050" spc="10" dirty="0">
                <a:latin typeface="Times New Roman"/>
                <a:cs typeface="Times New Roman"/>
              </a:rPr>
              <a:t> </a:t>
            </a:r>
            <a:r>
              <a:rPr sz="1050" dirty="0">
                <a:latin typeface="Times New Roman"/>
                <a:cs typeface="Times New Roman"/>
              </a:rPr>
              <a:t>and</a:t>
            </a:r>
            <a:r>
              <a:rPr sz="1050" spc="0" dirty="0">
                <a:latin typeface="Times New Roman"/>
                <a:cs typeface="Times New Roman"/>
              </a:rPr>
              <a:t> </a:t>
            </a:r>
            <a:r>
              <a:rPr sz="1050" spc="-10" dirty="0">
                <a:latin typeface="Times New Roman"/>
                <a:cs typeface="Times New Roman"/>
              </a:rPr>
              <a:t>in</a:t>
            </a:r>
            <a:endParaRPr sz="1050" dirty="0">
              <a:latin typeface="Times New Roman"/>
              <a:cs typeface="Times New Roman"/>
            </a:endParaRPr>
          </a:p>
        </p:txBody>
      </p:sp>
      <p:sp>
        <p:nvSpPr>
          <p:cNvPr id="10" name="object 10"/>
          <p:cNvSpPr txBox="1"/>
          <p:nvPr/>
        </p:nvSpPr>
        <p:spPr>
          <a:xfrm>
            <a:off x="3812032" y="9771406"/>
            <a:ext cx="121285" cy="180975"/>
          </a:xfrm>
          <a:prstGeom prst="rect">
            <a:avLst/>
          </a:prstGeom>
        </p:spPr>
        <p:txBody>
          <a:bodyPr vert="horz" wrap="square" lIns="0" tIns="0" rIns="0" bIns="0" rtlCol="0">
            <a:spAutoFit/>
          </a:bodyPr>
          <a:lstStyle/>
          <a:p>
            <a:pPr marL="25400">
              <a:lnSpc>
                <a:spcPts val="1305"/>
              </a:lnSpc>
            </a:pPr>
            <a:r>
              <a:rPr sz="1100" dirty="0">
                <a:latin typeface="Times New Roman"/>
                <a:cs typeface="Times New Roman"/>
              </a:rPr>
              <a:t>1</a:t>
            </a:r>
            <a:endParaRPr sz="1100">
              <a:latin typeface="Times New Roman"/>
              <a:cs typeface="Times New Roman"/>
            </a:endParaRPr>
          </a:p>
        </p:txBody>
      </p:sp>
      <p:sp>
        <p:nvSpPr>
          <p:cNvPr id="11" name="Left Arrow 10"/>
          <p:cNvSpPr/>
          <p:nvPr/>
        </p:nvSpPr>
        <p:spPr>
          <a:xfrm>
            <a:off x="3859974" y="7003415"/>
            <a:ext cx="762000" cy="1664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84021" y="7986433"/>
            <a:ext cx="33020" cy="0"/>
          </a:xfrm>
          <a:custGeom>
            <a:avLst/>
            <a:gdLst/>
            <a:ahLst/>
            <a:cxnLst/>
            <a:rect l="l" t="t" r="r" b="b"/>
            <a:pathLst>
              <a:path w="33019">
                <a:moveTo>
                  <a:pt x="0" y="0"/>
                </a:moveTo>
                <a:lnTo>
                  <a:pt x="33020" y="0"/>
                </a:lnTo>
              </a:path>
            </a:pathLst>
          </a:custGeom>
          <a:ln w="7378">
            <a:solidFill>
              <a:srgbClr val="000000"/>
            </a:solidFill>
          </a:ln>
        </p:spPr>
        <p:txBody>
          <a:bodyPr wrap="square" lIns="0" tIns="0" rIns="0" bIns="0" rtlCol="0"/>
          <a:lstStyle/>
          <a:p>
            <a:endParaRPr/>
          </a:p>
        </p:txBody>
      </p:sp>
      <p:sp>
        <p:nvSpPr>
          <p:cNvPr id="3" name="object 3"/>
          <p:cNvSpPr txBox="1"/>
          <p:nvPr/>
        </p:nvSpPr>
        <p:spPr>
          <a:xfrm>
            <a:off x="342138" y="457200"/>
            <a:ext cx="3453129" cy="160020"/>
          </a:xfrm>
          <a:prstGeom prst="rect">
            <a:avLst/>
          </a:prstGeom>
          <a:solidFill>
            <a:srgbClr val="FFFF00"/>
          </a:solidFill>
        </p:spPr>
        <p:txBody>
          <a:bodyPr vert="horz" wrap="square" lIns="0" tIns="0" rIns="0" bIns="0" rtlCol="0">
            <a:spAutoFit/>
          </a:bodyPr>
          <a:lstStyle/>
          <a:p>
            <a:pPr>
              <a:lnSpc>
                <a:spcPts val="1240"/>
              </a:lnSpc>
            </a:pPr>
            <a:r>
              <a:rPr sz="1100" b="1" dirty="0">
                <a:latin typeface="Times New Roman"/>
                <a:cs typeface="Times New Roman"/>
              </a:rPr>
              <a:t>Threat </a:t>
            </a:r>
            <a:r>
              <a:rPr sz="1100" b="1" spc="-5" dirty="0">
                <a:latin typeface="Times New Roman"/>
                <a:cs typeface="Times New Roman"/>
              </a:rPr>
              <a:t>Assessment </a:t>
            </a:r>
            <a:r>
              <a:rPr sz="1100" b="1" dirty="0">
                <a:latin typeface="Times New Roman"/>
                <a:cs typeface="Times New Roman"/>
              </a:rPr>
              <a:t>and </a:t>
            </a:r>
            <a:r>
              <a:rPr sz="1100" b="1" spc="-5" dirty="0">
                <a:latin typeface="Times New Roman"/>
                <a:cs typeface="Times New Roman"/>
              </a:rPr>
              <a:t>Sage </a:t>
            </a:r>
            <a:r>
              <a:rPr sz="1100" b="1" dirty="0">
                <a:latin typeface="Times New Roman"/>
                <a:cs typeface="Times New Roman"/>
              </a:rPr>
              <a:t>and </a:t>
            </a:r>
            <a:r>
              <a:rPr sz="1100" b="1" spc="-5" dirty="0">
                <a:latin typeface="Times New Roman"/>
                <a:cs typeface="Times New Roman"/>
              </a:rPr>
              <a:t>Supportive School</a:t>
            </a:r>
            <a:r>
              <a:rPr sz="1100" b="1" spc="5" dirty="0">
                <a:latin typeface="Times New Roman"/>
                <a:cs typeface="Times New Roman"/>
              </a:rPr>
              <a:t> </a:t>
            </a:r>
            <a:r>
              <a:rPr sz="1100" b="1" spc="-10" dirty="0">
                <a:latin typeface="Times New Roman"/>
                <a:cs typeface="Times New Roman"/>
              </a:rPr>
              <a:t>Team</a:t>
            </a:r>
            <a:endParaRPr sz="1100">
              <a:latin typeface="Times New Roman"/>
              <a:cs typeface="Times New Roman"/>
            </a:endParaRPr>
          </a:p>
        </p:txBody>
      </p:sp>
      <p:sp>
        <p:nvSpPr>
          <p:cNvPr id="40" name="object 40"/>
          <p:cNvSpPr txBox="1"/>
          <p:nvPr/>
        </p:nvSpPr>
        <p:spPr>
          <a:xfrm>
            <a:off x="3812032" y="9771406"/>
            <a:ext cx="121285" cy="180975"/>
          </a:xfrm>
          <a:prstGeom prst="rect">
            <a:avLst/>
          </a:prstGeom>
        </p:spPr>
        <p:txBody>
          <a:bodyPr vert="horz" wrap="square" lIns="0" tIns="0" rIns="0" bIns="0" rtlCol="0">
            <a:spAutoFit/>
          </a:bodyPr>
          <a:lstStyle/>
          <a:p>
            <a:pPr marL="25400">
              <a:lnSpc>
                <a:spcPts val="1305"/>
              </a:lnSpc>
            </a:pPr>
            <a:r>
              <a:rPr sz="1100" dirty="0">
                <a:latin typeface="Times New Roman"/>
                <a:cs typeface="Times New Roman"/>
              </a:rPr>
              <a:t>2</a:t>
            </a:r>
            <a:endParaRPr sz="1100">
              <a:latin typeface="Times New Roman"/>
              <a:cs typeface="Times New Roman"/>
            </a:endParaRPr>
          </a:p>
        </p:txBody>
      </p:sp>
      <p:sp>
        <p:nvSpPr>
          <p:cNvPr id="4" name="object 4"/>
          <p:cNvSpPr txBox="1"/>
          <p:nvPr/>
        </p:nvSpPr>
        <p:spPr>
          <a:xfrm>
            <a:off x="469391" y="617219"/>
            <a:ext cx="7036434" cy="304800"/>
          </a:xfrm>
          <a:prstGeom prst="rect">
            <a:avLst/>
          </a:prstGeom>
          <a:solidFill>
            <a:srgbClr val="FFFF00"/>
          </a:solidFill>
        </p:spPr>
        <p:txBody>
          <a:bodyPr vert="horz" wrap="square" lIns="0" tIns="0" rIns="0" bIns="0" rtlCol="0">
            <a:spAutoFit/>
          </a:bodyPr>
          <a:lstStyle/>
          <a:p>
            <a:pPr>
              <a:lnSpc>
                <a:spcPts val="1200"/>
              </a:lnSpc>
            </a:pPr>
            <a:r>
              <a:rPr sz="1050" dirty="0">
                <a:latin typeface="Times New Roman"/>
                <a:cs typeface="Times New Roman"/>
              </a:rPr>
              <a:t>The </a:t>
            </a:r>
            <a:r>
              <a:rPr sz="1050" spc="-5" dirty="0">
                <a:latin typeface="Times New Roman"/>
                <a:cs typeface="Times New Roman"/>
              </a:rPr>
              <a:t>campus behavior coordinator </a:t>
            </a:r>
            <a:r>
              <a:rPr sz="1050" dirty="0">
                <a:latin typeface="Times New Roman"/>
                <a:cs typeface="Times New Roman"/>
              </a:rPr>
              <a:t>or </a:t>
            </a:r>
            <a:r>
              <a:rPr sz="1050" spc="-5" dirty="0">
                <a:latin typeface="Times New Roman"/>
                <a:cs typeface="Times New Roman"/>
              </a:rPr>
              <a:t>other appropriate </a:t>
            </a:r>
            <a:r>
              <a:rPr sz="1050" spc="-10" dirty="0">
                <a:latin typeface="Times New Roman"/>
                <a:cs typeface="Times New Roman"/>
              </a:rPr>
              <a:t>administrator </a:t>
            </a:r>
            <a:r>
              <a:rPr sz="1050" spc="-5" dirty="0">
                <a:latin typeface="Times New Roman"/>
                <a:cs typeface="Times New Roman"/>
              </a:rPr>
              <a:t>will work closely with the campus threat assessment safe </a:t>
            </a:r>
            <a:r>
              <a:rPr sz="1050" dirty="0">
                <a:latin typeface="Times New Roman"/>
                <a:cs typeface="Times New Roman"/>
              </a:rPr>
              <a:t>and  </a:t>
            </a:r>
            <a:r>
              <a:rPr sz="1050" spc="-5" dirty="0">
                <a:latin typeface="Times New Roman"/>
                <a:cs typeface="Times New Roman"/>
              </a:rPr>
              <a:t>supportive</a:t>
            </a:r>
            <a:r>
              <a:rPr sz="1050" spc="150" dirty="0">
                <a:latin typeface="Times New Roman"/>
                <a:cs typeface="Times New Roman"/>
              </a:rPr>
              <a:t> </a:t>
            </a:r>
            <a:r>
              <a:rPr sz="1050" dirty="0">
                <a:latin typeface="Times New Roman"/>
                <a:cs typeface="Times New Roman"/>
              </a:rPr>
              <a:t>school</a:t>
            </a:r>
            <a:r>
              <a:rPr sz="1050" spc="140" dirty="0">
                <a:latin typeface="Times New Roman"/>
                <a:cs typeface="Times New Roman"/>
              </a:rPr>
              <a:t> </a:t>
            </a:r>
            <a:r>
              <a:rPr sz="1050" dirty="0">
                <a:latin typeface="Times New Roman"/>
                <a:cs typeface="Times New Roman"/>
              </a:rPr>
              <a:t>team</a:t>
            </a:r>
            <a:r>
              <a:rPr sz="1050" spc="130" dirty="0">
                <a:latin typeface="Times New Roman"/>
                <a:cs typeface="Times New Roman"/>
              </a:rPr>
              <a:t> </a:t>
            </a:r>
            <a:r>
              <a:rPr sz="1050" spc="-5" dirty="0">
                <a:latin typeface="Times New Roman"/>
                <a:cs typeface="Times New Roman"/>
              </a:rPr>
              <a:t>to</a:t>
            </a:r>
            <a:r>
              <a:rPr sz="1050" spc="150" dirty="0">
                <a:latin typeface="Times New Roman"/>
                <a:cs typeface="Times New Roman"/>
              </a:rPr>
              <a:t> </a:t>
            </a:r>
            <a:r>
              <a:rPr sz="1050" spc="-5" dirty="0">
                <a:latin typeface="Times New Roman"/>
                <a:cs typeface="Times New Roman"/>
              </a:rPr>
              <a:t>implement</a:t>
            </a:r>
            <a:r>
              <a:rPr sz="1050" spc="155" dirty="0">
                <a:latin typeface="Times New Roman"/>
                <a:cs typeface="Times New Roman"/>
              </a:rPr>
              <a:t> </a:t>
            </a:r>
            <a:r>
              <a:rPr sz="1050" spc="-5" dirty="0">
                <a:latin typeface="Times New Roman"/>
                <a:cs typeface="Times New Roman"/>
              </a:rPr>
              <a:t>the</a:t>
            </a:r>
            <a:r>
              <a:rPr sz="1050" spc="150" dirty="0">
                <a:latin typeface="Times New Roman"/>
                <a:cs typeface="Times New Roman"/>
              </a:rPr>
              <a:t> </a:t>
            </a:r>
            <a:r>
              <a:rPr sz="1050" spc="-5" dirty="0">
                <a:latin typeface="Times New Roman"/>
                <a:cs typeface="Times New Roman"/>
              </a:rPr>
              <a:t>district’s</a:t>
            </a:r>
            <a:r>
              <a:rPr sz="1050" spc="140" dirty="0">
                <a:latin typeface="Times New Roman"/>
                <a:cs typeface="Times New Roman"/>
              </a:rPr>
              <a:t> </a:t>
            </a:r>
            <a:r>
              <a:rPr sz="1050" spc="-5" dirty="0">
                <a:latin typeface="Times New Roman"/>
                <a:cs typeface="Times New Roman"/>
              </a:rPr>
              <a:t>threat</a:t>
            </a:r>
            <a:r>
              <a:rPr sz="1050" spc="140" dirty="0">
                <a:latin typeface="Times New Roman"/>
                <a:cs typeface="Times New Roman"/>
              </a:rPr>
              <a:t> </a:t>
            </a:r>
            <a:r>
              <a:rPr sz="1050" spc="-5" dirty="0">
                <a:latin typeface="Times New Roman"/>
                <a:cs typeface="Times New Roman"/>
              </a:rPr>
              <a:t>assessment</a:t>
            </a:r>
            <a:r>
              <a:rPr sz="1050" spc="155" dirty="0">
                <a:latin typeface="Times New Roman"/>
                <a:cs typeface="Times New Roman"/>
              </a:rPr>
              <a:t> </a:t>
            </a:r>
            <a:r>
              <a:rPr sz="1050" dirty="0">
                <a:latin typeface="Times New Roman"/>
                <a:cs typeface="Times New Roman"/>
              </a:rPr>
              <a:t>policy</a:t>
            </a:r>
            <a:r>
              <a:rPr sz="1050" spc="135" dirty="0">
                <a:latin typeface="Times New Roman"/>
                <a:cs typeface="Times New Roman"/>
              </a:rPr>
              <a:t> </a:t>
            </a:r>
            <a:r>
              <a:rPr sz="1050" dirty="0">
                <a:latin typeface="Times New Roman"/>
                <a:cs typeface="Times New Roman"/>
              </a:rPr>
              <a:t>and</a:t>
            </a:r>
            <a:r>
              <a:rPr sz="1050" spc="150" dirty="0">
                <a:latin typeface="Times New Roman"/>
                <a:cs typeface="Times New Roman"/>
              </a:rPr>
              <a:t> </a:t>
            </a:r>
            <a:r>
              <a:rPr sz="1050" spc="-5" dirty="0">
                <a:latin typeface="Times New Roman"/>
                <a:cs typeface="Times New Roman"/>
              </a:rPr>
              <a:t>procedures,</a:t>
            </a:r>
            <a:r>
              <a:rPr sz="1050" spc="150" dirty="0">
                <a:latin typeface="Times New Roman"/>
                <a:cs typeface="Times New Roman"/>
              </a:rPr>
              <a:t> </a:t>
            </a:r>
            <a:r>
              <a:rPr sz="1050" spc="-5" dirty="0">
                <a:latin typeface="Times New Roman"/>
                <a:cs typeface="Times New Roman"/>
              </a:rPr>
              <a:t>as</a:t>
            </a:r>
            <a:r>
              <a:rPr sz="1050" spc="140" dirty="0">
                <a:latin typeface="Times New Roman"/>
                <a:cs typeface="Times New Roman"/>
              </a:rPr>
              <a:t> </a:t>
            </a:r>
            <a:r>
              <a:rPr sz="1050" spc="-5" dirty="0">
                <a:latin typeface="Times New Roman"/>
                <a:cs typeface="Times New Roman"/>
              </a:rPr>
              <a:t>required</a:t>
            </a:r>
            <a:r>
              <a:rPr sz="1050" spc="150" dirty="0">
                <a:latin typeface="Times New Roman"/>
                <a:cs typeface="Times New Roman"/>
              </a:rPr>
              <a:t> </a:t>
            </a:r>
            <a:r>
              <a:rPr sz="1050" dirty="0">
                <a:latin typeface="Times New Roman"/>
                <a:cs typeface="Times New Roman"/>
              </a:rPr>
              <a:t>by</a:t>
            </a:r>
            <a:r>
              <a:rPr sz="1050" spc="125" dirty="0">
                <a:latin typeface="Times New Roman"/>
                <a:cs typeface="Times New Roman"/>
              </a:rPr>
              <a:t> </a:t>
            </a:r>
            <a:r>
              <a:rPr sz="1050" spc="-5" dirty="0">
                <a:latin typeface="Times New Roman"/>
                <a:cs typeface="Times New Roman"/>
              </a:rPr>
              <a:t>law,</a:t>
            </a:r>
            <a:r>
              <a:rPr sz="1050" spc="150" dirty="0">
                <a:latin typeface="Times New Roman"/>
                <a:cs typeface="Times New Roman"/>
              </a:rPr>
              <a:t> </a:t>
            </a:r>
            <a:r>
              <a:rPr sz="1050" dirty="0">
                <a:latin typeface="Times New Roman"/>
                <a:cs typeface="Times New Roman"/>
              </a:rPr>
              <a:t>and</a:t>
            </a:r>
            <a:r>
              <a:rPr sz="1050" spc="150" dirty="0">
                <a:latin typeface="Times New Roman"/>
                <a:cs typeface="Times New Roman"/>
              </a:rPr>
              <a:t> </a:t>
            </a:r>
            <a:r>
              <a:rPr sz="1050" spc="-5" dirty="0">
                <a:latin typeface="Times New Roman"/>
                <a:cs typeface="Times New Roman"/>
              </a:rPr>
              <a:t>shall</a:t>
            </a:r>
            <a:r>
              <a:rPr sz="1050" spc="140" dirty="0">
                <a:latin typeface="Times New Roman"/>
                <a:cs typeface="Times New Roman"/>
              </a:rPr>
              <a:t> </a:t>
            </a:r>
            <a:r>
              <a:rPr sz="1050" dirty="0">
                <a:latin typeface="Times New Roman"/>
                <a:cs typeface="Times New Roman"/>
              </a:rPr>
              <a:t>take</a:t>
            </a:r>
            <a:endParaRPr sz="1050">
              <a:latin typeface="Times New Roman"/>
              <a:cs typeface="Times New Roman"/>
            </a:endParaRPr>
          </a:p>
        </p:txBody>
      </p:sp>
      <p:sp>
        <p:nvSpPr>
          <p:cNvPr id="5" name="object 5"/>
          <p:cNvSpPr txBox="1"/>
          <p:nvPr/>
        </p:nvSpPr>
        <p:spPr>
          <a:xfrm>
            <a:off x="469391" y="922019"/>
            <a:ext cx="3878579" cy="152400"/>
          </a:xfrm>
          <a:prstGeom prst="rect">
            <a:avLst/>
          </a:prstGeom>
          <a:solidFill>
            <a:srgbClr val="FFFF00"/>
          </a:solidFill>
        </p:spPr>
        <p:txBody>
          <a:bodyPr vert="horz" wrap="square" lIns="0" tIns="0" rIns="0" bIns="0" rtlCol="0">
            <a:spAutoFit/>
          </a:bodyPr>
          <a:lstStyle/>
          <a:p>
            <a:pPr>
              <a:lnSpc>
                <a:spcPts val="1170"/>
              </a:lnSpc>
            </a:pPr>
            <a:r>
              <a:rPr sz="1050" spc="-5" dirty="0">
                <a:latin typeface="Times New Roman"/>
                <a:cs typeface="Times New Roman"/>
              </a:rPr>
              <a:t>appropriate disciplinary </a:t>
            </a:r>
            <a:r>
              <a:rPr sz="1050" dirty="0">
                <a:latin typeface="Times New Roman"/>
                <a:cs typeface="Times New Roman"/>
              </a:rPr>
              <a:t>action </a:t>
            </a:r>
            <a:r>
              <a:rPr sz="1050" spc="-5" dirty="0">
                <a:latin typeface="Times New Roman"/>
                <a:cs typeface="Times New Roman"/>
              </a:rPr>
              <a:t>in accordance with the Code </a:t>
            </a:r>
            <a:r>
              <a:rPr sz="1050" dirty="0">
                <a:latin typeface="Times New Roman"/>
                <a:cs typeface="Times New Roman"/>
              </a:rPr>
              <a:t>of</a:t>
            </a:r>
            <a:r>
              <a:rPr sz="1050" spc="50" dirty="0">
                <a:latin typeface="Times New Roman"/>
                <a:cs typeface="Times New Roman"/>
              </a:rPr>
              <a:t> </a:t>
            </a:r>
            <a:r>
              <a:rPr sz="1050" spc="-5" dirty="0">
                <a:latin typeface="Times New Roman"/>
                <a:cs typeface="Times New Roman"/>
              </a:rPr>
              <a:t>Conduct.</a:t>
            </a:r>
            <a:endParaRPr sz="1050">
              <a:latin typeface="Times New Roman"/>
              <a:cs typeface="Times New Roman"/>
            </a:endParaRPr>
          </a:p>
        </p:txBody>
      </p:sp>
      <p:sp>
        <p:nvSpPr>
          <p:cNvPr id="6" name="object 6"/>
          <p:cNvSpPr txBox="1"/>
          <p:nvPr/>
        </p:nvSpPr>
        <p:spPr>
          <a:xfrm>
            <a:off x="342138" y="1074419"/>
            <a:ext cx="527050" cy="161925"/>
          </a:xfrm>
          <a:prstGeom prst="rect">
            <a:avLst/>
          </a:prstGeom>
          <a:solidFill>
            <a:srgbClr val="FFFF00"/>
          </a:solidFill>
        </p:spPr>
        <p:txBody>
          <a:bodyPr vert="horz" wrap="square" lIns="0" tIns="0" rIns="0" bIns="0" rtlCol="0">
            <a:spAutoFit/>
          </a:bodyPr>
          <a:lstStyle/>
          <a:p>
            <a:pPr>
              <a:lnSpc>
                <a:spcPts val="1240"/>
              </a:lnSpc>
            </a:pPr>
            <a:r>
              <a:rPr sz="1100" b="1" spc="-5" dirty="0">
                <a:latin typeface="Times New Roman"/>
                <a:cs typeface="Times New Roman"/>
              </a:rPr>
              <a:t>S</a:t>
            </a:r>
            <a:r>
              <a:rPr sz="1100" b="1" dirty="0">
                <a:latin typeface="Times New Roman"/>
                <a:cs typeface="Times New Roman"/>
              </a:rPr>
              <a:t>earc</a:t>
            </a:r>
            <a:r>
              <a:rPr sz="1100" b="1" spc="-5" dirty="0">
                <a:latin typeface="Times New Roman"/>
                <a:cs typeface="Times New Roman"/>
              </a:rPr>
              <a:t>h</a:t>
            </a:r>
            <a:r>
              <a:rPr sz="1100" b="1" spc="-15" dirty="0">
                <a:latin typeface="Times New Roman"/>
                <a:cs typeface="Times New Roman"/>
              </a:rPr>
              <a:t>e</a:t>
            </a:r>
            <a:r>
              <a:rPr sz="1100" b="1" dirty="0">
                <a:latin typeface="Times New Roman"/>
                <a:cs typeface="Times New Roman"/>
              </a:rPr>
              <a:t>s</a:t>
            </a:r>
            <a:endParaRPr sz="1100">
              <a:latin typeface="Times New Roman"/>
              <a:cs typeface="Times New Roman"/>
            </a:endParaRPr>
          </a:p>
        </p:txBody>
      </p:sp>
      <p:sp>
        <p:nvSpPr>
          <p:cNvPr id="7" name="object 7"/>
          <p:cNvSpPr txBox="1"/>
          <p:nvPr/>
        </p:nvSpPr>
        <p:spPr>
          <a:xfrm>
            <a:off x="342138" y="1235963"/>
            <a:ext cx="7176770" cy="152400"/>
          </a:xfrm>
          <a:prstGeom prst="rect">
            <a:avLst/>
          </a:prstGeom>
          <a:solidFill>
            <a:srgbClr val="FFFF00"/>
          </a:solidFill>
        </p:spPr>
        <p:txBody>
          <a:bodyPr vert="horz" wrap="square" lIns="0" tIns="0" rIns="0" bIns="0" rtlCol="0">
            <a:spAutoFit/>
          </a:bodyPr>
          <a:lstStyle/>
          <a:p>
            <a:pPr marL="184785">
              <a:lnSpc>
                <a:spcPts val="1170"/>
              </a:lnSpc>
            </a:pPr>
            <a:r>
              <a:rPr sz="1050" spc="-5" dirty="0">
                <a:latin typeface="Times New Roman"/>
                <a:cs typeface="Times New Roman"/>
              </a:rPr>
              <a:t>District official may </a:t>
            </a:r>
            <a:r>
              <a:rPr sz="1050" dirty="0">
                <a:latin typeface="Times New Roman"/>
                <a:cs typeface="Times New Roman"/>
              </a:rPr>
              <a:t>conduct </a:t>
            </a:r>
            <a:r>
              <a:rPr sz="1050" spc="-5" dirty="0">
                <a:latin typeface="Times New Roman"/>
                <a:cs typeface="Times New Roman"/>
              </a:rPr>
              <a:t>searches </a:t>
            </a:r>
            <a:r>
              <a:rPr sz="1050" dirty="0">
                <a:latin typeface="Times New Roman"/>
                <a:cs typeface="Times New Roman"/>
              </a:rPr>
              <a:t>of </a:t>
            </a:r>
            <a:r>
              <a:rPr sz="1050" spc="-5" dirty="0">
                <a:latin typeface="Times New Roman"/>
                <a:cs typeface="Times New Roman"/>
              </a:rPr>
              <a:t>students, their belongings, </a:t>
            </a:r>
            <a:r>
              <a:rPr sz="1050" dirty="0">
                <a:latin typeface="Times New Roman"/>
                <a:cs typeface="Times New Roman"/>
              </a:rPr>
              <a:t>and </a:t>
            </a:r>
            <a:r>
              <a:rPr sz="1050" spc="-5" dirty="0">
                <a:latin typeface="Times New Roman"/>
                <a:cs typeface="Times New Roman"/>
              </a:rPr>
              <a:t>their vehicles in accordance with state </a:t>
            </a:r>
            <a:r>
              <a:rPr sz="1050" dirty="0">
                <a:latin typeface="Times New Roman"/>
                <a:cs typeface="Times New Roman"/>
              </a:rPr>
              <a:t>and </a:t>
            </a:r>
            <a:r>
              <a:rPr sz="1050" spc="-5" dirty="0">
                <a:latin typeface="Times New Roman"/>
                <a:cs typeface="Times New Roman"/>
              </a:rPr>
              <a:t>federal law</a:t>
            </a:r>
            <a:r>
              <a:rPr sz="1050" spc="200" dirty="0">
                <a:latin typeface="Times New Roman"/>
                <a:cs typeface="Times New Roman"/>
              </a:rPr>
              <a:t> </a:t>
            </a:r>
            <a:r>
              <a:rPr sz="1050" dirty="0">
                <a:latin typeface="Times New Roman"/>
                <a:cs typeface="Times New Roman"/>
              </a:rPr>
              <a:t>and</a:t>
            </a:r>
            <a:endParaRPr sz="1050">
              <a:latin typeface="Times New Roman"/>
              <a:cs typeface="Times New Roman"/>
            </a:endParaRPr>
          </a:p>
        </p:txBody>
      </p:sp>
      <p:sp>
        <p:nvSpPr>
          <p:cNvPr id="8" name="object 8"/>
          <p:cNvSpPr txBox="1"/>
          <p:nvPr/>
        </p:nvSpPr>
        <p:spPr>
          <a:xfrm>
            <a:off x="527304" y="1388363"/>
            <a:ext cx="6978650" cy="152400"/>
          </a:xfrm>
          <a:prstGeom prst="rect">
            <a:avLst/>
          </a:prstGeom>
          <a:solidFill>
            <a:srgbClr val="FFFF00"/>
          </a:solidFill>
        </p:spPr>
        <p:txBody>
          <a:bodyPr vert="horz" wrap="square" lIns="0" tIns="0" rIns="0" bIns="0" rtlCol="0">
            <a:spAutoFit/>
          </a:bodyPr>
          <a:lstStyle/>
          <a:p>
            <a:pPr>
              <a:lnSpc>
                <a:spcPts val="1170"/>
              </a:lnSpc>
            </a:pPr>
            <a:r>
              <a:rPr sz="1050" spc="-5" dirty="0">
                <a:latin typeface="Times New Roman"/>
                <a:cs typeface="Times New Roman"/>
              </a:rPr>
              <a:t>district</a:t>
            </a:r>
            <a:r>
              <a:rPr sz="1050" spc="-30" dirty="0">
                <a:latin typeface="Times New Roman"/>
                <a:cs typeface="Times New Roman"/>
              </a:rPr>
              <a:t> </a:t>
            </a:r>
            <a:r>
              <a:rPr sz="1050" spc="-5" dirty="0">
                <a:latin typeface="Times New Roman"/>
                <a:cs typeface="Times New Roman"/>
              </a:rPr>
              <a:t>policy.</a:t>
            </a:r>
            <a:r>
              <a:rPr sz="1050" spc="-25" dirty="0">
                <a:latin typeface="Times New Roman"/>
                <a:cs typeface="Times New Roman"/>
              </a:rPr>
              <a:t> </a:t>
            </a:r>
            <a:r>
              <a:rPr sz="1050" spc="-5" dirty="0">
                <a:latin typeface="Times New Roman"/>
                <a:cs typeface="Times New Roman"/>
              </a:rPr>
              <a:t>Searches</a:t>
            </a:r>
            <a:r>
              <a:rPr sz="1050" spc="-30" dirty="0">
                <a:latin typeface="Times New Roman"/>
                <a:cs typeface="Times New Roman"/>
              </a:rPr>
              <a:t> </a:t>
            </a:r>
            <a:r>
              <a:rPr sz="1050" dirty="0">
                <a:latin typeface="Times New Roman"/>
                <a:cs typeface="Times New Roman"/>
              </a:rPr>
              <a:t>of</a:t>
            </a:r>
            <a:r>
              <a:rPr sz="1050" spc="-30" dirty="0">
                <a:latin typeface="Times New Roman"/>
                <a:cs typeface="Times New Roman"/>
              </a:rPr>
              <a:t> </a:t>
            </a:r>
            <a:r>
              <a:rPr sz="1050" spc="-5" dirty="0">
                <a:latin typeface="Times New Roman"/>
                <a:cs typeface="Times New Roman"/>
              </a:rPr>
              <a:t>students</a:t>
            </a:r>
            <a:r>
              <a:rPr sz="1050" spc="-30" dirty="0">
                <a:latin typeface="Times New Roman"/>
                <a:cs typeface="Times New Roman"/>
              </a:rPr>
              <a:t> </a:t>
            </a:r>
            <a:r>
              <a:rPr sz="1050" spc="-5" dirty="0">
                <a:latin typeface="Times New Roman"/>
                <a:cs typeface="Times New Roman"/>
              </a:rPr>
              <a:t>shall</a:t>
            </a:r>
            <a:r>
              <a:rPr sz="1050" spc="-30" dirty="0">
                <a:latin typeface="Times New Roman"/>
                <a:cs typeface="Times New Roman"/>
              </a:rPr>
              <a:t> </a:t>
            </a:r>
            <a:r>
              <a:rPr sz="1050" dirty="0">
                <a:latin typeface="Times New Roman"/>
                <a:cs typeface="Times New Roman"/>
              </a:rPr>
              <a:t>be</a:t>
            </a:r>
            <a:r>
              <a:rPr sz="1050" spc="-40" dirty="0">
                <a:latin typeface="Times New Roman"/>
                <a:cs typeface="Times New Roman"/>
              </a:rPr>
              <a:t> </a:t>
            </a:r>
            <a:r>
              <a:rPr sz="1050" spc="-5" dirty="0">
                <a:latin typeface="Times New Roman"/>
                <a:cs typeface="Times New Roman"/>
              </a:rPr>
              <a:t>conducted</a:t>
            </a:r>
            <a:r>
              <a:rPr sz="1050" spc="-25" dirty="0">
                <a:latin typeface="Times New Roman"/>
                <a:cs typeface="Times New Roman"/>
              </a:rPr>
              <a:t> </a:t>
            </a:r>
            <a:r>
              <a:rPr sz="1050" spc="-5" dirty="0">
                <a:latin typeface="Times New Roman"/>
                <a:cs typeface="Times New Roman"/>
              </a:rPr>
              <a:t>in</a:t>
            </a:r>
            <a:r>
              <a:rPr sz="1050" spc="-40" dirty="0">
                <a:latin typeface="Times New Roman"/>
                <a:cs typeface="Times New Roman"/>
              </a:rPr>
              <a:t> </a:t>
            </a:r>
            <a:r>
              <a:rPr sz="1050" dirty="0">
                <a:latin typeface="Times New Roman"/>
                <a:cs typeface="Times New Roman"/>
              </a:rPr>
              <a:t>a</a:t>
            </a:r>
            <a:r>
              <a:rPr sz="1050" spc="-30" dirty="0">
                <a:latin typeface="Times New Roman"/>
                <a:cs typeface="Times New Roman"/>
              </a:rPr>
              <a:t> </a:t>
            </a:r>
            <a:r>
              <a:rPr sz="1050" spc="-5" dirty="0">
                <a:latin typeface="Times New Roman"/>
                <a:cs typeface="Times New Roman"/>
              </a:rPr>
              <a:t>reasonable</a:t>
            </a:r>
            <a:r>
              <a:rPr sz="1050" spc="-40" dirty="0">
                <a:latin typeface="Times New Roman"/>
                <a:cs typeface="Times New Roman"/>
              </a:rPr>
              <a:t> </a:t>
            </a:r>
            <a:r>
              <a:rPr sz="1050" dirty="0">
                <a:latin typeface="Times New Roman"/>
                <a:cs typeface="Times New Roman"/>
              </a:rPr>
              <a:t>and</a:t>
            </a:r>
            <a:r>
              <a:rPr sz="1050" spc="-40" dirty="0">
                <a:latin typeface="Times New Roman"/>
                <a:cs typeface="Times New Roman"/>
              </a:rPr>
              <a:t> </a:t>
            </a:r>
            <a:r>
              <a:rPr sz="1050" spc="-5" dirty="0">
                <a:latin typeface="Times New Roman"/>
                <a:cs typeface="Times New Roman"/>
              </a:rPr>
              <a:t>nondiscriminatory</a:t>
            </a:r>
            <a:r>
              <a:rPr sz="1050" spc="-50" dirty="0">
                <a:latin typeface="Times New Roman"/>
                <a:cs typeface="Times New Roman"/>
              </a:rPr>
              <a:t> </a:t>
            </a:r>
            <a:r>
              <a:rPr sz="1050" spc="-5" dirty="0">
                <a:latin typeface="Times New Roman"/>
                <a:cs typeface="Times New Roman"/>
              </a:rPr>
              <a:t>manner.</a:t>
            </a:r>
            <a:r>
              <a:rPr sz="1050" spc="-25" dirty="0">
                <a:latin typeface="Times New Roman"/>
                <a:cs typeface="Times New Roman"/>
              </a:rPr>
              <a:t> </a:t>
            </a:r>
            <a:r>
              <a:rPr sz="1050" spc="-5" dirty="0">
                <a:latin typeface="Times New Roman"/>
                <a:cs typeface="Times New Roman"/>
              </a:rPr>
              <a:t>Refer</a:t>
            </a:r>
            <a:r>
              <a:rPr sz="1050" spc="-30" dirty="0">
                <a:latin typeface="Times New Roman"/>
                <a:cs typeface="Times New Roman"/>
              </a:rPr>
              <a:t> </a:t>
            </a:r>
            <a:r>
              <a:rPr sz="1050" spc="-5" dirty="0">
                <a:latin typeface="Times New Roman"/>
                <a:cs typeface="Times New Roman"/>
              </a:rPr>
              <a:t>to</a:t>
            </a:r>
            <a:r>
              <a:rPr sz="1050" spc="-25" dirty="0">
                <a:latin typeface="Times New Roman"/>
                <a:cs typeface="Times New Roman"/>
              </a:rPr>
              <a:t> </a:t>
            </a:r>
            <a:r>
              <a:rPr sz="1050" spc="-5" dirty="0">
                <a:latin typeface="Times New Roman"/>
                <a:cs typeface="Times New Roman"/>
              </a:rPr>
              <a:t>the</a:t>
            </a:r>
            <a:r>
              <a:rPr sz="1050" spc="-40" dirty="0">
                <a:latin typeface="Times New Roman"/>
                <a:cs typeface="Times New Roman"/>
              </a:rPr>
              <a:t> </a:t>
            </a:r>
            <a:r>
              <a:rPr sz="1050" spc="-10" dirty="0">
                <a:latin typeface="Times New Roman"/>
                <a:cs typeface="Times New Roman"/>
              </a:rPr>
              <a:t>district’s</a:t>
            </a:r>
            <a:r>
              <a:rPr sz="1050" spc="-30" dirty="0">
                <a:latin typeface="Times New Roman"/>
                <a:cs typeface="Times New Roman"/>
              </a:rPr>
              <a:t> </a:t>
            </a:r>
            <a:r>
              <a:rPr sz="1050" spc="-5" dirty="0">
                <a:latin typeface="Times New Roman"/>
                <a:cs typeface="Times New Roman"/>
              </a:rPr>
              <a:t>policies</a:t>
            </a:r>
            <a:endParaRPr sz="1050">
              <a:latin typeface="Times New Roman"/>
              <a:cs typeface="Times New Roman"/>
            </a:endParaRPr>
          </a:p>
        </p:txBody>
      </p:sp>
      <p:sp>
        <p:nvSpPr>
          <p:cNvPr id="9" name="object 9"/>
          <p:cNvSpPr txBox="1"/>
          <p:nvPr/>
        </p:nvSpPr>
        <p:spPr>
          <a:xfrm>
            <a:off x="527304" y="1540763"/>
            <a:ext cx="5238750" cy="152400"/>
          </a:xfrm>
          <a:prstGeom prst="rect">
            <a:avLst/>
          </a:prstGeom>
          <a:solidFill>
            <a:srgbClr val="FFFF00"/>
          </a:solidFill>
        </p:spPr>
        <p:txBody>
          <a:bodyPr vert="horz" wrap="square" lIns="0" tIns="0" rIns="0" bIns="0" rtlCol="0">
            <a:spAutoFit/>
          </a:bodyPr>
          <a:lstStyle/>
          <a:p>
            <a:pPr>
              <a:lnSpc>
                <a:spcPts val="1170"/>
              </a:lnSpc>
            </a:pPr>
            <a:r>
              <a:rPr sz="1050" spc="-5" dirty="0">
                <a:latin typeface="Times New Roman"/>
                <a:cs typeface="Times New Roman"/>
              </a:rPr>
              <a:t>at FNF (LEGAL) </a:t>
            </a:r>
            <a:r>
              <a:rPr sz="1050" dirty="0">
                <a:latin typeface="Times New Roman"/>
                <a:cs typeface="Times New Roman"/>
              </a:rPr>
              <a:t>and </a:t>
            </a:r>
            <a:r>
              <a:rPr sz="1050" spc="-5" dirty="0">
                <a:latin typeface="Times New Roman"/>
                <a:cs typeface="Times New Roman"/>
              </a:rPr>
              <a:t>FNF (LOCAL) </a:t>
            </a:r>
            <a:r>
              <a:rPr sz="1050" dirty="0">
                <a:latin typeface="Times New Roman"/>
                <a:cs typeface="Times New Roman"/>
              </a:rPr>
              <a:t>for </a:t>
            </a:r>
            <a:r>
              <a:rPr sz="1050" spc="-5" dirty="0">
                <a:latin typeface="Times New Roman"/>
                <a:cs typeface="Times New Roman"/>
              </a:rPr>
              <a:t>more information regarding investigations and</a:t>
            </a:r>
            <a:r>
              <a:rPr sz="1050" spc="125" dirty="0">
                <a:latin typeface="Times New Roman"/>
                <a:cs typeface="Times New Roman"/>
              </a:rPr>
              <a:t> </a:t>
            </a:r>
            <a:r>
              <a:rPr sz="1050" spc="-5" dirty="0">
                <a:latin typeface="Times New Roman"/>
                <a:cs typeface="Times New Roman"/>
              </a:rPr>
              <a:t>searches.</a:t>
            </a:r>
            <a:endParaRPr sz="1050">
              <a:latin typeface="Times New Roman"/>
              <a:cs typeface="Times New Roman"/>
            </a:endParaRPr>
          </a:p>
        </p:txBody>
      </p:sp>
      <p:sp>
        <p:nvSpPr>
          <p:cNvPr id="10" name="object 10"/>
          <p:cNvSpPr txBox="1"/>
          <p:nvPr/>
        </p:nvSpPr>
        <p:spPr>
          <a:xfrm>
            <a:off x="485648" y="1666747"/>
            <a:ext cx="6875145" cy="186690"/>
          </a:xfrm>
          <a:prstGeom prst="rect">
            <a:avLst/>
          </a:prstGeom>
        </p:spPr>
        <p:txBody>
          <a:bodyPr vert="horz" wrap="square" lIns="0" tIns="13335" rIns="0" bIns="0" rtlCol="0">
            <a:spAutoFit/>
          </a:bodyPr>
          <a:lstStyle/>
          <a:p>
            <a:pPr marL="12700">
              <a:lnSpc>
                <a:spcPct val="100000"/>
              </a:lnSpc>
              <a:spcBef>
                <a:spcPts val="105"/>
              </a:spcBef>
            </a:pPr>
            <a:r>
              <a:rPr sz="1050" dirty="0">
                <a:latin typeface="Times New Roman"/>
                <a:cs typeface="Times New Roman"/>
              </a:rPr>
              <a:t>The</a:t>
            </a:r>
            <a:r>
              <a:rPr sz="1050" spc="105" dirty="0">
                <a:latin typeface="Times New Roman"/>
                <a:cs typeface="Times New Roman"/>
              </a:rPr>
              <a:t> </a:t>
            </a:r>
            <a:r>
              <a:rPr sz="1050" spc="-5" dirty="0">
                <a:latin typeface="Times New Roman"/>
                <a:cs typeface="Times New Roman"/>
              </a:rPr>
              <a:t>district</a:t>
            </a:r>
            <a:r>
              <a:rPr sz="1050" spc="114" dirty="0">
                <a:latin typeface="Times New Roman"/>
                <a:cs typeface="Times New Roman"/>
              </a:rPr>
              <a:t> </a:t>
            </a:r>
            <a:r>
              <a:rPr sz="1050" dirty="0">
                <a:latin typeface="Times New Roman"/>
                <a:cs typeface="Times New Roman"/>
              </a:rPr>
              <a:t>has</a:t>
            </a:r>
            <a:r>
              <a:rPr sz="1050" spc="114" dirty="0">
                <a:latin typeface="Times New Roman"/>
                <a:cs typeface="Times New Roman"/>
              </a:rPr>
              <a:t> </a:t>
            </a:r>
            <a:r>
              <a:rPr sz="1050" spc="-5" dirty="0">
                <a:latin typeface="Times New Roman"/>
                <a:cs typeface="Times New Roman"/>
              </a:rPr>
              <a:t>the</a:t>
            </a:r>
            <a:r>
              <a:rPr sz="1050" spc="125" dirty="0">
                <a:latin typeface="Times New Roman"/>
                <a:cs typeface="Times New Roman"/>
              </a:rPr>
              <a:t> </a:t>
            </a:r>
            <a:r>
              <a:rPr sz="1050" spc="-5" dirty="0">
                <a:latin typeface="Times New Roman"/>
                <a:cs typeface="Times New Roman"/>
              </a:rPr>
              <a:t>right</a:t>
            </a:r>
            <a:r>
              <a:rPr sz="1050" spc="100" dirty="0">
                <a:latin typeface="Times New Roman"/>
                <a:cs typeface="Times New Roman"/>
              </a:rPr>
              <a:t> </a:t>
            </a:r>
            <a:r>
              <a:rPr sz="1050" spc="-5" dirty="0">
                <a:latin typeface="Times New Roman"/>
                <a:cs typeface="Times New Roman"/>
              </a:rPr>
              <a:t>to</a:t>
            </a:r>
            <a:r>
              <a:rPr sz="1050" spc="105" dirty="0">
                <a:latin typeface="Times New Roman"/>
                <a:cs typeface="Times New Roman"/>
              </a:rPr>
              <a:t> </a:t>
            </a:r>
            <a:r>
              <a:rPr sz="1050" spc="-5" dirty="0">
                <a:latin typeface="Times New Roman"/>
                <a:cs typeface="Times New Roman"/>
              </a:rPr>
              <a:t>search</a:t>
            </a:r>
            <a:r>
              <a:rPr sz="1050" spc="105" dirty="0">
                <a:latin typeface="Times New Roman"/>
                <a:cs typeface="Times New Roman"/>
              </a:rPr>
              <a:t> </a:t>
            </a:r>
            <a:r>
              <a:rPr sz="1050" dirty="0">
                <a:latin typeface="Times New Roman"/>
                <a:cs typeface="Times New Roman"/>
              </a:rPr>
              <a:t>a</a:t>
            </a:r>
            <a:r>
              <a:rPr sz="1050" spc="125" dirty="0">
                <a:latin typeface="Times New Roman"/>
                <a:cs typeface="Times New Roman"/>
              </a:rPr>
              <a:t> </a:t>
            </a:r>
            <a:r>
              <a:rPr sz="1050" spc="-5" dirty="0">
                <a:latin typeface="Times New Roman"/>
                <a:cs typeface="Times New Roman"/>
              </a:rPr>
              <a:t>vehicle</a:t>
            </a:r>
            <a:r>
              <a:rPr sz="1050" spc="125" dirty="0">
                <a:latin typeface="Times New Roman"/>
                <a:cs typeface="Times New Roman"/>
              </a:rPr>
              <a:t> </a:t>
            </a:r>
            <a:r>
              <a:rPr sz="1050" spc="-5" dirty="0">
                <a:latin typeface="Times New Roman"/>
                <a:cs typeface="Times New Roman"/>
              </a:rPr>
              <a:t>driven</a:t>
            </a:r>
            <a:r>
              <a:rPr sz="1050" spc="125" dirty="0">
                <a:latin typeface="Times New Roman"/>
                <a:cs typeface="Times New Roman"/>
              </a:rPr>
              <a:t> </a:t>
            </a:r>
            <a:r>
              <a:rPr sz="1050" spc="-5" dirty="0">
                <a:latin typeface="Times New Roman"/>
                <a:cs typeface="Times New Roman"/>
              </a:rPr>
              <a:t>to</a:t>
            </a:r>
            <a:r>
              <a:rPr sz="1050" spc="105" dirty="0">
                <a:latin typeface="Times New Roman"/>
                <a:cs typeface="Times New Roman"/>
              </a:rPr>
              <a:t> </a:t>
            </a:r>
            <a:r>
              <a:rPr sz="1050" dirty="0">
                <a:latin typeface="Times New Roman"/>
                <a:cs typeface="Times New Roman"/>
              </a:rPr>
              <a:t>school</a:t>
            </a:r>
            <a:r>
              <a:rPr sz="1050" spc="114" dirty="0">
                <a:latin typeface="Times New Roman"/>
                <a:cs typeface="Times New Roman"/>
              </a:rPr>
              <a:t> </a:t>
            </a:r>
            <a:r>
              <a:rPr sz="1050" dirty="0">
                <a:latin typeface="Times New Roman"/>
                <a:cs typeface="Times New Roman"/>
              </a:rPr>
              <a:t>by</a:t>
            </a:r>
            <a:r>
              <a:rPr sz="1050" spc="100" dirty="0">
                <a:latin typeface="Times New Roman"/>
                <a:cs typeface="Times New Roman"/>
              </a:rPr>
              <a:t> </a:t>
            </a:r>
            <a:r>
              <a:rPr sz="1050" dirty="0">
                <a:latin typeface="Times New Roman"/>
                <a:cs typeface="Times New Roman"/>
              </a:rPr>
              <a:t>a</a:t>
            </a:r>
            <a:r>
              <a:rPr sz="1050" spc="125" dirty="0">
                <a:latin typeface="Times New Roman"/>
                <a:cs typeface="Times New Roman"/>
              </a:rPr>
              <a:t> </a:t>
            </a:r>
            <a:r>
              <a:rPr sz="1050" spc="-5" dirty="0">
                <a:latin typeface="Times New Roman"/>
                <a:cs typeface="Times New Roman"/>
              </a:rPr>
              <a:t>student</a:t>
            </a:r>
            <a:r>
              <a:rPr sz="1050" spc="100" dirty="0">
                <a:latin typeface="Times New Roman"/>
                <a:cs typeface="Times New Roman"/>
              </a:rPr>
              <a:t> </a:t>
            </a:r>
            <a:r>
              <a:rPr sz="1050" dirty="0">
                <a:latin typeface="Times New Roman"/>
                <a:cs typeface="Times New Roman"/>
              </a:rPr>
              <a:t>and</a:t>
            </a:r>
            <a:r>
              <a:rPr sz="1050" spc="105" dirty="0">
                <a:latin typeface="Times New Roman"/>
                <a:cs typeface="Times New Roman"/>
              </a:rPr>
              <a:t> </a:t>
            </a:r>
            <a:r>
              <a:rPr sz="1050" spc="-5" dirty="0">
                <a:latin typeface="Times New Roman"/>
                <a:cs typeface="Times New Roman"/>
              </a:rPr>
              <a:t>parked</a:t>
            </a:r>
            <a:r>
              <a:rPr sz="1050" spc="125" dirty="0">
                <a:latin typeface="Times New Roman"/>
                <a:cs typeface="Times New Roman"/>
              </a:rPr>
              <a:t> </a:t>
            </a:r>
            <a:r>
              <a:rPr sz="1050" spc="-5" dirty="0">
                <a:latin typeface="Times New Roman"/>
                <a:cs typeface="Times New Roman"/>
              </a:rPr>
              <a:t>on</a:t>
            </a:r>
            <a:r>
              <a:rPr sz="1050" spc="125" dirty="0">
                <a:latin typeface="Times New Roman"/>
                <a:cs typeface="Times New Roman"/>
              </a:rPr>
              <a:t> </a:t>
            </a:r>
            <a:r>
              <a:rPr sz="1050" spc="-5" dirty="0">
                <a:latin typeface="Times New Roman"/>
                <a:cs typeface="Times New Roman"/>
              </a:rPr>
              <a:t>school</a:t>
            </a:r>
            <a:r>
              <a:rPr sz="1050" spc="114" dirty="0">
                <a:latin typeface="Times New Roman"/>
                <a:cs typeface="Times New Roman"/>
              </a:rPr>
              <a:t> </a:t>
            </a:r>
            <a:r>
              <a:rPr sz="1050" spc="-5" dirty="0">
                <a:latin typeface="Times New Roman"/>
                <a:cs typeface="Times New Roman"/>
              </a:rPr>
              <a:t>property</a:t>
            </a:r>
            <a:r>
              <a:rPr sz="1050" spc="100" dirty="0">
                <a:latin typeface="Times New Roman"/>
                <a:cs typeface="Times New Roman"/>
              </a:rPr>
              <a:t> </a:t>
            </a:r>
            <a:r>
              <a:rPr sz="1050" spc="-5" dirty="0">
                <a:latin typeface="Times New Roman"/>
                <a:cs typeface="Times New Roman"/>
              </a:rPr>
              <a:t>whenever</a:t>
            </a:r>
            <a:r>
              <a:rPr sz="1050" spc="114" dirty="0">
                <a:latin typeface="Times New Roman"/>
                <a:cs typeface="Times New Roman"/>
              </a:rPr>
              <a:t> </a:t>
            </a:r>
            <a:r>
              <a:rPr sz="1050" spc="-5" dirty="0">
                <a:latin typeface="Times New Roman"/>
                <a:cs typeface="Times New Roman"/>
              </a:rPr>
              <a:t>there</a:t>
            </a:r>
            <a:r>
              <a:rPr sz="1050" spc="125" dirty="0">
                <a:latin typeface="Times New Roman"/>
                <a:cs typeface="Times New Roman"/>
              </a:rPr>
              <a:t> </a:t>
            </a:r>
            <a:r>
              <a:rPr sz="1050" spc="-5" dirty="0">
                <a:latin typeface="Times New Roman"/>
                <a:cs typeface="Times New Roman"/>
              </a:rPr>
              <a:t>is</a:t>
            </a:r>
            <a:endParaRPr sz="1050">
              <a:latin typeface="Times New Roman"/>
              <a:cs typeface="Times New Roman"/>
            </a:endParaRPr>
          </a:p>
        </p:txBody>
      </p:sp>
      <p:sp>
        <p:nvSpPr>
          <p:cNvPr id="11" name="object 11"/>
          <p:cNvSpPr txBox="1"/>
          <p:nvPr/>
        </p:nvSpPr>
        <p:spPr>
          <a:xfrm>
            <a:off x="934211" y="1845564"/>
            <a:ext cx="515620" cy="154305"/>
          </a:xfrm>
          <a:prstGeom prst="rect">
            <a:avLst/>
          </a:prstGeom>
          <a:solidFill>
            <a:srgbClr val="FFFF00"/>
          </a:solidFill>
        </p:spPr>
        <p:txBody>
          <a:bodyPr vert="horz" wrap="square" lIns="0" tIns="0" rIns="0" bIns="0" rtlCol="0">
            <a:spAutoFit/>
          </a:bodyPr>
          <a:lstStyle/>
          <a:p>
            <a:pPr>
              <a:lnSpc>
                <a:spcPts val="1160"/>
              </a:lnSpc>
            </a:pPr>
            <a:r>
              <a:rPr sz="1050" spc="-5" dirty="0">
                <a:latin typeface="Times New Roman"/>
                <a:cs typeface="Times New Roman"/>
              </a:rPr>
              <a:t>s</a:t>
            </a:r>
            <a:r>
              <a:rPr sz="1050" dirty="0">
                <a:latin typeface="Times New Roman"/>
                <a:cs typeface="Times New Roman"/>
              </a:rPr>
              <a:t>u</a:t>
            </a:r>
            <a:r>
              <a:rPr sz="1050" spc="-5" dirty="0">
                <a:latin typeface="Times New Roman"/>
                <a:cs typeface="Times New Roman"/>
              </a:rPr>
              <a:t>s</a:t>
            </a:r>
            <a:r>
              <a:rPr sz="1050" dirty="0">
                <a:latin typeface="Times New Roman"/>
                <a:cs typeface="Times New Roman"/>
              </a:rPr>
              <a:t>p</a:t>
            </a:r>
            <a:r>
              <a:rPr sz="1050" spc="-10" dirty="0">
                <a:latin typeface="Times New Roman"/>
                <a:cs typeface="Times New Roman"/>
              </a:rPr>
              <a:t>i</a:t>
            </a:r>
            <a:r>
              <a:rPr sz="1050" spc="-5" dirty="0">
                <a:latin typeface="Times New Roman"/>
                <a:cs typeface="Times New Roman"/>
              </a:rPr>
              <a:t>c</a:t>
            </a:r>
            <a:r>
              <a:rPr sz="1050" spc="-10" dirty="0">
                <a:latin typeface="Times New Roman"/>
                <a:cs typeface="Times New Roman"/>
              </a:rPr>
              <a:t>i</a:t>
            </a:r>
            <a:r>
              <a:rPr sz="1050" dirty="0">
                <a:latin typeface="Times New Roman"/>
                <a:cs typeface="Times New Roman"/>
              </a:rPr>
              <a:t>on</a:t>
            </a:r>
            <a:endParaRPr sz="1050">
              <a:latin typeface="Times New Roman"/>
              <a:cs typeface="Times New Roman"/>
            </a:endParaRPr>
          </a:p>
        </p:txBody>
      </p:sp>
      <p:sp>
        <p:nvSpPr>
          <p:cNvPr id="12" name="object 12"/>
          <p:cNvSpPr txBox="1"/>
          <p:nvPr/>
        </p:nvSpPr>
        <p:spPr>
          <a:xfrm>
            <a:off x="316484" y="1819147"/>
            <a:ext cx="4739005" cy="186690"/>
          </a:xfrm>
          <a:prstGeom prst="rect">
            <a:avLst/>
          </a:prstGeom>
        </p:spPr>
        <p:txBody>
          <a:bodyPr vert="horz" wrap="square" lIns="0" tIns="13335" rIns="0" bIns="0" rtlCol="0">
            <a:spAutoFit/>
          </a:bodyPr>
          <a:lstStyle/>
          <a:p>
            <a:pPr marL="12700">
              <a:lnSpc>
                <a:spcPct val="100000"/>
              </a:lnSpc>
              <a:spcBef>
                <a:spcPts val="105"/>
              </a:spcBef>
              <a:tabLst>
                <a:tab pos="1153795" algn="l"/>
              </a:tabLst>
            </a:pPr>
            <a:r>
              <a:rPr sz="1050" spc="-5" dirty="0">
                <a:latin typeface="Times New Roman"/>
                <a:cs typeface="Times New Roman"/>
              </a:rPr>
              <a:t>reasonable	to </a:t>
            </a:r>
            <a:r>
              <a:rPr sz="1050" spc="-10" dirty="0">
                <a:latin typeface="Times New Roman"/>
                <a:cs typeface="Times New Roman"/>
              </a:rPr>
              <a:t>believe </a:t>
            </a:r>
            <a:r>
              <a:rPr sz="1050" spc="-5" dirty="0">
                <a:latin typeface="Times New Roman"/>
                <a:cs typeface="Times New Roman"/>
              </a:rPr>
              <a:t>it contains articles </a:t>
            </a:r>
            <a:r>
              <a:rPr sz="1050" dirty="0">
                <a:latin typeface="Times New Roman"/>
                <a:cs typeface="Times New Roman"/>
              </a:rPr>
              <a:t>or </a:t>
            </a:r>
            <a:r>
              <a:rPr sz="1050" spc="-5" dirty="0">
                <a:latin typeface="Times New Roman"/>
                <a:cs typeface="Times New Roman"/>
              </a:rPr>
              <a:t>materials prohibited </a:t>
            </a:r>
            <a:r>
              <a:rPr sz="1050" dirty="0">
                <a:latin typeface="Times New Roman"/>
                <a:cs typeface="Times New Roman"/>
              </a:rPr>
              <a:t>by </a:t>
            </a:r>
            <a:r>
              <a:rPr sz="1050" spc="-5" dirty="0">
                <a:latin typeface="Times New Roman"/>
                <a:cs typeface="Times New Roman"/>
              </a:rPr>
              <a:t>the</a:t>
            </a:r>
            <a:r>
              <a:rPr sz="1050" spc="60" dirty="0">
                <a:latin typeface="Times New Roman"/>
                <a:cs typeface="Times New Roman"/>
              </a:rPr>
              <a:t> </a:t>
            </a:r>
            <a:r>
              <a:rPr sz="1050" spc="-5" dirty="0">
                <a:latin typeface="Times New Roman"/>
                <a:cs typeface="Times New Roman"/>
              </a:rPr>
              <a:t>district.</a:t>
            </a:r>
            <a:endParaRPr sz="1050">
              <a:latin typeface="Times New Roman"/>
              <a:cs typeface="Times New Roman"/>
            </a:endParaRPr>
          </a:p>
        </p:txBody>
      </p:sp>
      <p:sp>
        <p:nvSpPr>
          <p:cNvPr id="13" name="object 13"/>
          <p:cNvSpPr txBox="1"/>
          <p:nvPr/>
        </p:nvSpPr>
        <p:spPr>
          <a:xfrm>
            <a:off x="498348" y="1999488"/>
            <a:ext cx="6860540" cy="154305"/>
          </a:xfrm>
          <a:prstGeom prst="rect">
            <a:avLst/>
          </a:prstGeom>
          <a:solidFill>
            <a:srgbClr val="FFFF00"/>
          </a:solidFill>
        </p:spPr>
        <p:txBody>
          <a:bodyPr vert="horz" wrap="square" lIns="0" tIns="0" rIns="0" bIns="0" rtlCol="0">
            <a:spAutoFit/>
          </a:bodyPr>
          <a:lstStyle/>
          <a:p>
            <a:pPr>
              <a:lnSpc>
                <a:spcPts val="1160"/>
              </a:lnSpc>
            </a:pPr>
            <a:r>
              <a:rPr sz="1050" dirty="0">
                <a:latin typeface="Times New Roman"/>
                <a:cs typeface="Times New Roman"/>
              </a:rPr>
              <a:t>Desks, </a:t>
            </a:r>
            <a:r>
              <a:rPr sz="1050" spc="-5" dirty="0">
                <a:latin typeface="Times New Roman"/>
                <a:cs typeface="Times New Roman"/>
              </a:rPr>
              <a:t>lockers, district-provided technology, </a:t>
            </a:r>
            <a:r>
              <a:rPr sz="1050" dirty="0">
                <a:latin typeface="Times New Roman"/>
                <a:cs typeface="Times New Roman"/>
              </a:rPr>
              <a:t>and </a:t>
            </a:r>
            <a:r>
              <a:rPr sz="1050" spc="-10" dirty="0">
                <a:latin typeface="Times New Roman"/>
                <a:cs typeface="Times New Roman"/>
              </a:rPr>
              <a:t>similar </a:t>
            </a:r>
            <a:r>
              <a:rPr sz="1050" spc="-5" dirty="0">
                <a:latin typeface="Times New Roman"/>
                <a:cs typeface="Times New Roman"/>
              </a:rPr>
              <a:t>items are the property </a:t>
            </a:r>
            <a:r>
              <a:rPr sz="1050" dirty="0">
                <a:latin typeface="Times New Roman"/>
                <a:cs typeface="Times New Roman"/>
              </a:rPr>
              <a:t>of </a:t>
            </a:r>
            <a:r>
              <a:rPr sz="1050" spc="-5" dirty="0">
                <a:latin typeface="Times New Roman"/>
                <a:cs typeface="Times New Roman"/>
              </a:rPr>
              <a:t>the district </a:t>
            </a:r>
            <a:r>
              <a:rPr sz="1050" dirty="0">
                <a:latin typeface="Times New Roman"/>
                <a:cs typeface="Times New Roman"/>
              </a:rPr>
              <a:t>and </a:t>
            </a:r>
            <a:r>
              <a:rPr sz="1050" spc="-5" dirty="0">
                <a:latin typeface="Times New Roman"/>
                <a:cs typeface="Times New Roman"/>
              </a:rPr>
              <a:t>are provided </a:t>
            </a:r>
            <a:r>
              <a:rPr sz="1050" dirty="0">
                <a:latin typeface="Times New Roman"/>
                <a:cs typeface="Times New Roman"/>
              </a:rPr>
              <a:t>for </a:t>
            </a:r>
            <a:r>
              <a:rPr sz="1050" spc="-5" dirty="0">
                <a:latin typeface="Times New Roman"/>
                <a:cs typeface="Times New Roman"/>
              </a:rPr>
              <a:t>student </a:t>
            </a:r>
            <a:r>
              <a:rPr sz="1050" dirty="0">
                <a:latin typeface="Times New Roman"/>
                <a:cs typeface="Times New Roman"/>
              </a:rPr>
              <a:t>use</a:t>
            </a:r>
            <a:r>
              <a:rPr sz="1050" spc="125" dirty="0">
                <a:latin typeface="Times New Roman"/>
                <a:cs typeface="Times New Roman"/>
              </a:rPr>
              <a:t> </a:t>
            </a:r>
            <a:r>
              <a:rPr sz="1050" spc="-5" dirty="0">
                <a:latin typeface="Times New Roman"/>
                <a:cs typeface="Times New Roman"/>
              </a:rPr>
              <a:t>as</a:t>
            </a:r>
            <a:endParaRPr sz="1050">
              <a:latin typeface="Times New Roman"/>
              <a:cs typeface="Times New Roman"/>
            </a:endParaRPr>
          </a:p>
        </p:txBody>
      </p:sp>
      <p:sp>
        <p:nvSpPr>
          <p:cNvPr id="14" name="object 14"/>
          <p:cNvSpPr txBox="1"/>
          <p:nvPr/>
        </p:nvSpPr>
        <p:spPr>
          <a:xfrm>
            <a:off x="329184" y="2153411"/>
            <a:ext cx="5471795" cy="152400"/>
          </a:xfrm>
          <a:prstGeom prst="rect">
            <a:avLst/>
          </a:prstGeom>
          <a:solidFill>
            <a:srgbClr val="FFFF00"/>
          </a:solidFill>
        </p:spPr>
        <p:txBody>
          <a:bodyPr vert="horz" wrap="square" lIns="0" tIns="0" rIns="0" bIns="0" rtlCol="0">
            <a:spAutoFit/>
          </a:bodyPr>
          <a:lstStyle/>
          <a:p>
            <a:pPr>
              <a:lnSpc>
                <a:spcPts val="1160"/>
              </a:lnSpc>
            </a:pPr>
            <a:r>
              <a:rPr sz="1050" dirty="0">
                <a:latin typeface="Times New Roman"/>
                <a:cs typeface="Times New Roman"/>
              </a:rPr>
              <a:t>a </a:t>
            </a:r>
            <a:r>
              <a:rPr sz="1050" spc="-10" dirty="0">
                <a:latin typeface="Times New Roman"/>
                <a:cs typeface="Times New Roman"/>
              </a:rPr>
              <a:t>matter </a:t>
            </a:r>
            <a:r>
              <a:rPr sz="1050" dirty="0">
                <a:latin typeface="Times New Roman"/>
                <a:cs typeface="Times New Roman"/>
              </a:rPr>
              <a:t>of </a:t>
            </a:r>
            <a:r>
              <a:rPr sz="1050" spc="-5" dirty="0">
                <a:latin typeface="Times New Roman"/>
                <a:cs typeface="Times New Roman"/>
              </a:rPr>
              <a:t>convenience. District </a:t>
            </a:r>
            <a:r>
              <a:rPr sz="1050" dirty="0">
                <a:latin typeface="Times New Roman"/>
                <a:cs typeface="Times New Roman"/>
              </a:rPr>
              <a:t>property </a:t>
            </a:r>
            <a:r>
              <a:rPr sz="1050" spc="-5" dirty="0">
                <a:latin typeface="Times New Roman"/>
                <a:cs typeface="Times New Roman"/>
              </a:rPr>
              <a:t>is subject to </a:t>
            </a:r>
            <a:r>
              <a:rPr sz="1050" dirty="0">
                <a:latin typeface="Times New Roman"/>
                <a:cs typeface="Times New Roman"/>
              </a:rPr>
              <a:t>search or </a:t>
            </a:r>
            <a:r>
              <a:rPr sz="1050" spc="-5" dirty="0">
                <a:latin typeface="Times New Roman"/>
                <a:cs typeface="Times New Roman"/>
              </a:rPr>
              <a:t>inspection at any </a:t>
            </a:r>
            <a:r>
              <a:rPr sz="1050" dirty="0">
                <a:latin typeface="Times New Roman"/>
                <a:cs typeface="Times New Roman"/>
              </a:rPr>
              <a:t>time </a:t>
            </a:r>
            <a:r>
              <a:rPr sz="1050" spc="-5" dirty="0">
                <a:latin typeface="Times New Roman"/>
                <a:cs typeface="Times New Roman"/>
              </a:rPr>
              <a:t>without</a:t>
            </a:r>
            <a:r>
              <a:rPr sz="1050" spc="85" dirty="0">
                <a:latin typeface="Times New Roman"/>
                <a:cs typeface="Times New Roman"/>
              </a:rPr>
              <a:t> </a:t>
            </a:r>
            <a:r>
              <a:rPr sz="1050" spc="-5" dirty="0">
                <a:latin typeface="Times New Roman"/>
                <a:cs typeface="Times New Roman"/>
              </a:rPr>
              <a:t>notice.</a:t>
            </a:r>
            <a:endParaRPr sz="1050">
              <a:latin typeface="Times New Roman"/>
              <a:cs typeface="Times New Roman"/>
            </a:endParaRPr>
          </a:p>
        </p:txBody>
      </p:sp>
      <p:sp>
        <p:nvSpPr>
          <p:cNvPr id="15" name="object 15"/>
          <p:cNvSpPr txBox="1"/>
          <p:nvPr/>
        </p:nvSpPr>
        <p:spPr>
          <a:xfrm>
            <a:off x="316484" y="2280920"/>
            <a:ext cx="6986905" cy="502284"/>
          </a:xfrm>
          <a:prstGeom prst="rect">
            <a:avLst/>
          </a:prstGeom>
        </p:spPr>
        <p:txBody>
          <a:bodyPr vert="horz" wrap="square" lIns="0" tIns="12700" rIns="0" bIns="0" rtlCol="0">
            <a:spAutoFit/>
          </a:bodyPr>
          <a:lstStyle/>
          <a:p>
            <a:pPr marL="12700">
              <a:lnSpc>
                <a:spcPts val="1290"/>
              </a:lnSpc>
              <a:spcBef>
                <a:spcPts val="100"/>
              </a:spcBef>
            </a:pPr>
            <a:r>
              <a:rPr sz="1100" b="1" spc="-5" dirty="0">
                <a:latin typeface="Times New Roman"/>
                <a:cs typeface="Times New Roman"/>
              </a:rPr>
              <a:t>Reportin</a:t>
            </a:r>
            <a:r>
              <a:rPr sz="1100" spc="-5" dirty="0">
                <a:latin typeface="Times New Roman"/>
                <a:cs typeface="Times New Roman"/>
              </a:rPr>
              <a:t>g</a:t>
            </a:r>
            <a:r>
              <a:rPr sz="1100" spc="-20" dirty="0">
                <a:latin typeface="Times New Roman"/>
                <a:cs typeface="Times New Roman"/>
              </a:rPr>
              <a:t> </a:t>
            </a:r>
            <a:r>
              <a:rPr sz="1100" b="1" spc="-5" dirty="0">
                <a:latin typeface="Times New Roman"/>
                <a:cs typeface="Times New Roman"/>
              </a:rPr>
              <a:t>Crimes</a:t>
            </a:r>
            <a:endParaRPr sz="1100">
              <a:latin typeface="Times New Roman"/>
              <a:cs typeface="Times New Roman"/>
            </a:endParaRPr>
          </a:p>
          <a:p>
            <a:pPr marL="12700" marR="5080" indent="200660">
              <a:lnSpc>
                <a:spcPts val="1220"/>
              </a:lnSpc>
              <a:spcBef>
                <a:spcPts val="45"/>
              </a:spcBef>
            </a:pPr>
            <a:r>
              <a:rPr sz="1050" dirty="0">
                <a:latin typeface="Times New Roman"/>
                <a:cs typeface="Times New Roman"/>
              </a:rPr>
              <a:t>The </a:t>
            </a:r>
            <a:r>
              <a:rPr sz="1050" spc="-5" dirty="0">
                <a:latin typeface="Times New Roman"/>
                <a:cs typeface="Times New Roman"/>
              </a:rPr>
              <a:t>principal </a:t>
            </a:r>
            <a:r>
              <a:rPr sz="1050" dirty="0">
                <a:latin typeface="Times New Roman"/>
                <a:cs typeface="Times New Roman"/>
              </a:rPr>
              <a:t>or </a:t>
            </a:r>
            <a:r>
              <a:rPr sz="1050" spc="-5" dirty="0">
                <a:latin typeface="Times New Roman"/>
                <a:cs typeface="Times New Roman"/>
              </a:rPr>
              <a:t>campus behavior coordinator </a:t>
            </a:r>
            <a:r>
              <a:rPr sz="1050" dirty="0">
                <a:latin typeface="Times New Roman"/>
                <a:cs typeface="Times New Roman"/>
              </a:rPr>
              <a:t>and </a:t>
            </a:r>
            <a:r>
              <a:rPr sz="1050" spc="-5" dirty="0">
                <a:latin typeface="Times New Roman"/>
                <a:cs typeface="Times New Roman"/>
              </a:rPr>
              <a:t>other school administrators as appropriate shall report crimes as required </a:t>
            </a:r>
            <a:r>
              <a:rPr sz="1050" dirty="0">
                <a:latin typeface="Times New Roman"/>
                <a:cs typeface="Times New Roman"/>
              </a:rPr>
              <a:t>by  </a:t>
            </a:r>
            <a:r>
              <a:rPr sz="1050" spc="-5" dirty="0">
                <a:latin typeface="Times New Roman"/>
                <a:cs typeface="Times New Roman"/>
              </a:rPr>
              <a:t>law </a:t>
            </a:r>
            <a:r>
              <a:rPr sz="1050" dirty="0">
                <a:latin typeface="Times New Roman"/>
                <a:cs typeface="Times New Roman"/>
              </a:rPr>
              <a:t>and </a:t>
            </a:r>
            <a:r>
              <a:rPr sz="1050" spc="-5" dirty="0">
                <a:latin typeface="Times New Roman"/>
                <a:cs typeface="Times New Roman"/>
              </a:rPr>
              <a:t>shall call local law enforcement when </a:t>
            </a:r>
            <a:r>
              <a:rPr sz="1050" dirty="0">
                <a:latin typeface="Times New Roman"/>
                <a:cs typeface="Times New Roman"/>
              </a:rPr>
              <a:t>an </a:t>
            </a:r>
            <a:r>
              <a:rPr sz="1050" spc="-5" dirty="0">
                <a:latin typeface="Times New Roman"/>
                <a:cs typeface="Times New Roman"/>
              </a:rPr>
              <a:t>administrator suspects that </a:t>
            </a:r>
            <a:r>
              <a:rPr sz="1050" dirty="0">
                <a:latin typeface="Times New Roman"/>
                <a:cs typeface="Times New Roman"/>
              </a:rPr>
              <a:t>a </a:t>
            </a:r>
            <a:r>
              <a:rPr sz="1050" spc="-10" dirty="0">
                <a:latin typeface="Times New Roman"/>
                <a:cs typeface="Times New Roman"/>
              </a:rPr>
              <a:t>crime </a:t>
            </a:r>
            <a:r>
              <a:rPr sz="1050" dirty="0">
                <a:latin typeface="Times New Roman"/>
                <a:cs typeface="Times New Roman"/>
              </a:rPr>
              <a:t>has been </a:t>
            </a:r>
            <a:r>
              <a:rPr sz="1050" spc="-10" dirty="0">
                <a:latin typeface="Times New Roman"/>
                <a:cs typeface="Times New Roman"/>
              </a:rPr>
              <a:t>committed </a:t>
            </a:r>
            <a:r>
              <a:rPr sz="1050" dirty="0">
                <a:latin typeface="Times New Roman"/>
                <a:cs typeface="Times New Roman"/>
              </a:rPr>
              <a:t>on</a:t>
            </a:r>
            <a:r>
              <a:rPr sz="1050" spc="100" dirty="0">
                <a:latin typeface="Times New Roman"/>
                <a:cs typeface="Times New Roman"/>
              </a:rPr>
              <a:t> </a:t>
            </a:r>
            <a:r>
              <a:rPr sz="1050" spc="-5" dirty="0">
                <a:latin typeface="Times New Roman"/>
                <a:cs typeface="Times New Roman"/>
              </a:rPr>
              <a:t>campus.</a:t>
            </a:r>
            <a:endParaRPr sz="1050">
              <a:latin typeface="Times New Roman"/>
              <a:cs typeface="Times New Roman"/>
            </a:endParaRPr>
          </a:p>
        </p:txBody>
      </p:sp>
      <p:sp>
        <p:nvSpPr>
          <p:cNvPr id="16" name="object 16"/>
          <p:cNvSpPr txBox="1"/>
          <p:nvPr/>
        </p:nvSpPr>
        <p:spPr>
          <a:xfrm>
            <a:off x="355091" y="2776727"/>
            <a:ext cx="1108710" cy="160020"/>
          </a:xfrm>
          <a:prstGeom prst="rect">
            <a:avLst/>
          </a:prstGeom>
          <a:solidFill>
            <a:srgbClr val="FFFF00"/>
          </a:solidFill>
        </p:spPr>
        <p:txBody>
          <a:bodyPr vert="horz" wrap="square" lIns="0" tIns="0" rIns="0" bIns="0" rtlCol="0">
            <a:spAutoFit/>
          </a:bodyPr>
          <a:lstStyle/>
          <a:p>
            <a:pPr>
              <a:lnSpc>
                <a:spcPts val="1240"/>
              </a:lnSpc>
            </a:pPr>
            <a:r>
              <a:rPr sz="1100" b="1" spc="-5" dirty="0">
                <a:latin typeface="Times New Roman"/>
                <a:cs typeface="Times New Roman"/>
              </a:rPr>
              <a:t>Security</a:t>
            </a:r>
            <a:r>
              <a:rPr sz="1100" b="1" spc="-40" dirty="0">
                <a:latin typeface="Times New Roman"/>
                <a:cs typeface="Times New Roman"/>
              </a:rPr>
              <a:t> </a:t>
            </a:r>
            <a:r>
              <a:rPr sz="1100" b="1" spc="-5" dirty="0">
                <a:latin typeface="Times New Roman"/>
                <a:cs typeface="Times New Roman"/>
              </a:rPr>
              <a:t>Personnel</a:t>
            </a:r>
            <a:endParaRPr sz="1100">
              <a:latin typeface="Times New Roman"/>
              <a:cs typeface="Times New Roman"/>
            </a:endParaRPr>
          </a:p>
        </p:txBody>
      </p:sp>
      <p:sp>
        <p:nvSpPr>
          <p:cNvPr id="17" name="object 17"/>
          <p:cNvSpPr txBox="1"/>
          <p:nvPr/>
        </p:nvSpPr>
        <p:spPr>
          <a:xfrm>
            <a:off x="355091" y="2936748"/>
            <a:ext cx="6945630" cy="155575"/>
          </a:xfrm>
          <a:prstGeom prst="rect">
            <a:avLst/>
          </a:prstGeom>
          <a:solidFill>
            <a:srgbClr val="FFFF00"/>
          </a:solidFill>
        </p:spPr>
        <p:txBody>
          <a:bodyPr vert="horz" wrap="square" lIns="0" tIns="0" rIns="0" bIns="0" rtlCol="0">
            <a:spAutoFit/>
          </a:bodyPr>
          <a:lstStyle/>
          <a:p>
            <a:pPr marL="172085">
              <a:lnSpc>
                <a:spcPts val="1160"/>
              </a:lnSpc>
            </a:pPr>
            <a:r>
              <a:rPr sz="1050" dirty="0">
                <a:latin typeface="Times New Roman"/>
                <a:cs typeface="Times New Roman"/>
              </a:rPr>
              <a:t>To</a:t>
            </a:r>
            <a:r>
              <a:rPr sz="1050" spc="60" dirty="0">
                <a:latin typeface="Times New Roman"/>
                <a:cs typeface="Times New Roman"/>
              </a:rPr>
              <a:t> </a:t>
            </a:r>
            <a:r>
              <a:rPr sz="1050" dirty="0">
                <a:latin typeface="Times New Roman"/>
                <a:cs typeface="Times New Roman"/>
              </a:rPr>
              <a:t>ensure</a:t>
            </a:r>
            <a:r>
              <a:rPr sz="1050" spc="60" dirty="0">
                <a:latin typeface="Times New Roman"/>
                <a:cs typeface="Times New Roman"/>
              </a:rPr>
              <a:t> </a:t>
            </a:r>
            <a:r>
              <a:rPr sz="1050" spc="-5" dirty="0">
                <a:latin typeface="Times New Roman"/>
                <a:cs typeface="Times New Roman"/>
              </a:rPr>
              <a:t>sufficient</a:t>
            </a:r>
            <a:r>
              <a:rPr sz="1050" spc="55" dirty="0">
                <a:latin typeface="Times New Roman"/>
                <a:cs typeface="Times New Roman"/>
              </a:rPr>
              <a:t> </a:t>
            </a:r>
            <a:r>
              <a:rPr sz="1050" spc="-5" dirty="0">
                <a:latin typeface="Times New Roman"/>
                <a:cs typeface="Times New Roman"/>
              </a:rPr>
              <a:t>security</a:t>
            </a:r>
            <a:r>
              <a:rPr sz="1050" spc="50" dirty="0">
                <a:latin typeface="Times New Roman"/>
                <a:cs typeface="Times New Roman"/>
              </a:rPr>
              <a:t> </a:t>
            </a:r>
            <a:r>
              <a:rPr sz="1050" dirty="0">
                <a:latin typeface="Times New Roman"/>
                <a:cs typeface="Times New Roman"/>
              </a:rPr>
              <a:t>and</a:t>
            </a:r>
            <a:r>
              <a:rPr sz="1050" spc="60" dirty="0">
                <a:latin typeface="Times New Roman"/>
                <a:cs typeface="Times New Roman"/>
              </a:rPr>
              <a:t> </a:t>
            </a:r>
            <a:r>
              <a:rPr sz="1050" spc="-5" dirty="0">
                <a:latin typeface="Times New Roman"/>
                <a:cs typeface="Times New Roman"/>
              </a:rPr>
              <a:t>protection</a:t>
            </a:r>
            <a:r>
              <a:rPr sz="1050" spc="60" dirty="0">
                <a:latin typeface="Times New Roman"/>
                <a:cs typeface="Times New Roman"/>
              </a:rPr>
              <a:t> </a:t>
            </a:r>
            <a:r>
              <a:rPr sz="1050" dirty="0">
                <a:latin typeface="Times New Roman"/>
                <a:cs typeface="Times New Roman"/>
              </a:rPr>
              <a:t>of</a:t>
            </a:r>
            <a:r>
              <a:rPr sz="1050" spc="55" dirty="0">
                <a:latin typeface="Times New Roman"/>
                <a:cs typeface="Times New Roman"/>
              </a:rPr>
              <a:t> </a:t>
            </a:r>
            <a:r>
              <a:rPr sz="1050" spc="-5" dirty="0">
                <a:latin typeface="Times New Roman"/>
                <a:cs typeface="Times New Roman"/>
              </a:rPr>
              <a:t>students,</a:t>
            </a:r>
            <a:r>
              <a:rPr sz="1050" spc="50" dirty="0">
                <a:latin typeface="Times New Roman"/>
                <a:cs typeface="Times New Roman"/>
              </a:rPr>
              <a:t> </a:t>
            </a:r>
            <a:r>
              <a:rPr sz="1050" spc="-5" dirty="0">
                <a:latin typeface="Times New Roman"/>
                <a:cs typeface="Times New Roman"/>
              </a:rPr>
              <a:t>staff,</a:t>
            </a:r>
            <a:r>
              <a:rPr sz="1050" spc="60" dirty="0">
                <a:latin typeface="Times New Roman"/>
                <a:cs typeface="Times New Roman"/>
              </a:rPr>
              <a:t> </a:t>
            </a:r>
            <a:r>
              <a:rPr sz="1050" dirty="0">
                <a:latin typeface="Times New Roman"/>
                <a:cs typeface="Times New Roman"/>
              </a:rPr>
              <a:t>and</a:t>
            </a:r>
            <a:r>
              <a:rPr sz="1050" spc="60" dirty="0">
                <a:latin typeface="Times New Roman"/>
                <a:cs typeface="Times New Roman"/>
              </a:rPr>
              <a:t> </a:t>
            </a:r>
            <a:r>
              <a:rPr sz="1050" spc="-5" dirty="0">
                <a:latin typeface="Times New Roman"/>
                <a:cs typeface="Times New Roman"/>
              </a:rPr>
              <a:t>property,</a:t>
            </a:r>
            <a:r>
              <a:rPr sz="1050" spc="75" dirty="0">
                <a:latin typeface="Times New Roman"/>
                <a:cs typeface="Times New Roman"/>
              </a:rPr>
              <a:t> </a:t>
            </a:r>
            <a:r>
              <a:rPr sz="1050" spc="-5" dirty="0">
                <a:latin typeface="Times New Roman"/>
                <a:cs typeface="Times New Roman"/>
              </a:rPr>
              <a:t>the</a:t>
            </a:r>
            <a:r>
              <a:rPr sz="1050" spc="60" dirty="0">
                <a:latin typeface="Times New Roman"/>
                <a:cs typeface="Times New Roman"/>
              </a:rPr>
              <a:t> </a:t>
            </a:r>
            <a:r>
              <a:rPr sz="1050" dirty="0">
                <a:latin typeface="Times New Roman"/>
                <a:cs typeface="Times New Roman"/>
              </a:rPr>
              <a:t>board</a:t>
            </a:r>
            <a:r>
              <a:rPr sz="1050" spc="60" dirty="0">
                <a:latin typeface="Times New Roman"/>
                <a:cs typeface="Times New Roman"/>
              </a:rPr>
              <a:t> </a:t>
            </a:r>
            <a:r>
              <a:rPr sz="1050" spc="-5" dirty="0">
                <a:latin typeface="Times New Roman"/>
                <a:cs typeface="Times New Roman"/>
              </a:rPr>
              <a:t>employs</a:t>
            </a:r>
            <a:r>
              <a:rPr sz="1050" spc="75" dirty="0">
                <a:latin typeface="Times New Roman"/>
                <a:cs typeface="Times New Roman"/>
              </a:rPr>
              <a:t> </a:t>
            </a:r>
            <a:r>
              <a:rPr sz="1050" spc="-5" dirty="0">
                <a:latin typeface="Times New Roman"/>
                <a:cs typeface="Times New Roman"/>
              </a:rPr>
              <a:t>BISD</a:t>
            </a:r>
            <a:r>
              <a:rPr sz="1050" spc="65" dirty="0">
                <a:latin typeface="Times New Roman"/>
                <a:cs typeface="Times New Roman"/>
              </a:rPr>
              <a:t> </a:t>
            </a:r>
            <a:r>
              <a:rPr sz="1050" spc="-5" dirty="0">
                <a:latin typeface="Times New Roman"/>
                <a:cs typeface="Times New Roman"/>
              </a:rPr>
              <a:t>Police</a:t>
            </a:r>
            <a:r>
              <a:rPr sz="1050" spc="50" dirty="0">
                <a:latin typeface="Times New Roman"/>
                <a:cs typeface="Times New Roman"/>
              </a:rPr>
              <a:t> </a:t>
            </a:r>
            <a:r>
              <a:rPr sz="1050" spc="-5" dirty="0">
                <a:latin typeface="Times New Roman"/>
                <a:cs typeface="Times New Roman"/>
              </a:rPr>
              <a:t>Officers,</a:t>
            </a:r>
            <a:r>
              <a:rPr sz="1050" spc="60" dirty="0">
                <a:latin typeface="Times New Roman"/>
                <a:cs typeface="Times New Roman"/>
              </a:rPr>
              <a:t> </a:t>
            </a:r>
            <a:r>
              <a:rPr sz="1050" dirty="0">
                <a:latin typeface="Times New Roman"/>
                <a:cs typeface="Times New Roman"/>
              </a:rPr>
              <a:t>school</a:t>
            </a:r>
            <a:endParaRPr sz="1050">
              <a:latin typeface="Times New Roman"/>
              <a:cs typeface="Times New Roman"/>
            </a:endParaRPr>
          </a:p>
        </p:txBody>
      </p:sp>
      <p:sp>
        <p:nvSpPr>
          <p:cNvPr id="18" name="object 18"/>
          <p:cNvSpPr txBox="1"/>
          <p:nvPr/>
        </p:nvSpPr>
        <p:spPr>
          <a:xfrm>
            <a:off x="583691" y="3092195"/>
            <a:ext cx="6717030" cy="463550"/>
          </a:xfrm>
          <a:prstGeom prst="rect">
            <a:avLst/>
          </a:prstGeom>
          <a:solidFill>
            <a:srgbClr val="FFFF00"/>
          </a:solidFill>
        </p:spPr>
        <p:txBody>
          <a:bodyPr vert="horz" wrap="square" lIns="0" tIns="0" rIns="0" bIns="0" rtlCol="0">
            <a:spAutoFit/>
          </a:bodyPr>
          <a:lstStyle/>
          <a:p>
            <a:pPr>
              <a:lnSpc>
                <a:spcPts val="1135"/>
              </a:lnSpc>
            </a:pPr>
            <a:r>
              <a:rPr sz="1050" spc="-5" dirty="0">
                <a:latin typeface="Times New Roman"/>
                <a:cs typeface="Times New Roman"/>
              </a:rPr>
              <a:t>resource</a:t>
            </a:r>
            <a:r>
              <a:rPr sz="1050" spc="175" dirty="0">
                <a:latin typeface="Times New Roman"/>
                <a:cs typeface="Times New Roman"/>
              </a:rPr>
              <a:t> </a:t>
            </a:r>
            <a:r>
              <a:rPr sz="1050" spc="-5" dirty="0">
                <a:latin typeface="Times New Roman"/>
                <a:cs typeface="Times New Roman"/>
              </a:rPr>
              <a:t>officers</a:t>
            </a:r>
            <a:r>
              <a:rPr sz="1050" spc="175" dirty="0">
                <a:latin typeface="Times New Roman"/>
                <a:cs typeface="Times New Roman"/>
              </a:rPr>
              <a:t> </a:t>
            </a:r>
            <a:r>
              <a:rPr sz="1050" spc="-5" dirty="0">
                <a:latin typeface="Times New Roman"/>
                <a:cs typeface="Times New Roman"/>
              </a:rPr>
              <a:t>[SROs]</a:t>
            </a:r>
            <a:r>
              <a:rPr sz="1050" spc="175" dirty="0">
                <a:latin typeface="Times New Roman"/>
                <a:cs typeface="Times New Roman"/>
              </a:rPr>
              <a:t> </a:t>
            </a:r>
            <a:r>
              <a:rPr sz="1050" spc="-5" dirty="0">
                <a:latin typeface="Times New Roman"/>
                <a:cs typeface="Times New Roman"/>
              </a:rPr>
              <a:t>and/or</a:t>
            </a:r>
            <a:r>
              <a:rPr sz="1050" spc="175" dirty="0">
                <a:latin typeface="Times New Roman"/>
                <a:cs typeface="Times New Roman"/>
              </a:rPr>
              <a:t> </a:t>
            </a:r>
            <a:r>
              <a:rPr sz="1050" spc="-5" dirty="0">
                <a:latin typeface="Times New Roman"/>
                <a:cs typeface="Times New Roman"/>
              </a:rPr>
              <a:t>security</a:t>
            </a:r>
            <a:r>
              <a:rPr sz="1050" spc="150" dirty="0">
                <a:latin typeface="Times New Roman"/>
                <a:cs typeface="Times New Roman"/>
              </a:rPr>
              <a:t> </a:t>
            </a:r>
            <a:r>
              <a:rPr sz="1050" spc="-5" dirty="0">
                <a:latin typeface="Times New Roman"/>
                <a:cs typeface="Times New Roman"/>
              </a:rPr>
              <a:t>personnel.</a:t>
            </a:r>
            <a:r>
              <a:rPr sz="1050" spc="175" dirty="0">
                <a:latin typeface="Times New Roman"/>
                <a:cs typeface="Times New Roman"/>
              </a:rPr>
              <a:t> </a:t>
            </a:r>
            <a:r>
              <a:rPr sz="1050" spc="-10" dirty="0">
                <a:latin typeface="Times New Roman"/>
                <a:cs typeface="Times New Roman"/>
              </a:rPr>
              <a:t>In</a:t>
            </a:r>
            <a:r>
              <a:rPr sz="1050" spc="185" dirty="0">
                <a:latin typeface="Times New Roman"/>
                <a:cs typeface="Times New Roman"/>
              </a:rPr>
              <a:t> </a:t>
            </a:r>
            <a:r>
              <a:rPr sz="1050" spc="-5" dirty="0">
                <a:latin typeface="Times New Roman"/>
                <a:cs typeface="Times New Roman"/>
              </a:rPr>
              <a:t>accordance</a:t>
            </a:r>
            <a:r>
              <a:rPr sz="1050" spc="175" dirty="0">
                <a:latin typeface="Times New Roman"/>
                <a:cs typeface="Times New Roman"/>
              </a:rPr>
              <a:t> </a:t>
            </a:r>
            <a:r>
              <a:rPr sz="1050" spc="-5" dirty="0">
                <a:latin typeface="Times New Roman"/>
                <a:cs typeface="Times New Roman"/>
              </a:rPr>
              <a:t>with</a:t>
            </a:r>
            <a:r>
              <a:rPr sz="1050" spc="175" dirty="0">
                <a:latin typeface="Times New Roman"/>
                <a:cs typeface="Times New Roman"/>
              </a:rPr>
              <a:t> </a:t>
            </a:r>
            <a:r>
              <a:rPr sz="1050" spc="-5" dirty="0">
                <a:latin typeface="Times New Roman"/>
                <a:cs typeface="Times New Roman"/>
              </a:rPr>
              <a:t>law,</a:t>
            </a:r>
            <a:r>
              <a:rPr sz="1050" spc="175" dirty="0">
                <a:latin typeface="Times New Roman"/>
                <a:cs typeface="Times New Roman"/>
              </a:rPr>
              <a:t> </a:t>
            </a:r>
            <a:r>
              <a:rPr sz="1050" spc="-5" dirty="0">
                <a:latin typeface="Times New Roman"/>
                <a:cs typeface="Times New Roman"/>
              </a:rPr>
              <a:t>the</a:t>
            </a:r>
            <a:r>
              <a:rPr sz="1050" spc="175" dirty="0">
                <a:latin typeface="Times New Roman"/>
                <a:cs typeface="Times New Roman"/>
              </a:rPr>
              <a:t> </a:t>
            </a:r>
            <a:r>
              <a:rPr sz="1050" dirty="0">
                <a:latin typeface="Times New Roman"/>
                <a:cs typeface="Times New Roman"/>
              </a:rPr>
              <a:t>board</a:t>
            </a:r>
            <a:r>
              <a:rPr sz="1050" spc="175" dirty="0">
                <a:latin typeface="Times New Roman"/>
                <a:cs typeface="Times New Roman"/>
              </a:rPr>
              <a:t> </a:t>
            </a:r>
            <a:r>
              <a:rPr sz="1050" dirty="0">
                <a:latin typeface="Times New Roman"/>
                <a:cs typeface="Times New Roman"/>
              </a:rPr>
              <a:t>has</a:t>
            </a:r>
            <a:r>
              <a:rPr sz="1050" spc="175" dirty="0">
                <a:latin typeface="Times New Roman"/>
                <a:cs typeface="Times New Roman"/>
              </a:rPr>
              <a:t> </a:t>
            </a:r>
            <a:r>
              <a:rPr sz="1050" spc="-5" dirty="0">
                <a:latin typeface="Times New Roman"/>
                <a:cs typeface="Times New Roman"/>
              </a:rPr>
              <a:t>coordinated</a:t>
            </a:r>
            <a:r>
              <a:rPr sz="1050" spc="175" dirty="0">
                <a:latin typeface="Times New Roman"/>
                <a:cs typeface="Times New Roman"/>
              </a:rPr>
              <a:t> </a:t>
            </a:r>
            <a:r>
              <a:rPr sz="1050" spc="-5" dirty="0">
                <a:latin typeface="Times New Roman"/>
                <a:cs typeface="Times New Roman"/>
              </a:rPr>
              <a:t>with</a:t>
            </a:r>
            <a:r>
              <a:rPr sz="1050" spc="175" dirty="0">
                <a:latin typeface="Times New Roman"/>
                <a:cs typeface="Times New Roman"/>
              </a:rPr>
              <a:t> </a:t>
            </a:r>
            <a:r>
              <a:rPr sz="1050" spc="-5" dirty="0">
                <a:latin typeface="Times New Roman"/>
                <a:cs typeface="Times New Roman"/>
              </a:rPr>
              <a:t>the</a:t>
            </a:r>
            <a:r>
              <a:rPr sz="1050" spc="175" dirty="0">
                <a:latin typeface="Times New Roman"/>
                <a:cs typeface="Times New Roman"/>
              </a:rPr>
              <a:t> </a:t>
            </a:r>
            <a:r>
              <a:rPr sz="1050" spc="-5" dirty="0">
                <a:latin typeface="Times New Roman"/>
                <a:cs typeface="Times New Roman"/>
              </a:rPr>
              <a:t>campus</a:t>
            </a:r>
            <a:endParaRPr sz="1050">
              <a:latin typeface="Times New Roman"/>
              <a:cs typeface="Times New Roman"/>
            </a:endParaRPr>
          </a:p>
          <a:p>
            <a:pPr>
              <a:lnSpc>
                <a:spcPts val="1220"/>
              </a:lnSpc>
              <a:spcBef>
                <a:spcPts val="50"/>
              </a:spcBef>
            </a:pPr>
            <a:r>
              <a:rPr sz="1050" spc="-5" dirty="0">
                <a:latin typeface="Times New Roman"/>
                <a:cs typeface="Times New Roman"/>
              </a:rPr>
              <a:t>behavior coordinator </a:t>
            </a:r>
            <a:r>
              <a:rPr sz="1050" dirty="0">
                <a:latin typeface="Times New Roman"/>
                <a:cs typeface="Times New Roman"/>
              </a:rPr>
              <a:t>and </a:t>
            </a:r>
            <a:r>
              <a:rPr sz="1050" spc="-5" dirty="0">
                <a:latin typeface="Times New Roman"/>
                <a:cs typeface="Times New Roman"/>
              </a:rPr>
              <a:t>other district employees to </a:t>
            </a:r>
            <a:r>
              <a:rPr sz="1050" dirty="0">
                <a:latin typeface="Times New Roman"/>
                <a:cs typeface="Times New Roman"/>
              </a:rPr>
              <a:t>ensure </a:t>
            </a:r>
            <a:r>
              <a:rPr sz="1050" spc="-5" dirty="0">
                <a:latin typeface="Times New Roman"/>
                <a:cs typeface="Times New Roman"/>
              </a:rPr>
              <a:t>appropriate law enforcement duties are assigned to security staff.  </a:t>
            </a:r>
            <a:r>
              <a:rPr sz="1050" dirty="0">
                <a:latin typeface="Times New Roman"/>
                <a:cs typeface="Times New Roman"/>
              </a:rPr>
              <a:t>The </a:t>
            </a:r>
            <a:r>
              <a:rPr sz="1050" spc="-5" dirty="0">
                <a:latin typeface="Times New Roman"/>
                <a:cs typeface="Times New Roman"/>
              </a:rPr>
              <a:t>law enforcement duties </a:t>
            </a:r>
            <a:r>
              <a:rPr sz="1050" dirty="0">
                <a:latin typeface="Times New Roman"/>
                <a:cs typeface="Times New Roman"/>
              </a:rPr>
              <a:t>of </a:t>
            </a:r>
            <a:r>
              <a:rPr sz="1050" spc="-5" dirty="0">
                <a:latin typeface="Times New Roman"/>
                <a:cs typeface="Times New Roman"/>
              </a:rPr>
              <a:t>district peace officers </a:t>
            </a:r>
            <a:r>
              <a:rPr sz="1050" dirty="0">
                <a:latin typeface="Times New Roman"/>
                <a:cs typeface="Times New Roman"/>
              </a:rPr>
              <a:t>and school </a:t>
            </a:r>
            <a:r>
              <a:rPr sz="1050" spc="-5" dirty="0">
                <a:latin typeface="Times New Roman"/>
                <a:cs typeface="Times New Roman"/>
              </a:rPr>
              <a:t>resource officers are listed in </a:t>
            </a:r>
            <a:r>
              <a:rPr sz="1050" dirty="0">
                <a:latin typeface="Times New Roman"/>
                <a:cs typeface="Times New Roman"/>
              </a:rPr>
              <a:t>policy </a:t>
            </a:r>
            <a:r>
              <a:rPr sz="1050" spc="-5" dirty="0">
                <a:latin typeface="Times New Roman"/>
                <a:cs typeface="Times New Roman"/>
              </a:rPr>
              <a:t>CKE (LOCAL). </a:t>
            </a:r>
            <a:r>
              <a:rPr sz="1050" dirty="0">
                <a:latin typeface="Times New Roman"/>
                <a:cs typeface="Times New Roman"/>
              </a:rPr>
              <a:t>The</a:t>
            </a:r>
            <a:r>
              <a:rPr sz="1050" spc="-135" dirty="0">
                <a:latin typeface="Times New Roman"/>
                <a:cs typeface="Times New Roman"/>
              </a:rPr>
              <a:t> </a:t>
            </a:r>
            <a:r>
              <a:rPr sz="1050" spc="-5" dirty="0">
                <a:latin typeface="Times New Roman"/>
                <a:cs typeface="Times New Roman"/>
              </a:rPr>
              <a:t>law</a:t>
            </a:r>
            <a:endParaRPr sz="1050">
              <a:latin typeface="Times New Roman"/>
              <a:cs typeface="Times New Roman"/>
            </a:endParaRPr>
          </a:p>
        </p:txBody>
      </p:sp>
      <p:sp>
        <p:nvSpPr>
          <p:cNvPr id="19" name="object 19"/>
          <p:cNvSpPr txBox="1"/>
          <p:nvPr/>
        </p:nvSpPr>
        <p:spPr>
          <a:xfrm>
            <a:off x="583691" y="3529076"/>
            <a:ext cx="2820670" cy="186690"/>
          </a:xfrm>
          <a:prstGeom prst="rect">
            <a:avLst/>
          </a:prstGeom>
          <a:solidFill>
            <a:srgbClr val="FFFF00"/>
          </a:solidFill>
        </p:spPr>
        <p:txBody>
          <a:bodyPr vert="horz" wrap="square" lIns="0" tIns="13335" rIns="0" bIns="0" rtlCol="0">
            <a:spAutoFit/>
          </a:bodyPr>
          <a:lstStyle/>
          <a:p>
            <a:pPr>
              <a:lnSpc>
                <a:spcPct val="100000"/>
              </a:lnSpc>
              <a:spcBef>
                <a:spcPts val="105"/>
              </a:spcBef>
            </a:pPr>
            <a:r>
              <a:rPr sz="1050" spc="-5" dirty="0">
                <a:latin typeface="Times New Roman"/>
                <a:cs typeface="Times New Roman"/>
              </a:rPr>
              <a:t>enforcement duties </a:t>
            </a:r>
            <a:r>
              <a:rPr sz="1050" dirty="0">
                <a:latin typeface="Times New Roman"/>
                <a:cs typeface="Times New Roman"/>
              </a:rPr>
              <a:t>of </a:t>
            </a:r>
            <a:r>
              <a:rPr sz="1050" spc="-5" dirty="0">
                <a:latin typeface="Times New Roman"/>
                <a:cs typeface="Times New Roman"/>
              </a:rPr>
              <a:t>district security </a:t>
            </a:r>
            <a:r>
              <a:rPr sz="1050" dirty="0">
                <a:latin typeface="Times New Roman"/>
                <a:cs typeface="Times New Roman"/>
              </a:rPr>
              <a:t>personnel</a:t>
            </a:r>
            <a:r>
              <a:rPr sz="1050" spc="5" dirty="0">
                <a:latin typeface="Times New Roman"/>
                <a:cs typeface="Times New Roman"/>
              </a:rPr>
              <a:t> </a:t>
            </a:r>
            <a:r>
              <a:rPr sz="1050" spc="-5" dirty="0">
                <a:latin typeface="Times New Roman"/>
                <a:cs typeface="Times New Roman"/>
              </a:rPr>
              <a:t>are:</a:t>
            </a:r>
            <a:endParaRPr sz="1050">
              <a:latin typeface="Times New Roman"/>
              <a:cs typeface="Times New Roman"/>
            </a:endParaRPr>
          </a:p>
        </p:txBody>
      </p:sp>
      <p:sp>
        <p:nvSpPr>
          <p:cNvPr id="20" name="object 20"/>
          <p:cNvSpPr txBox="1"/>
          <p:nvPr/>
        </p:nvSpPr>
        <p:spPr>
          <a:xfrm>
            <a:off x="583691" y="3710940"/>
            <a:ext cx="5496560" cy="154305"/>
          </a:xfrm>
          <a:prstGeom prst="rect">
            <a:avLst/>
          </a:prstGeom>
          <a:solidFill>
            <a:srgbClr val="FFFF00"/>
          </a:solidFill>
        </p:spPr>
        <p:txBody>
          <a:bodyPr vert="horz" wrap="square" lIns="0" tIns="0" rIns="0" bIns="0" rtlCol="0">
            <a:spAutoFit/>
          </a:bodyPr>
          <a:lstStyle/>
          <a:p>
            <a:pPr>
              <a:lnSpc>
                <a:spcPts val="1160"/>
              </a:lnSpc>
              <a:tabLst>
                <a:tab pos="227965" algn="l"/>
              </a:tabLst>
            </a:pPr>
            <a:r>
              <a:rPr sz="1050" dirty="0">
                <a:latin typeface="Times New Roman"/>
                <a:cs typeface="Times New Roman"/>
              </a:rPr>
              <a:t>1.	</a:t>
            </a:r>
            <a:r>
              <a:rPr sz="1050" spc="-5" dirty="0">
                <a:latin typeface="Times New Roman"/>
                <a:cs typeface="Times New Roman"/>
              </a:rPr>
              <a:t>Assists campus/facility administrators in the </a:t>
            </a:r>
            <a:r>
              <a:rPr sz="1050" dirty="0">
                <a:latin typeface="Times New Roman"/>
                <a:cs typeface="Times New Roman"/>
              </a:rPr>
              <a:t>orderly </a:t>
            </a:r>
            <a:r>
              <a:rPr sz="1050" spc="-5" dirty="0">
                <a:latin typeface="Times New Roman"/>
                <a:cs typeface="Times New Roman"/>
              </a:rPr>
              <a:t>operation </a:t>
            </a:r>
            <a:r>
              <a:rPr sz="1050" dirty="0">
                <a:latin typeface="Times New Roman"/>
                <a:cs typeface="Times New Roman"/>
              </a:rPr>
              <a:t>of </a:t>
            </a:r>
            <a:r>
              <a:rPr sz="1050" spc="-5" dirty="0">
                <a:latin typeface="Times New Roman"/>
                <a:cs typeface="Times New Roman"/>
              </a:rPr>
              <a:t>campuses/facilities within</a:t>
            </a:r>
            <a:r>
              <a:rPr sz="1050" spc="80" dirty="0">
                <a:latin typeface="Times New Roman"/>
                <a:cs typeface="Times New Roman"/>
              </a:rPr>
              <a:t> </a:t>
            </a:r>
            <a:r>
              <a:rPr sz="1050" spc="-5" dirty="0">
                <a:latin typeface="Times New Roman"/>
                <a:cs typeface="Times New Roman"/>
              </a:rPr>
              <a:t>BISD.</a:t>
            </a:r>
            <a:endParaRPr sz="1050">
              <a:latin typeface="Times New Roman"/>
              <a:cs typeface="Times New Roman"/>
            </a:endParaRPr>
          </a:p>
        </p:txBody>
      </p:sp>
      <p:sp>
        <p:nvSpPr>
          <p:cNvPr id="21" name="object 21"/>
          <p:cNvSpPr txBox="1"/>
          <p:nvPr/>
        </p:nvSpPr>
        <p:spPr>
          <a:xfrm>
            <a:off x="583691" y="3864864"/>
            <a:ext cx="6717030" cy="155575"/>
          </a:xfrm>
          <a:prstGeom prst="rect">
            <a:avLst/>
          </a:prstGeom>
          <a:solidFill>
            <a:srgbClr val="FFFF00"/>
          </a:solidFill>
        </p:spPr>
        <p:txBody>
          <a:bodyPr vert="horz" wrap="square" lIns="0" tIns="0" rIns="0" bIns="0" rtlCol="0">
            <a:spAutoFit/>
          </a:bodyPr>
          <a:lstStyle/>
          <a:p>
            <a:pPr>
              <a:lnSpc>
                <a:spcPts val="1160"/>
              </a:lnSpc>
              <a:tabLst>
                <a:tab pos="227965" algn="l"/>
              </a:tabLst>
            </a:pPr>
            <a:r>
              <a:rPr sz="1050" dirty="0">
                <a:latin typeface="Times New Roman"/>
                <a:cs typeface="Times New Roman"/>
              </a:rPr>
              <a:t>2.	</a:t>
            </a:r>
            <a:r>
              <a:rPr sz="1050" spc="-5" dirty="0">
                <a:latin typeface="Times New Roman"/>
                <a:cs typeface="Times New Roman"/>
              </a:rPr>
              <a:t>Proactively</a:t>
            </a:r>
            <a:r>
              <a:rPr sz="1050" spc="65" dirty="0">
                <a:latin typeface="Times New Roman"/>
                <a:cs typeface="Times New Roman"/>
              </a:rPr>
              <a:t> </a:t>
            </a:r>
            <a:r>
              <a:rPr sz="1050" spc="-5" dirty="0">
                <a:latin typeface="Times New Roman"/>
                <a:cs typeface="Times New Roman"/>
              </a:rPr>
              <a:t>monitors</a:t>
            </a:r>
            <a:r>
              <a:rPr sz="1050" spc="60" dirty="0">
                <a:latin typeface="Times New Roman"/>
                <a:cs typeface="Times New Roman"/>
              </a:rPr>
              <a:t> </a:t>
            </a:r>
            <a:r>
              <a:rPr sz="1050" spc="-5" dirty="0">
                <a:latin typeface="Times New Roman"/>
                <a:cs typeface="Times New Roman"/>
              </a:rPr>
              <a:t>activities</a:t>
            </a:r>
            <a:r>
              <a:rPr sz="1050" spc="60" dirty="0">
                <a:latin typeface="Times New Roman"/>
                <a:cs typeface="Times New Roman"/>
              </a:rPr>
              <a:t> </a:t>
            </a:r>
            <a:r>
              <a:rPr sz="1050" spc="-5" dirty="0">
                <a:latin typeface="Times New Roman"/>
                <a:cs typeface="Times New Roman"/>
              </a:rPr>
              <a:t>at</a:t>
            </a:r>
            <a:r>
              <a:rPr sz="1050" spc="60" dirty="0">
                <a:latin typeface="Times New Roman"/>
                <a:cs typeface="Times New Roman"/>
              </a:rPr>
              <a:t> </a:t>
            </a:r>
            <a:r>
              <a:rPr sz="1050" dirty="0">
                <a:latin typeface="Times New Roman"/>
                <a:cs typeface="Times New Roman"/>
              </a:rPr>
              <a:t>duty</a:t>
            </a:r>
            <a:r>
              <a:rPr sz="1050" spc="35" dirty="0">
                <a:latin typeface="Times New Roman"/>
                <a:cs typeface="Times New Roman"/>
              </a:rPr>
              <a:t> </a:t>
            </a:r>
            <a:r>
              <a:rPr sz="1050" spc="-5" dirty="0">
                <a:latin typeface="Times New Roman"/>
                <a:cs typeface="Times New Roman"/>
              </a:rPr>
              <a:t>site</a:t>
            </a:r>
            <a:r>
              <a:rPr sz="1050" spc="75" dirty="0">
                <a:latin typeface="Times New Roman"/>
                <a:cs typeface="Times New Roman"/>
              </a:rPr>
              <a:t> </a:t>
            </a:r>
            <a:r>
              <a:rPr sz="1050" spc="-5" dirty="0">
                <a:latin typeface="Times New Roman"/>
                <a:cs typeface="Times New Roman"/>
              </a:rPr>
              <a:t>to</a:t>
            </a:r>
            <a:r>
              <a:rPr sz="1050" spc="65" dirty="0">
                <a:latin typeface="Times New Roman"/>
                <a:cs typeface="Times New Roman"/>
              </a:rPr>
              <a:t> </a:t>
            </a:r>
            <a:r>
              <a:rPr sz="1050" spc="-5" dirty="0">
                <a:latin typeface="Times New Roman"/>
                <a:cs typeface="Times New Roman"/>
              </a:rPr>
              <a:t>prevent</a:t>
            </a:r>
            <a:r>
              <a:rPr sz="1050" spc="60" dirty="0">
                <a:latin typeface="Times New Roman"/>
                <a:cs typeface="Times New Roman"/>
              </a:rPr>
              <a:t> </a:t>
            </a:r>
            <a:r>
              <a:rPr sz="1050" spc="-5" dirty="0">
                <a:latin typeface="Times New Roman"/>
                <a:cs typeface="Times New Roman"/>
              </a:rPr>
              <a:t>theft,</a:t>
            </a:r>
            <a:r>
              <a:rPr sz="1050" spc="65" dirty="0">
                <a:latin typeface="Times New Roman"/>
                <a:cs typeface="Times New Roman"/>
              </a:rPr>
              <a:t> </a:t>
            </a:r>
            <a:r>
              <a:rPr sz="1050" spc="-5" dirty="0">
                <a:latin typeface="Times New Roman"/>
                <a:cs typeface="Times New Roman"/>
              </a:rPr>
              <a:t>vandalism,</a:t>
            </a:r>
            <a:r>
              <a:rPr sz="1050" spc="65" dirty="0">
                <a:latin typeface="Times New Roman"/>
                <a:cs typeface="Times New Roman"/>
              </a:rPr>
              <a:t> </a:t>
            </a:r>
            <a:r>
              <a:rPr sz="1050" dirty="0">
                <a:latin typeface="Times New Roman"/>
                <a:cs typeface="Times New Roman"/>
              </a:rPr>
              <a:t>burglary</a:t>
            </a:r>
            <a:r>
              <a:rPr sz="1050" spc="35" dirty="0">
                <a:latin typeface="Times New Roman"/>
                <a:cs typeface="Times New Roman"/>
              </a:rPr>
              <a:t> </a:t>
            </a:r>
            <a:r>
              <a:rPr sz="1050" dirty="0">
                <a:latin typeface="Times New Roman"/>
                <a:cs typeface="Times New Roman"/>
              </a:rPr>
              <a:t>and</a:t>
            </a:r>
            <a:r>
              <a:rPr sz="1050" spc="75" dirty="0">
                <a:latin typeface="Times New Roman"/>
                <a:cs typeface="Times New Roman"/>
              </a:rPr>
              <a:t> </a:t>
            </a:r>
            <a:r>
              <a:rPr sz="1050" spc="-5" dirty="0">
                <a:latin typeface="Times New Roman"/>
                <a:cs typeface="Times New Roman"/>
              </a:rPr>
              <a:t>other</a:t>
            </a:r>
            <a:r>
              <a:rPr sz="1050" spc="60" dirty="0">
                <a:latin typeface="Times New Roman"/>
                <a:cs typeface="Times New Roman"/>
              </a:rPr>
              <a:t> </a:t>
            </a:r>
            <a:r>
              <a:rPr sz="1050" spc="-5" dirty="0">
                <a:latin typeface="Times New Roman"/>
                <a:cs typeface="Times New Roman"/>
              </a:rPr>
              <a:t>criminal</a:t>
            </a:r>
            <a:r>
              <a:rPr sz="1050" spc="60" dirty="0">
                <a:latin typeface="Times New Roman"/>
                <a:cs typeface="Times New Roman"/>
              </a:rPr>
              <a:t> </a:t>
            </a:r>
            <a:r>
              <a:rPr sz="1050" dirty="0">
                <a:latin typeface="Times New Roman"/>
                <a:cs typeface="Times New Roman"/>
              </a:rPr>
              <a:t>and/or</a:t>
            </a:r>
            <a:r>
              <a:rPr sz="1050" spc="60" dirty="0">
                <a:latin typeface="Times New Roman"/>
                <a:cs typeface="Times New Roman"/>
              </a:rPr>
              <a:t> </a:t>
            </a:r>
            <a:r>
              <a:rPr sz="1050" spc="-5" dirty="0">
                <a:latin typeface="Times New Roman"/>
                <a:cs typeface="Times New Roman"/>
              </a:rPr>
              <a:t>inappropriate</a:t>
            </a:r>
            <a:endParaRPr sz="1050">
              <a:latin typeface="Times New Roman"/>
              <a:cs typeface="Times New Roman"/>
            </a:endParaRPr>
          </a:p>
        </p:txBody>
      </p:sp>
      <p:sp>
        <p:nvSpPr>
          <p:cNvPr id="22" name="object 22"/>
          <p:cNvSpPr txBox="1"/>
          <p:nvPr/>
        </p:nvSpPr>
        <p:spPr>
          <a:xfrm>
            <a:off x="812291" y="4020311"/>
            <a:ext cx="551815" cy="152400"/>
          </a:xfrm>
          <a:prstGeom prst="rect">
            <a:avLst/>
          </a:prstGeom>
          <a:solidFill>
            <a:srgbClr val="FFFF00"/>
          </a:solidFill>
        </p:spPr>
        <p:txBody>
          <a:bodyPr vert="horz" wrap="square" lIns="0" tIns="0" rIns="0" bIns="0" rtlCol="0">
            <a:spAutoFit/>
          </a:bodyPr>
          <a:lstStyle/>
          <a:p>
            <a:pPr>
              <a:lnSpc>
                <a:spcPts val="1160"/>
              </a:lnSpc>
            </a:pPr>
            <a:r>
              <a:rPr sz="1050" dirty="0">
                <a:latin typeface="Times New Roman"/>
                <a:cs typeface="Times New Roman"/>
              </a:rPr>
              <a:t>b</a:t>
            </a:r>
            <a:r>
              <a:rPr sz="1050" spc="-5" dirty="0">
                <a:latin typeface="Times New Roman"/>
                <a:cs typeface="Times New Roman"/>
              </a:rPr>
              <a:t>e</a:t>
            </a:r>
            <a:r>
              <a:rPr sz="1050" dirty="0">
                <a:latin typeface="Times New Roman"/>
                <a:cs typeface="Times New Roman"/>
              </a:rPr>
              <a:t>h</a:t>
            </a:r>
            <a:r>
              <a:rPr sz="1050" spc="-5" dirty="0">
                <a:latin typeface="Times New Roman"/>
                <a:cs typeface="Times New Roman"/>
              </a:rPr>
              <a:t>a</a:t>
            </a:r>
            <a:r>
              <a:rPr sz="1050" spc="-15" dirty="0">
                <a:latin typeface="Times New Roman"/>
                <a:cs typeface="Times New Roman"/>
              </a:rPr>
              <a:t>v</a:t>
            </a:r>
            <a:r>
              <a:rPr sz="1050" spc="-10" dirty="0">
                <a:latin typeface="Times New Roman"/>
                <a:cs typeface="Times New Roman"/>
              </a:rPr>
              <a:t>i</a:t>
            </a:r>
            <a:r>
              <a:rPr sz="1050" dirty="0">
                <a:latin typeface="Times New Roman"/>
                <a:cs typeface="Times New Roman"/>
              </a:rPr>
              <a:t>o</a:t>
            </a:r>
            <a:r>
              <a:rPr sz="1050" spc="-5" dirty="0">
                <a:latin typeface="Times New Roman"/>
                <a:cs typeface="Times New Roman"/>
              </a:rPr>
              <a:t>rs</a:t>
            </a:r>
            <a:r>
              <a:rPr sz="1050" dirty="0">
                <a:latin typeface="Times New Roman"/>
                <a:cs typeface="Times New Roman"/>
              </a:rPr>
              <a:t>.</a:t>
            </a:r>
            <a:endParaRPr sz="1050">
              <a:latin typeface="Times New Roman"/>
              <a:cs typeface="Times New Roman"/>
            </a:endParaRPr>
          </a:p>
        </p:txBody>
      </p:sp>
      <p:sp>
        <p:nvSpPr>
          <p:cNvPr id="23" name="object 23"/>
          <p:cNvSpPr txBox="1"/>
          <p:nvPr/>
        </p:nvSpPr>
        <p:spPr>
          <a:xfrm>
            <a:off x="583691" y="4172711"/>
            <a:ext cx="6717030" cy="157480"/>
          </a:xfrm>
          <a:prstGeom prst="rect">
            <a:avLst/>
          </a:prstGeom>
          <a:solidFill>
            <a:srgbClr val="FFFF00"/>
          </a:solidFill>
        </p:spPr>
        <p:txBody>
          <a:bodyPr vert="horz" wrap="square" lIns="0" tIns="0" rIns="0" bIns="0" rtlCol="0">
            <a:spAutoFit/>
          </a:bodyPr>
          <a:lstStyle/>
          <a:p>
            <a:pPr>
              <a:lnSpc>
                <a:spcPts val="1170"/>
              </a:lnSpc>
              <a:tabLst>
                <a:tab pos="227965" algn="l"/>
              </a:tabLst>
            </a:pPr>
            <a:r>
              <a:rPr sz="1050" dirty="0">
                <a:latin typeface="Times New Roman"/>
                <a:cs typeface="Times New Roman"/>
              </a:rPr>
              <a:t>3.	</a:t>
            </a:r>
            <a:r>
              <a:rPr sz="1050" spc="-5" dirty="0">
                <a:latin typeface="Times New Roman"/>
                <a:cs typeface="Times New Roman"/>
              </a:rPr>
              <a:t>Meets</a:t>
            </a:r>
            <a:r>
              <a:rPr sz="1050" spc="165" dirty="0">
                <a:latin typeface="Times New Roman"/>
                <a:cs typeface="Times New Roman"/>
              </a:rPr>
              <a:t> </a:t>
            </a:r>
            <a:r>
              <a:rPr sz="1050" spc="-5" dirty="0">
                <a:latin typeface="Times New Roman"/>
                <a:cs typeface="Times New Roman"/>
              </a:rPr>
              <a:t>with</a:t>
            </a:r>
            <a:r>
              <a:rPr sz="1050" spc="175" dirty="0">
                <a:latin typeface="Times New Roman"/>
                <a:cs typeface="Times New Roman"/>
              </a:rPr>
              <a:t> </a:t>
            </a:r>
            <a:r>
              <a:rPr sz="1050" spc="-5" dirty="0">
                <a:latin typeface="Times New Roman"/>
                <a:cs typeface="Times New Roman"/>
              </a:rPr>
              <a:t>supervisor</a:t>
            </a:r>
            <a:r>
              <a:rPr sz="1050" spc="165" dirty="0">
                <a:latin typeface="Times New Roman"/>
                <a:cs typeface="Times New Roman"/>
              </a:rPr>
              <a:t> </a:t>
            </a:r>
            <a:r>
              <a:rPr sz="1050" spc="-5" dirty="0">
                <a:latin typeface="Times New Roman"/>
                <a:cs typeface="Times New Roman"/>
              </a:rPr>
              <a:t>to</a:t>
            </a:r>
            <a:r>
              <a:rPr sz="1050" spc="175" dirty="0">
                <a:latin typeface="Times New Roman"/>
                <a:cs typeface="Times New Roman"/>
              </a:rPr>
              <a:t> </a:t>
            </a:r>
            <a:r>
              <a:rPr sz="1050" spc="-5" dirty="0">
                <a:latin typeface="Times New Roman"/>
                <a:cs typeface="Times New Roman"/>
              </a:rPr>
              <a:t>discuss</a:t>
            </a:r>
            <a:r>
              <a:rPr sz="1050" spc="165" dirty="0">
                <a:latin typeface="Times New Roman"/>
                <a:cs typeface="Times New Roman"/>
              </a:rPr>
              <a:t> </a:t>
            </a:r>
            <a:r>
              <a:rPr sz="1050" spc="-5" dirty="0">
                <a:latin typeface="Times New Roman"/>
                <a:cs typeface="Times New Roman"/>
              </a:rPr>
              <a:t>upcoming</a:t>
            </a:r>
            <a:r>
              <a:rPr sz="1050" spc="175" dirty="0">
                <a:latin typeface="Times New Roman"/>
                <a:cs typeface="Times New Roman"/>
              </a:rPr>
              <a:t> </a:t>
            </a:r>
            <a:r>
              <a:rPr sz="1050" dirty="0">
                <a:latin typeface="Times New Roman"/>
                <a:cs typeface="Times New Roman"/>
              </a:rPr>
              <a:t>and</a:t>
            </a:r>
            <a:r>
              <a:rPr sz="1050" spc="155" dirty="0">
                <a:latin typeface="Times New Roman"/>
                <a:cs typeface="Times New Roman"/>
              </a:rPr>
              <a:t> </a:t>
            </a:r>
            <a:r>
              <a:rPr sz="1050" spc="-5" dirty="0">
                <a:latin typeface="Times New Roman"/>
                <a:cs typeface="Times New Roman"/>
              </a:rPr>
              <a:t>ongoing</a:t>
            </a:r>
            <a:r>
              <a:rPr sz="1050" spc="175" dirty="0">
                <a:latin typeface="Times New Roman"/>
                <a:cs typeface="Times New Roman"/>
              </a:rPr>
              <a:t> </a:t>
            </a:r>
            <a:r>
              <a:rPr sz="1050" spc="-5" dirty="0">
                <a:latin typeface="Times New Roman"/>
                <a:cs typeface="Times New Roman"/>
              </a:rPr>
              <a:t>events,</a:t>
            </a:r>
            <a:r>
              <a:rPr sz="1050" spc="175" dirty="0">
                <a:latin typeface="Times New Roman"/>
                <a:cs typeface="Times New Roman"/>
              </a:rPr>
              <a:t> </a:t>
            </a:r>
            <a:r>
              <a:rPr sz="1050" spc="-5" dirty="0">
                <a:latin typeface="Times New Roman"/>
                <a:cs typeface="Times New Roman"/>
              </a:rPr>
              <a:t>duties</a:t>
            </a:r>
            <a:r>
              <a:rPr sz="1050" spc="165" dirty="0">
                <a:latin typeface="Times New Roman"/>
                <a:cs typeface="Times New Roman"/>
              </a:rPr>
              <a:t> </a:t>
            </a:r>
            <a:r>
              <a:rPr sz="1050" dirty="0">
                <a:latin typeface="Times New Roman"/>
                <a:cs typeface="Times New Roman"/>
              </a:rPr>
              <a:t>and</a:t>
            </a:r>
            <a:r>
              <a:rPr sz="1050" spc="155" dirty="0">
                <a:latin typeface="Times New Roman"/>
                <a:cs typeface="Times New Roman"/>
              </a:rPr>
              <a:t> </a:t>
            </a:r>
            <a:r>
              <a:rPr sz="1050" dirty="0">
                <a:latin typeface="Times New Roman"/>
                <a:cs typeface="Times New Roman"/>
              </a:rPr>
              <a:t>duty</a:t>
            </a:r>
            <a:r>
              <a:rPr sz="1050" spc="150" dirty="0">
                <a:latin typeface="Times New Roman"/>
                <a:cs typeface="Times New Roman"/>
              </a:rPr>
              <a:t> </a:t>
            </a:r>
            <a:r>
              <a:rPr sz="1050" spc="-5" dirty="0">
                <a:latin typeface="Times New Roman"/>
                <a:cs typeface="Times New Roman"/>
              </a:rPr>
              <a:t>locations</a:t>
            </a:r>
            <a:r>
              <a:rPr sz="1050" spc="165" dirty="0">
                <a:latin typeface="Times New Roman"/>
                <a:cs typeface="Times New Roman"/>
              </a:rPr>
              <a:t> </a:t>
            </a:r>
            <a:r>
              <a:rPr sz="1050" spc="-5" dirty="0">
                <a:latin typeface="Times New Roman"/>
                <a:cs typeface="Times New Roman"/>
              </a:rPr>
              <a:t>pertaining</a:t>
            </a:r>
            <a:r>
              <a:rPr sz="1050" spc="175" dirty="0">
                <a:latin typeface="Times New Roman"/>
                <a:cs typeface="Times New Roman"/>
              </a:rPr>
              <a:t> </a:t>
            </a:r>
            <a:r>
              <a:rPr sz="1050" spc="-5" dirty="0">
                <a:latin typeface="Times New Roman"/>
                <a:cs typeface="Times New Roman"/>
              </a:rPr>
              <a:t>to</a:t>
            </a:r>
            <a:r>
              <a:rPr sz="1050" spc="175" dirty="0">
                <a:latin typeface="Times New Roman"/>
                <a:cs typeface="Times New Roman"/>
              </a:rPr>
              <a:t> </a:t>
            </a:r>
            <a:r>
              <a:rPr sz="1050" spc="-5" dirty="0">
                <a:latin typeface="Times New Roman"/>
                <a:cs typeface="Times New Roman"/>
              </a:rPr>
              <a:t>the</a:t>
            </a:r>
            <a:r>
              <a:rPr sz="1050" spc="155" dirty="0">
                <a:latin typeface="Times New Roman"/>
                <a:cs typeface="Times New Roman"/>
              </a:rPr>
              <a:t> </a:t>
            </a:r>
            <a:r>
              <a:rPr sz="1050" spc="-5" dirty="0">
                <a:latin typeface="Times New Roman"/>
                <a:cs typeface="Times New Roman"/>
              </a:rPr>
              <a:t>security</a:t>
            </a:r>
            <a:endParaRPr sz="1050">
              <a:latin typeface="Times New Roman"/>
              <a:cs typeface="Times New Roman"/>
            </a:endParaRPr>
          </a:p>
        </p:txBody>
      </p:sp>
      <p:sp>
        <p:nvSpPr>
          <p:cNvPr id="24" name="object 24"/>
          <p:cNvSpPr txBox="1"/>
          <p:nvPr/>
        </p:nvSpPr>
        <p:spPr>
          <a:xfrm>
            <a:off x="812291" y="4329684"/>
            <a:ext cx="1440180" cy="152400"/>
          </a:xfrm>
          <a:prstGeom prst="rect">
            <a:avLst/>
          </a:prstGeom>
          <a:solidFill>
            <a:srgbClr val="FFFF00"/>
          </a:solidFill>
        </p:spPr>
        <p:txBody>
          <a:bodyPr vert="horz" wrap="square" lIns="0" tIns="0" rIns="0" bIns="0" rtlCol="0">
            <a:spAutoFit/>
          </a:bodyPr>
          <a:lstStyle/>
          <a:p>
            <a:pPr>
              <a:lnSpc>
                <a:spcPts val="1160"/>
              </a:lnSpc>
            </a:pPr>
            <a:r>
              <a:rPr sz="1050" spc="-5" dirty="0">
                <a:latin typeface="Times New Roman"/>
                <a:cs typeface="Times New Roman"/>
              </a:rPr>
              <a:t>officer’s </a:t>
            </a:r>
            <a:r>
              <a:rPr sz="1050" dirty="0">
                <a:latin typeface="Times New Roman"/>
                <a:cs typeface="Times New Roman"/>
              </a:rPr>
              <a:t>duty</a:t>
            </a:r>
            <a:r>
              <a:rPr sz="1050" spc="-55" dirty="0">
                <a:latin typeface="Times New Roman"/>
                <a:cs typeface="Times New Roman"/>
              </a:rPr>
              <a:t> </a:t>
            </a:r>
            <a:r>
              <a:rPr sz="1050" spc="-5" dirty="0">
                <a:latin typeface="Times New Roman"/>
                <a:cs typeface="Times New Roman"/>
              </a:rPr>
              <a:t>assignments.</a:t>
            </a:r>
            <a:endParaRPr sz="1050">
              <a:latin typeface="Times New Roman"/>
              <a:cs typeface="Times New Roman"/>
            </a:endParaRPr>
          </a:p>
        </p:txBody>
      </p:sp>
      <p:sp>
        <p:nvSpPr>
          <p:cNvPr id="25" name="object 25"/>
          <p:cNvSpPr txBox="1"/>
          <p:nvPr/>
        </p:nvSpPr>
        <p:spPr>
          <a:xfrm>
            <a:off x="583691" y="4482084"/>
            <a:ext cx="5988050" cy="155575"/>
          </a:xfrm>
          <a:prstGeom prst="rect">
            <a:avLst/>
          </a:prstGeom>
          <a:solidFill>
            <a:srgbClr val="FFFF00"/>
          </a:solidFill>
        </p:spPr>
        <p:txBody>
          <a:bodyPr vert="horz" wrap="square" lIns="0" tIns="0" rIns="0" bIns="0" rtlCol="0">
            <a:spAutoFit/>
          </a:bodyPr>
          <a:lstStyle/>
          <a:p>
            <a:pPr>
              <a:lnSpc>
                <a:spcPts val="1170"/>
              </a:lnSpc>
              <a:tabLst>
                <a:tab pos="227965" algn="l"/>
              </a:tabLst>
            </a:pPr>
            <a:r>
              <a:rPr sz="1050" dirty="0">
                <a:latin typeface="Times New Roman"/>
                <a:cs typeface="Times New Roman"/>
              </a:rPr>
              <a:t>4.	</a:t>
            </a:r>
            <a:r>
              <a:rPr sz="1050" spc="-5" dirty="0">
                <a:latin typeface="Times New Roman"/>
                <a:cs typeface="Times New Roman"/>
              </a:rPr>
              <a:t>Prepares reports and performs other tasks that may </a:t>
            </a:r>
            <a:r>
              <a:rPr sz="1050" dirty="0">
                <a:latin typeface="Times New Roman"/>
                <a:cs typeface="Times New Roman"/>
              </a:rPr>
              <a:t>be assigned by </a:t>
            </a:r>
            <a:r>
              <a:rPr sz="1050" spc="-5" dirty="0">
                <a:latin typeface="Times New Roman"/>
                <a:cs typeface="Times New Roman"/>
              </a:rPr>
              <a:t>supervisor </a:t>
            </a:r>
            <a:r>
              <a:rPr sz="1050" dirty="0">
                <a:latin typeface="Times New Roman"/>
                <a:cs typeface="Times New Roman"/>
              </a:rPr>
              <a:t>and/or </a:t>
            </a:r>
            <a:r>
              <a:rPr sz="1050" spc="-5" dirty="0">
                <a:latin typeface="Times New Roman"/>
                <a:cs typeface="Times New Roman"/>
              </a:rPr>
              <a:t>campus</a:t>
            </a:r>
            <a:r>
              <a:rPr sz="1050" spc="75" dirty="0">
                <a:latin typeface="Times New Roman"/>
                <a:cs typeface="Times New Roman"/>
              </a:rPr>
              <a:t> </a:t>
            </a:r>
            <a:r>
              <a:rPr sz="1050" spc="-5" dirty="0">
                <a:latin typeface="Times New Roman"/>
                <a:cs typeface="Times New Roman"/>
              </a:rPr>
              <a:t>administrators.</a:t>
            </a:r>
            <a:endParaRPr sz="1050">
              <a:latin typeface="Times New Roman"/>
              <a:cs typeface="Times New Roman"/>
            </a:endParaRPr>
          </a:p>
        </p:txBody>
      </p:sp>
      <p:sp>
        <p:nvSpPr>
          <p:cNvPr id="26" name="object 26"/>
          <p:cNvSpPr txBox="1"/>
          <p:nvPr/>
        </p:nvSpPr>
        <p:spPr>
          <a:xfrm>
            <a:off x="583691" y="4637532"/>
            <a:ext cx="6704330" cy="155575"/>
          </a:xfrm>
          <a:prstGeom prst="rect">
            <a:avLst/>
          </a:prstGeom>
          <a:solidFill>
            <a:srgbClr val="FFFF00"/>
          </a:solidFill>
        </p:spPr>
        <p:txBody>
          <a:bodyPr vert="horz" wrap="square" lIns="0" tIns="0" rIns="0" bIns="0" rtlCol="0">
            <a:spAutoFit/>
          </a:bodyPr>
          <a:lstStyle/>
          <a:p>
            <a:pPr>
              <a:lnSpc>
                <a:spcPts val="1160"/>
              </a:lnSpc>
              <a:tabLst>
                <a:tab pos="227965" algn="l"/>
              </a:tabLst>
            </a:pPr>
            <a:r>
              <a:rPr sz="1050" dirty="0">
                <a:latin typeface="Times New Roman"/>
                <a:cs typeface="Times New Roman"/>
              </a:rPr>
              <a:t>5.	</a:t>
            </a:r>
            <a:r>
              <a:rPr sz="1050" spc="-5" dirty="0">
                <a:latin typeface="Times New Roman"/>
                <a:cs typeface="Times New Roman"/>
              </a:rPr>
              <a:t>Communicates</a:t>
            </a:r>
            <a:r>
              <a:rPr sz="1050" spc="190" dirty="0">
                <a:latin typeface="Times New Roman"/>
                <a:cs typeface="Times New Roman"/>
              </a:rPr>
              <a:t> </a:t>
            </a:r>
            <a:r>
              <a:rPr sz="1050" spc="-5" dirty="0">
                <a:latin typeface="Times New Roman"/>
                <a:cs typeface="Times New Roman"/>
              </a:rPr>
              <a:t>with</a:t>
            </a:r>
            <a:r>
              <a:rPr sz="1050" spc="200" dirty="0">
                <a:latin typeface="Times New Roman"/>
                <a:cs typeface="Times New Roman"/>
              </a:rPr>
              <a:t> </a:t>
            </a:r>
            <a:r>
              <a:rPr sz="1050" spc="-5" dirty="0">
                <a:latin typeface="Times New Roman"/>
                <a:cs typeface="Times New Roman"/>
              </a:rPr>
              <a:t>supervisors,</a:t>
            </a:r>
            <a:r>
              <a:rPr sz="1050" spc="200" dirty="0">
                <a:latin typeface="Times New Roman"/>
                <a:cs typeface="Times New Roman"/>
              </a:rPr>
              <a:t> </a:t>
            </a:r>
            <a:r>
              <a:rPr sz="1050" spc="-5" dirty="0">
                <a:latin typeface="Times New Roman"/>
                <a:cs typeface="Times New Roman"/>
              </a:rPr>
              <a:t>staff,</a:t>
            </a:r>
            <a:r>
              <a:rPr sz="1050" spc="200" dirty="0">
                <a:latin typeface="Times New Roman"/>
                <a:cs typeface="Times New Roman"/>
              </a:rPr>
              <a:t> </a:t>
            </a:r>
            <a:r>
              <a:rPr sz="1050" spc="-5" dirty="0">
                <a:latin typeface="Times New Roman"/>
                <a:cs typeface="Times New Roman"/>
              </a:rPr>
              <a:t>teachers,</a:t>
            </a:r>
            <a:r>
              <a:rPr sz="1050" spc="200" dirty="0">
                <a:latin typeface="Times New Roman"/>
                <a:cs typeface="Times New Roman"/>
              </a:rPr>
              <a:t> </a:t>
            </a:r>
            <a:r>
              <a:rPr sz="1050" spc="-5" dirty="0">
                <a:latin typeface="Times New Roman"/>
                <a:cs typeface="Times New Roman"/>
              </a:rPr>
              <a:t>students,</a:t>
            </a:r>
            <a:r>
              <a:rPr sz="1050" spc="200" dirty="0">
                <a:latin typeface="Times New Roman"/>
                <a:cs typeface="Times New Roman"/>
              </a:rPr>
              <a:t> </a:t>
            </a:r>
            <a:r>
              <a:rPr sz="1050" dirty="0">
                <a:latin typeface="Times New Roman"/>
                <a:cs typeface="Times New Roman"/>
              </a:rPr>
              <a:t>and</a:t>
            </a:r>
            <a:r>
              <a:rPr sz="1050" spc="200" dirty="0">
                <a:latin typeface="Times New Roman"/>
                <a:cs typeface="Times New Roman"/>
              </a:rPr>
              <a:t> </a:t>
            </a:r>
            <a:r>
              <a:rPr sz="1050" spc="-10" dirty="0">
                <a:latin typeface="Times New Roman"/>
                <a:cs typeface="Times New Roman"/>
              </a:rPr>
              <a:t>the</a:t>
            </a:r>
            <a:r>
              <a:rPr sz="1050" spc="200" dirty="0">
                <a:latin typeface="Times New Roman"/>
                <a:cs typeface="Times New Roman"/>
              </a:rPr>
              <a:t> </a:t>
            </a:r>
            <a:r>
              <a:rPr sz="1050" spc="-5" dirty="0">
                <a:latin typeface="Times New Roman"/>
                <a:cs typeface="Times New Roman"/>
              </a:rPr>
              <a:t>public</a:t>
            </a:r>
            <a:r>
              <a:rPr sz="1050" spc="200" dirty="0">
                <a:latin typeface="Times New Roman"/>
                <a:cs typeface="Times New Roman"/>
              </a:rPr>
              <a:t> </a:t>
            </a:r>
            <a:r>
              <a:rPr sz="1050" dirty="0">
                <a:latin typeface="Times New Roman"/>
                <a:cs typeface="Times New Roman"/>
              </a:rPr>
              <a:t>and</a:t>
            </a:r>
            <a:r>
              <a:rPr sz="1050" spc="180" dirty="0">
                <a:latin typeface="Times New Roman"/>
                <a:cs typeface="Times New Roman"/>
              </a:rPr>
              <a:t> </a:t>
            </a:r>
            <a:r>
              <a:rPr sz="1050" spc="-5" dirty="0">
                <a:latin typeface="Times New Roman"/>
                <a:cs typeface="Times New Roman"/>
              </a:rPr>
              <a:t>law</a:t>
            </a:r>
            <a:r>
              <a:rPr sz="1050" spc="175" dirty="0">
                <a:latin typeface="Times New Roman"/>
                <a:cs typeface="Times New Roman"/>
              </a:rPr>
              <a:t> </a:t>
            </a:r>
            <a:r>
              <a:rPr sz="1050" spc="-5" dirty="0">
                <a:latin typeface="Times New Roman"/>
                <a:cs typeface="Times New Roman"/>
              </a:rPr>
              <a:t>enforcement</a:t>
            </a:r>
            <a:r>
              <a:rPr sz="1050" spc="190" dirty="0">
                <a:latin typeface="Times New Roman"/>
                <a:cs typeface="Times New Roman"/>
              </a:rPr>
              <a:t> </a:t>
            </a:r>
            <a:r>
              <a:rPr sz="1050" spc="-5" dirty="0">
                <a:latin typeface="Times New Roman"/>
                <a:cs typeface="Times New Roman"/>
              </a:rPr>
              <a:t>agents</a:t>
            </a:r>
            <a:r>
              <a:rPr sz="1050" spc="190" dirty="0">
                <a:latin typeface="Times New Roman"/>
                <a:cs typeface="Times New Roman"/>
              </a:rPr>
              <a:t> </a:t>
            </a:r>
            <a:r>
              <a:rPr sz="1050" spc="-5" dirty="0">
                <a:latin typeface="Times New Roman"/>
                <a:cs typeface="Times New Roman"/>
              </a:rPr>
              <a:t>when</a:t>
            </a:r>
            <a:r>
              <a:rPr sz="1050" spc="180" dirty="0">
                <a:latin typeface="Times New Roman"/>
                <a:cs typeface="Times New Roman"/>
              </a:rPr>
              <a:t> </a:t>
            </a:r>
            <a:r>
              <a:rPr sz="1050" spc="-10" dirty="0">
                <a:latin typeface="Times New Roman"/>
                <a:cs typeface="Times New Roman"/>
              </a:rPr>
              <a:t>deemed</a:t>
            </a:r>
            <a:endParaRPr sz="1050">
              <a:latin typeface="Times New Roman"/>
              <a:cs typeface="Times New Roman"/>
            </a:endParaRPr>
          </a:p>
        </p:txBody>
      </p:sp>
      <p:sp>
        <p:nvSpPr>
          <p:cNvPr id="27" name="object 27"/>
          <p:cNvSpPr txBox="1"/>
          <p:nvPr/>
        </p:nvSpPr>
        <p:spPr>
          <a:xfrm>
            <a:off x="812291" y="4792979"/>
            <a:ext cx="1826260" cy="152400"/>
          </a:xfrm>
          <a:prstGeom prst="rect">
            <a:avLst/>
          </a:prstGeom>
          <a:solidFill>
            <a:srgbClr val="FFFF00"/>
          </a:solidFill>
        </p:spPr>
        <p:txBody>
          <a:bodyPr vert="horz" wrap="square" lIns="0" tIns="0" rIns="0" bIns="0" rtlCol="0">
            <a:spAutoFit/>
          </a:bodyPr>
          <a:lstStyle/>
          <a:p>
            <a:pPr>
              <a:lnSpc>
                <a:spcPts val="1160"/>
              </a:lnSpc>
            </a:pPr>
            <a:r>
              <a:rPr sz="1050" spc="-5" dirty="0">
                <a:latin typeface="Times New Roman"/>
                <a:cs typeface="Times New Roman"/>
              </a:rPr>
              <a:t>necessary to resolve </a:t>
            </a:r>
            <a:r>
              <a:rPr sz="1050" dirty="0">
                <a:latin typeface="Times New Roman"/>
                <a:cs typeface="Times New Roman"/>
              </a:rPr>
              <a:t>any</a:t>
            </a:r>
            <a:r>
              <a:rPr sz="1050" spc="-25" dirty="0">
                <a:latin typeface="Times New Roman"/>
                <a:cs typeface="Times New Roman"/>
              </a:rPr>
              <a:t> </a:t>
            </a:r>
            <a:r>
              <a:rPr sz="1050" spc="-5" dirty="0">
                <a:latin typeface="Times New Roman"/>
                <a:cs typeface="Times New Roman"/>
              </a:rPr>
              <a:t>situation.</a:t>
            </a:r>
            <a:endParaRPr sz="1050">
              <a:latin typeface="Times New Roman"/>
              <a:cs typeface="Times New Roman"/>
            </a:endParaRPr>
          </a:p>
        </p:txBody>
      </p:sp>
      <p:sp>
        <p:nvSpPr>
          <p:cNvPr id="28" name="object 28"/>
          <p:cNvSpPr txBox="1"/>
          <p:nvPr/>
        </p:nvSpPr>
        <p:spPr>
          <a:xfrm>
            <a:off x="583691" y="4945379"/>
            <a:ext cx="4475480" cy="157480"/>
          </a:xfrm>
          <a:prstGeom prst="rect">
            <a:avLst/>
          </a:prstGeom>
          <a:solidFill>
            <a:srgbClr val="FFFF00"/>
          </a:solidFill>
        </p:spPr>
        <p:txBody>
          <a:bodyPr vert="horz" wrap="square" lIns="0" tIns="0" rIns="0" bIns="0" rtlCol="0">
            <a:spAutoFit/>
          </a:bodyPr>
          <a:lstStyle/>
          <a:p>
            <a:pPr>
              <a:lnSpc>
                <a:spcPts val="1170"/>
              </a:lnSpc>
              <a:tabLst>
                <a:tab pos="227965" algn="l"/>
              </a:tabLst>
            </a:pPr>
            <a:r>
              <a:rPr sz="1050" dirty="0">
                <a:latin typeface="Times New Roman"/>
                <a:cs typeface="Times New Roman"/>
              </a:rPr>
              <a:t>6.	Checks </a:t>
            </a:r>
            <a:r>
              <a:rPr sz="1050" spc="-5" dirty="0">
                <a:latin typeface="Times New Roman"/>
                <a:cs typeface="Times New Roman"/>
              </a:rPr>
              <a:t>to insure that personnel have secured all windows, </a:t>
            </a:r>
            <a:r>
              <a:rPr sz="1050" dirty="0">
                <a:latin typeface="Times New Roman"/>
                <a:cs typeface="Times New Roman"/>
              </a:rPr>
              <a:t>doors </a:t>
            </a:r>
            <a:r>
              <a:rPr sz="1050" spc="-5" dirty="0">
                <a:latin typeface="Times New Roman"/>
                <a:cs typeface="Times New Roman"/>
              </a:rPr>
              <a:t>and</a:t>
            </a:r>
            <a:r>
              <a:rPr sz="1050" spc="90" dirty="0">
                <a:latin typeface="Times New Roman"/>
                <a:cs typeface="Times New Roman"/>
              </a:rPr>
              <a:t> </a:t>
            </a:r>
            <a:r>
              <a:rPr sz="1050" spc="-5" dirty="0">
                <a:latin typeface="Times New Roman"/>
                <a:cs typeface="Times New Roman"/>
              </a:rPr>
              <a:t>buildings.</a:t>
            </a:r>
            <a:endParaRPr sz="1050">
              <a:latin typeface="Times New Roman"/>
              <a:cs typeface="Times New Roman"/>
            </a:endParaRPr>
          </a:p>
        </p:txBody>
      </p:sp>
      <p:sp>
        <p:nvSpPr>
          <p:cNvPr id="29" name="object 29"/>
          <p:cNvSpPr txBox="1"/>
          <p:nvPr/>
        </p:nvSpPr>
        <p:spPr>
          <a:xfrm>
            <a:off x="583691" y="5102352"/>
            <a:ext cx="5755005" cy="154305"/>
          </a:xfrm>
          <a:prstGeom prst="rect">
            <a:avLst/>
          </a:prstGeom>
          <a:solidFill>
            <a:srgbClr val="FFFF00"/>
          </a:solidFill>
        </p:spPr>
        <p:txBody>
          <a:bodyPr vert="horz" wrap="square" lIns="0" tIns="0" rIns="0" bIns="0" rtlCol="0">
            <a:spAutoFit/>
          </a:bodyPr>
          <a:lstStyle/>
          <a:p>
            <a:pPr>
              <a:lnSpc>
                <a:spcPts val="1160"/>
              </a:lnSpc>
              <a:tabLst>
                <a:tab pos="227965" algn="l"/>
              </a:tabLst>
            </a:pPr>
            <a:r>
              <a:rPr sz="1050" dirty="0">
                <a:latin typeface="Times New Roman"/>
                <a:cs typeface="Times New Roman"/>
              </a:rPr>
              <a:t>7.	</a:t>
            </a:r>
            <a:r>
              <a:rPr sz="1050" spc="-5" dirty="0">
                <a:latin typeface="Times New Roman"/>
                <a:cs typeface="Times New Roman"/>
              </a:rPr>
              <a:t>Monitors campus pedestrians, vehicular traffic </a:t>
            </a:r>
            <a:r>
              <a:rPr sz="1050" dirty="0">
                <a:latin typeface="Times New Roman"/>
                <a:cs typeface="Times New Roman"/>
              </a:rPr>
              <a:t>day and night </a:t>
            </a:r>
            <a:r>
              <a:rPr sz="1050" spc="-5" dirty="0">
                <a:latin typeface="Times New Roman"/>
                <a:cs typeface="Times New Roman"/>
              </a:rPr>
              <a:t>reports suspicious and/or </a:t>
            </a:r>
            <a:r>
              <a:rPr sz="1050" dirty="0">
                <a:latin typeface="Times New Roman"/>
                <a:cs typeface="Times New Roman"/>
              </a:rPr>
              <a:t>unusual</a:t>
            </a:r>
            <a:r>
              <a:rPr sz="1050" spc="125" dirty="0">
                <a:latin typeface="Times New Roman"/>
                <a:cs typeface="Times New Roman"/>
              </a:rPr>
              <a:t> </a:t>
            </a:r>
            <a:r>
              <a:rPr sz="1050" spc="-10" dirty="0">
                <a:latin typeface="Times New Roman"/>
                <a:cs typeface="Times New Roman"/>
              </a:rPr>
              <a:t>activity.</a:t>
            </a:r>
            <a:endParaRPr sz="1050">
              <a:latin typeface="Times New Roman"/>
              <a:cs typeface="Times New Roman"/>
            </a:endParaRPr>
          </a:p>
        </p:txBody>
      </p:sp>
      <p:sp>
        <p:nvSpPr>
          <p:cNvPr id="30" name="object 30"/>
          <p:cNvSpPr txBox="1"/>
          <p:nvPr/>
        </p:nvSpPr>
        <p:spPr>
          <a:xfrm>
            <a:off x="583691" y="5256276"/>
            <a:ext cx="2258695" cy="155575"/>
          </a:xfrm>
          <a:prstGeom prst="rect">
            <a:avLst/>
          </a:prstGeom>
          <a:solidFill>
            <a:srgbClr val="FFFF00"/>
          </a:solidFill>
        </p:spPr>
        <p:txBody>
          <a:bodyPr vert="horz" wrap="square" lIns="0" tIns="0" rIns="0" bIns="0" rtlCol="0">
            <a:spAutoFit/>
          </a:bodyPr>
          <a:lstStyle/>
          <a:p>
            <a:pPr>
              <a:lnSpc>
                <a:spcPts val="1160"/>
              </a:lnSpc>
              <a:tabLst>
                <a:tab pos="227965" algn="l"/>
              </a:tabLst>
            </a:pPr>
            <a:r>
              <a:rPr sz="1050" dirty="0">
                <a:latin typeface="Times New Roman"/>
                <a:cs typeface="Times New Roman"/>
              </a:rPr>
              <a:t>8.	Checks any </a:t>
            </a:r>
            <a:r>
              <a:rPr sz="1050" spc="-5" dirty="0">
                <a:latin typeface="Times New Roman"/>
                <a:cs typeface="Times New Roman"/>
              </a:rPr>
              <a:t>suspicious</a:t>
            </a:r>
            <a:r>
              <a:rPr sz="1050" spc="-70" dirty="0">
                <a:latin typeface="Times New Roman"/>
                <a:cs typeface="Times New Roman"/>
              </a:rPr>
              <a:t> </a:t>
            </a:r>
            <a:r>
              <a:rPr sz="1050" spc="-5" dirty="0">
                <a:latin typeface="Times New Roman"/>
                <a:cs typeface="Times New Roman"/>
              </a:rPr>
              <a:t>circumstances.</a:t>
            </a:r>
            <a:endParaRPr sz="1050">
              <a:latin typeface="Times New Roman"/>
              <a:cs typeface="Times New Roman"/>
            </a:endParaRPr>
          </a:p>
        </p:txBody>
      </p:sp>
      <p:sp>
        <p:nvSpPr>
          <p:cNvPr id="31" name="object 31"/>
          <p:cNvSpPr txBox="1"/>
          <p:nvPr/>
        </p:nvSpPr>
        <p:spPr>
          <a:xfrm>
            <a:off x="583691" y="5411723"/>
            <a:ext cx="6717030" cy="154305"/>
          </a:xfrm>
          <a:prstGeom prst="rect">
            <a:avLst/>
          </a:prstGeom>
          <a:solidFill>
            <a:srgbClr val="FFFF00"/>
          </a:solidFill>
        </p:spPr>
        <p:txBody>
          <a:bodyPr vert="horz" wrap="square" lIns="0" tIns="0" rIns="0" bIns="0" rtlCol="0">
            <a:spAutoFit/>
          </a:bodyPr>
          <a:lstStyle/>
          <a:p>
            <a:pPr>
              <a:lnSpc>
                <a:spcPts val="1160"/>
              </a:lnSpc>
              <a:tabLst>
                <a:tab pos="227965" algn="l"/>
              </a:tabLst>
            </a:pPr>
            <a:r>
              <a:rPr sz="1050" dirty="0">
                <a:latin typeface="Times New Roman"/>
                <a:cs typeface="Times New Roman"/>
              </a:rPr>
              <a:t>9.	</a:t>
            </a:r>
            <a:r>
              <a:rPr sz="1050" spc="-5" dirty="0">
                <a:latin typeface="Times New Roman"/>
                <a:cs typeface="Times New Roman"/>
              </a:rPr>
              <a:t>Strives to continuously </a:t>
            </a:r>
            <a:r>
              <a:rPr sz="1050" dirty="0">
                <a:latin typeface="Times New Roman"/>
                <a:cs typeface="Times New Roman"/>
              </a:rPr>
              <a:t>promote </a:t>
            </a:r>
            <a:r>
              <a:rPr sz="1050" spc="-5" dirty="0">
                <a:latin typeface="Times New Roman"/>
                <a:cs typeface="Times New Roman"/>
              </a:rPr>
              <a:t>the </a:t>
            </a:r>
            <a:r>
              <a:rPr sz="1050" spc="-10" dirty="0">
                <a:latin typeface="Times New Roman"/>
                <a:cs typeface="Times New Roman"/>
              </a:rPr>
              <a:t>safety, </a:t>
            </a:r>
            <a:r>
              <a:rPr sz="1050" spc="-5" dirty="0">
                <a:latin typeface="Times New Roman"/>
                <a:cs typeface="Times New Roman"/>
              </a:rPr>
              <a:t>health </a:t>
            </a:r>
            <a:r>
              <a:rPr sz="1050" dirty="0">
                <a:latin typeface="Times New Roman"/>
                <a:cs typeface="Times New Roman"/>
              </a:rPr>
              <a:t>and </a:t>
            </a:r>
            <a:r>
              <a:rPr sz="1050" spc="-10" dirty="0">
                <a:latin typeface="Times New Roman"/>
                <a:cs typeface="Times New Roman"/>
              </a:rPr>
              <a:t>comfort </a:t>
            </a:r>
            <a:r>
              <a:rPr sz="1050" dirty="0">
                <a:latin typeface="Times New Roman"/>
                <a:cs typeface="Times New Roman"/>
              </a:rPr>
              <a:t>of </a:t>
            </a:r>
            <a:r>
              <a:rPr sz="1050" spc="-5" dirty="0">
                <a:latin typeface="Times New Roman"/>
                <a:cs typeface="Times New Roman"/>
              </a:rPr>
              <a:t>all students </a:t>
            </a:r>
            <a:r>
              <a:rPr sz="1050" dirty="0">
                <a:latin typeface="Times New Roman"/>
                <a:cs typeface="Times New Roman"/>
              </a:rPr>
              <a:t>and </a:t>
            </a:r>
            <a:r>
              <a:rPr sz="1050" spc="-5" dirty="0">
                <a:latin typeface="Times New Roman"/>
                <a:cs typeface="Times New Roman"/>
              </a:rPr>
              <a:t>employees in the performance </a:t>
            </a:r>
            <a:r>
              <a:rPr sz="1050" dirty="0">
                <a:latin typeface="Times New Roman"/>
                <a:cs typeface="Times New Roman"/>
              </a:rPr>
              <a:t>of</a:t>
            </a:r>
            <a:r>
              <a:rPr sz="1050" spc="-65" dirty="0">
                <a:latin typeface="Times New Roman"/>
                <a:cs typeface="Times New Roman"/>
              </a:rPr>
              <a:t> </a:t>
            </a:r>
            <a:r>
              <a:rPr sz="1050" spc="-5" dirty="0">
                <a:latin typeface="Times New Roman"/>
                <a:cs typeface="Times New Roman"/>
              </a:rPr>
              <a:t>duties.</a:t>
            </a:r>
            <a:endParaRPr sz="1050">
              <a:latin typeface="Times New Roman"/>
              <a:cs typeface="Times New Roman"/>
            </a:endParaRPr>
          </a:p>
        </p:txBody>
      </p:sp>
      <p:sp>
        <p:nvSpPr>
          <p:cNvPr id="32" name="object 32"/>
          <p:cNvSpPr txBox="1"/>
          <p:nvPr/>
        </p:nvSpPr>
        <p:spPr>
          <a:xfrm>
            <a:off x="583691" y="5565647"/>
            <a:ext cx="3900804" cy="155575"/>
          </a:xfrm>
          <a:prstGeom prst="rect">
            <a:avLst/>
          </a:prstGeom>
          <a:solidFill>
            <a:srgbClr val="FFFF00"/>
          </a:solidFill>
        </p:spPr>
        <p:txBody>
          <a:bodyPr vert="horz" wrap="square" lIns="0" tIns="0" rIns="0" bIns="0" rtlCol="0">
            <a:spAutoFit/>
          </a:bodyPr>
          <a:lstStyle/>
          <a:p>
            <a:pPr>
              <a:lnSpc>
                <a:spcPts val="1160"/>
              </a:lnSpc>
            </a:pPr>
            <a:r>
              <a:rPr sz="1050" dirty="0">
                <a:latin typeface="Times New Roman"/>
                <a:cs typeface="Times New Roman"/>
              </a:rPr>
              <a:t>10. </a:t>
            </a:r>
            <a:r>
              <a:rPr sz="1050" spc="-5" dirty="0">
                <a:latin typeface="Times New Roman"/>
                <a:cs typeface="Times New Roman"/>
              </a:rPr>
              <a:t>Drives District vehicles to </a:t>
            </a:r>
            <a:r>
              <a:rPr sz="1050" dirty="0">
                <a:latin typeface="Times New Roman"/>
                <a:cs typeface="Times New Roman"/>
              </a:rPr>
              <a:t>and from </a:t>
            </a:r>
            <a:r>
              <a:rPr sz="1050" spc="-5" dirty="0">
                <a:latin typeface="Times New Roman"/>
                <a:cs typeface="Times New Roman"/>
              </a:rPr>
              <a:t>work site; obeys </a:t>
            </a:r>
            <a:r>
              <a:rPr sz="1050" dirty="0">
                <a:latin typeface="Times New Roman"/>
                <a:cs typeface="Times New Roman"/>
              </a:rPr>
              <a:t>all </a:t>
            </a:r>
            <a:r>
              <a:rPr sz="1050" spc="-5" dirty="0">
                <a:latin typeface="Times New Roman"/>
                <a:cs typeface="Times New Roman"/>
              </a:rPr>
              <a:t>traffic</a:t>
            </a:r>
            <a:r>
              <a:rPr sz="1050" spc="-15" dirty="0">
                <a:latin typeface="Times New Roman"/>
                <a:cs typeface="Times New Roman"/>
              </a:rPr>
              <a:t> </a:t>
            </a:r>
            <a:r>
              <a:rPr sz="1050" spc="-5" dirty="0">
                <a:latin typeface="Times New Roman"/>
                <a:cs typeface="Times New Roman"/>
              </a:rPr>
              <a:t>laws.</a:t>
            </a:r>
            <a:endParaRPr sz="1050">
              <a:latin typeface="Times New Roman"/>
              <a:cs typeface="Times New Roman"/>
            </a:endParaRPr>
          </a:p>
        </p:txBody>
      </p:sp>
      <p:sp>
        <p:nvSpPr>
          <p:cNvPr id="33" name="object 33"/>
          <p:cNvSpPr txBox="1"/>
          <p:nvPr/>
        </p:nvSpPr>
        <p:spPr>
          <a:xfrm>
            <a:off x="583691" y="5721096"/>
            <a:ext cx="4273550" cy="154305"/>
          </a:xfrm>
          <a:prstGeom prst="rect">
            <a:avLst/>
          </a:prstGeom>
          <a:solidFill>
            <a:srgbClr val="FFFF00"/>
          </a:solidFill>
        </p:spPr>
        <p:txBody>
          <a:bodyPr vert="horz" wrap="square" lIns="0" tIns="0" rIns="0" bIns="0" rtlCol="0">
            <a:spAutoFit/>
          </a:bodyPr>
          <a:lstStyle/>
          <a:p>
            <a:pPr>
              <a:lnSpc>
                <a:spcPts val="1160"/>
              </a:lnSpc>
            </a:pPr>
            <a:r>
              <a:rPr sz="1050" dirty="0">
                <a:latin typeface="Times New Roman"/>
                <a:cs typeface="Times New Roman"/>
              </a:rPr>
              <a:t>11. </a:t>
            </a:r>
            <a:r>
              <a:rPr sz="1050" spc="-5" dirty="0">
                <a:latin typeface="Times New Roman"/>
                <a:cs typeface="Times New Roman"/>
              </a:rPr>
              <a:t>Follows established safety </a:t>
            </a:r>
            <a:r>
              <a:rPr sz="1050" dirty="0">
                <a:latin typeface="Times New Roman"/>
                <a:cs typeface="Times New Roman"/>
              </a:rPr>
              <a:t>procedures </a:t>
            </a:r>
            <a:r>
              <a:rPr sz="1050" spc="-5" dirty="0">
                <a:latin typeface="Times New Roman"/>
                <a:cs typeface="Times New Roman"/>
              </a:rPr>
              <a:t>and techniques to perform job</a:t>
            </a:r>
            <a:r>
              <a:rPr sz="1050" dirty="0">
                <a:latin typeface="Times New Roman"/>
                <a:cs typeface="Times New Roman"/>
              </a:rPr>
              <a:t> </a:t>
            </a:r>
            <a:r>
              <a:rPr sz="1050" spc="-5" dirty="0">
                <a:latin typeface="Times New Roman"/>
                <a:cs typeface="Times New Roman"/>
              </a:rPr>
              <a:t>duties.</a:t>
            </a:r>
            <a:endParaRPr sz="1050">
              <a:latin typeface="Times New Roman"/>
              <a:cs typeface="Times New Roman"/>
            </a:endParaRPr>
          </a:p>
        </p:txBody>
      </p:sp>
      <p:sp>
        <p:nvSpPr>
          <p:cNvPr id="34" name="object 34"/>
          <p:cNvSpPr txBox="1"/>
          <p:nvPr/>
        </p:nvSpPr>
        <p:spPr>
          <a:xfrm>
            <a:off x="583691" y="5875020"/>
            <a:ext cx="1606550" cy="154305"/>
          </a:xfrm>
          <a:prstGeom prst="rect">
            <a:avLst/>
          </a:prstGeom>
          <a:solidFill>
            <a:srgbClr val="FFFF00"/>
          </a:solidFill>
        </p:spPr>
        <p:txBody>
          <a:bodyPr vert="horz" wrap="square" lIns="0" tIns="0" rIns="0" bIns="0" rtlCol="0">
            <a:spAutoFit/>
          </a:bodyPr>
          <a:lstStyle/>
          <a:p>
            <a:pPr>
              <a:lnSpc>
                <a:spcPts val="1160"/>
              </a:lnSpc>
            </a:pPr>
            <a:r>
              <a:rPr sz="1050" dirty="0">
                <a:latin typeface="Times New Roman"/>
                <a:cs typeface="Times New Roman"/>
              </a:rPr>
              <a:t>12. </a:t>
            </a:r>
            <a:r>
              <a:rPr sz="1050" spc="-5" dirty="0">
                <a:latin typeface="Times New Roman"/>
                <a:cs typeface="Times New Roman"/>
              </a:rPr>
              <a:t>Maintains</a:t>
            </a:r>
            <a:r>
              <a:rPr sz="1050" spc="-90" dirty="0">
                <a:latin typeface="Times New Roman"/>
                <a:cs typeface="Times New Roman"/>
              </a:rPr>
              <a:t> </a:t>
            </a:r>
            <a:r>
              <a:rPr sz="1050" spc="-5" dirty="0">
                <a:latin typeface="Times New Roman"/>
                <a:cs typeface="Times New Roman"/>
              </a:rPr>
              <a:t>confidentiality.</a:t>
            </a:r>
            <a:endParaRPr sz="1050">
              <a:latin typeface="Times New Roman"/>
              <a:cs typeface="Times New Roman"/>
            </a:endParaRPr>
          </a:p>
        </p:txBody>
      </p:sp>
      <p:sp>
        <p:nvSpPr>
          <p:cNvPr id="35" name="object 35"/>
          <p:cNvSpPr txBox="1"/>
          <p:nvPr/>
        </p:nvSpPr>
        <p:spPr>
          <a:xfrm>
            <a:off x="298195" y="6008623"/>
            <a:ext cx="7064375" cy="3277235"/>
          </a:xfrm>
          <a:prstGeom prst="rect">
            <a:avLst/>
          </a:prstGeom>
        </p:spPr>
        <p:txBody>
          <a:bodyPr vert="horz" wrap="square" lIns="0" tIns="13335" rIns="0" bIns="0" rtlCol="0">
            <a:spAutoFit/>
          </a:bodyPr>
          <a:lstStyle/>
          <a:p>
            <a:pPr marL="12700">
              <a:lnSpc>
                <a:spcPts val="1285"/>
              </a:lnSpc>
              <a:spcBef>
                <a:spcPts val="105"/>
              </a:spcBef>
            </a:pPr>
            <a:r>
              <a:rPr sz="1100" b="1" spc="-5" dirty="0">
                <a:latin typeface="Times New Roman"/>
                <a:cs typeface="Times New Roman"/>
              </a:rPr>
              <a:t>‘Parent’</a:t>
            </a:r>
            <a:r>
              <a:rPr sz="1100" b="1" dirty="0">
                <a:latin typeface="Times New Roman"/>
                <a:cs typeface="Times New Roman"/>
              </a:rPr>
              <a:t> </a:t>
            </a:r>
            <a:r>
              <a:rPr sz="1100" b="1" spc="-5" dirty="0">
                <a:latin typeface="Times New Roman"/>
                <a:cs typeface="Times New Roman"/>
              </a:rPr>
              <a:t>Defined</a:t>
            </a:r>
            <a:endParaRPr sz="1100">
              <a:latin typeface="Times New Roman"/>
              <a:cs typeface="Times New Roman"/>
            </a:endParaRPr>
          </a:p>
          <a:p>
            <a:pPr marL="29209" marR="8255" indent="167640">
              <a:lnSpc>
                <a:spcPts val="1210"/>
              </a:lnSpc>
              <a:spcBef>
                <a:spcPts val="45"/>
              </a:spcBef>
            </a:pPr>
            <a:r>
              <a:rPr sz="1050" spc="-15" dirty="0">
                <a:latin typeface="Times New Roman"/>
                <a:cs typeface="Times New Roman"/>
              </a:rPr>
              <a:t>Throughout</a:t>
            </a:r>
            <a:r>
              <a:rPr sz="1050" spc="-75" dirty="0">
                <a:latin typeface="Times New Roman"/>
                <a:cs typeface="Times New Roman"/>
              </a:rPr>
              <a:t> </a:t>
            </a:r>
            <a:r>
              <a:rPr sz="1050" spc="-5" dirty="0">
                <a:latin typeface="Times New Roman"/>
                <a:cs typeface="Times New Roman"/>
              </a:rPr>
              <a:t>the</a:t>
            </a:r>
            <a:r>
              <a:rPr sz="1050" spc="-35" dirty="0">
                <a:latin typeface="Times New Roman"/>
                <a:cs typeface="Times New Roman"/>
              </a:rPr>
              <a:t> </a:t>
            </a:r>
            <a:r>
              <a:rPr sz="1050" dirty="0">
                <a:latin typeface="Times New Roman"/>
                <a:cs typeface="Times New Roman"/>
              </a:rPr>
              <a:t>Code</a:t>
            </a:r>
            <a:r>
              <a:rPr sz="1050" spc="-35" dirty="0">
                <a:latin typeface="Times New Roman"/>
                <a:cs typeface="Times New Roman"/>
              </a:rPr>
              <a:t> </a:t>
            </a:r>
            <a:r>
              <a:rPr sz="1050" dirty="0">
                <a:latin typeface="Times New Roman"/>
                <a:cs typeface="Times New Roman"/>
              </a:rPr>
              <a:t>of</a:t>
            </a:r>
            <a:r>
              <a:rPr sz="1050" spc="-50" dirty="0">
                <a:latin typeface="Times New Roman"/>
                <a:cs typeface="Times New Roman"/>
              </a:rPr>
              <a:t> </a:t>
            </a:r>
            <a:r>
              <a:rPr sz="1050" spc="-15" dirty="0">
                <a:latin typeface="Times New Roman"/>
                <a:cs typeface="Times New Roman"/>
              </a:rPr>
              <a:t>Conduct</a:t>
            </a:r>
            <a:r>
              <a:rPr sz="1050" spc="-75" dirty="0">
                <a:latin typeface="Times New Roman"/>
                <a:cs typeface="Times New Roman"/>
              </a:rPr>
              <a:t> </a:t>
            </a:r>
            <a:r>
              <a:rPr sz="1050" dirty="0">
                <a:latin typeface="Times New Roman"/>
                <a:cs typeface="Times New Roman"/>
              </a:rPr>
              <a:t>and</a:t>
            </a:r>
            <a:r>
              <a:rPr sz="1050" spc="-30" dirty="0">
                <a:latin typeface="Times New Roman"/>
                <a:cs typeface="Times New Roman"/>
              </a:rPr>
              <a:t> </a:t>
            </a:r>
            <a:r>
              <a:rPr sz="1050" spc="-5" dirty="0">
                <a:latin typeface="Times New Roman"/>
                <a:cs typeface="Times New Roman"/>
              </a:rPr>
              <a:t>related</a:t>
            </a:r>
            <a:r>
              <a:rPr sz="1050" spc="-45" dirty="0">
                <a:latin typeface="Times New Roman"/>
                <a:cs typeface="Times New Roman"/>
              </a:rPr>
              <a:t> </a:t>
            </a:r>
            <a:r>
              <a:rPr sz="1050" spc="-5" dirty="0">
                <a:latin typeface="Times New Roman"/>
                <a:cs typeface="Times New Roman"/>
              </a:rPr>
              <a:t>discipline</a:t>
            </a:r>
            <a:r>
              <a:rPr sz="1050" spc="-35" dirty="0">
                <a:latin typeface="Times New Roman"/>
                <a:cs typeface="Times New Roman"/>
              </a:rPr>
              <a:t> </a:t>
            </a:r>
            <a:r>
              <a:rPr sz="1050" spc="-15" dirty="0">
                <a:latin typeface="Times New Roman"/>
                <a:cs typeface="Times New Roman"/>
              </a:rPr>
              <a:t>policies,</a:t>
            </a:r>
            <a:r>
              <a:rPr sz="1050" spc="-55" dirty="0">
                <a:latin typeface="Times New Roman"/>
                <a:cs typeface="Times New Roman"/>
              </a:rPr>
              <a:t> </a:t>
            </a:r>
            <a:r>
              <a:rPr sz="1050" spc="-10" dirty="0">
                <a:latin typeface="Times New Roman"/>
                <a:cs typeface="Times New Roman"/>
              </a:rPr>
              <a:t>the</a:t>
            </a:r>
            <a:r>
              <a:rPr sz="1050" spc="-35" dirty="0">
                <a:latin typeface="Times New Roman"/>
                <a:cs typeface="Times New Roman"/>
              </a:rPr>
              <a:t> </a:t>
            </a:r>
            <a:r>
              <a:rPr sz="1050" spc="-5" dirty="0">
                <a:latin typeface="Times New Roman"/>
                <a:cs typeface="Times New Roman"/>
              </a:rPr>
              <a:t>term</a:t>
            </a:r>
            <a:r>
              <a:rPr sz="1050" spc="-50" dirty="0">
                <a:latin typeface="Times New Roman"/>
                <a:cs typeface="Times New Roman"/>
              </a:rPr>
              <a:t> </a:t>
            </a:r>
            <a:r>
              <a:rPr sz="1050" spc="-5" dirty="0">
                <a:latin typeface="Times New Roman"/>
                <a:cs typeface="Times New Roman"/>
              </a:rPr>
              <a:t>“parent”</a:t>
            </a:r>
            <a:r>
              <a:rPr sz="1050" spc="-35" dirty="0">
                <a:latin typeface="Times New Roman"/>
                <a:cs typeface="Times New Roman"/>
              </a:rPr>
              <a:t> </a:t>
            </a:r>
            <a:r>
              <a:rPr sz="1050" spc="-5" dirty="0">
                <a:latin typeface="Times New Roman"/>
                <a:cs typeface="Times New Roman"/>
              </a:rPr>
              <a:t>includes</a:t>
            </a:r>
            <a:r>
              <a:rPr sz="1050" spc="-35" dirty="0">
                <a:latin typeface="Times New Roman"/>
                <a:cs typeface="Times New Roman"/>
              </a:rPr>
              <a:t> </a:t>
            </a:r>
            <a:r>
              <a:rPr sz="1050" dirty="0">
                <a:latin typeface="Times New Roman"/>
                <a:cs typeface="Times New Roman"/>
              </a:rPr>
              <a:t>a</a:t>
            </a:r>
            <a:r>
              <a:rPr sz="1050" spc="-35" dirty="0">
                <a:latin typeface="Times New Roman"/>
                <a:cs typeface="Times New Roman"/>
              </a:rPr>
              <a:t> </a:t>
            </a:r>
            <a:r>
              <a:rPr sz="1050" spc="-5" dirty="0">
                <a:latin typeface="Times New Roman"/>
                <a:cs typeface="Times New Roman"/>
              </a:rPr>
              <a:t>parent,</a:t>
            </a:r>
            <a:r>
              <a:rPr sz="1050" spc="-30" dirty="0">
                <a:latin typeface="Times New Roman"/>
                <a:cs typeface="Times New Roman"/>
              </a:rPr>
              <a:t> </a:t>
            </a:r>
            <a:r>
              <a:rPr sz="1050" spc="-5" dirty="0">
                <a:latin typeface="Times New Roman"/>
                <a:cs typeface="Times New Roman"/>
              </a:rPr>
              <a:t>legal</a:t>
            </a:r>
            <a:r>
              <a:rPr sz="1050" spc="-35" dirty="0">
                <a:latin typeface="Times New Roman"/>
                <a:cs typeface="Times New Roman"/>
              </a:rPr>
              <a:t> </a:t>
            </a:r>
            <a:r>
              <a:rPr sz="1050" spc="-20" dirty="0">
                <a:latin typeface="Times New Roman"/>
                <a:cs typeface="Times New Roman"/>
              </a:rPr>
              <a:t>guardian,</a:t>
            </a:r>
            <a:r>
              <a:rPr sz="1050" spc="-55" dirty="0">
                <a:latin typeface="Times New Roman"/>
                <a:cs typeface="Times New Roman"/>
              </a:rPr>
              <a:t> </a:t>
            </a:r>
            <a:r>
              <a:rPr sz="1050" spc="-5" dirty="0">
                <a:latin typeface="Times New Roman"/>
                <a:cs typeface="Times New Roman"/>
              </a:rPr>
              <a:t>or</a:t>
            </a:r>
            <a:r>
              <a:rPr sz="1050" spc="-35" dirty="0">
                <a:latin typeface="Times New Roman"/>
                <a:cs typeface="Times New Roman"/>
              </a:rPr>
              <a:t> </a:t>
            </a:r>
            <a:r>
              <a:rPr sz="1050" spc="-15" dirty="0">
                <a:latin typeface="Times New Roman"/>
                <a:cs typeface="Times New Roman"/>
              </a:rPr>
              <a:t>other</a:t>
            </a:r>
            <a:r>
              <a:rPr sz="1050" spc="-70" dirty="0">
                <a:latin typeface="Times New Roman"/>
                <a:cs typeface="Times New Roman"/>
              </a:rPr>
              <a:t> </a:t>
            </a:r>
            <a:r>
              <a:rPr sz="1050" spc="-5" dirty="0">
                <a:latin typeface="Times New Roman"/>
                <a:cs typeface="Times New Roman"/>
              </a:rPr>
              <a:t>person  </a:t>
            </a:r>
            <a:r>
              <a:rPr sz="1050" spc="-15" dirty="0">
                <a:latin typeface="Times New Roman"/>
                <a:cs typeface="Times New Roman"/>
              </a:rPr>
              <a:t>having </a:t>
            </a:r>
            <a:r>
              <a:rPr sz="1050" spc="-5" dirty="0">
                <a:latin typeface="Times New Roman"/>
                <a:cs typeface="Times New Roman"/>
              </a:rPr>
              <a:t>lawful control </a:t>
            </a:r>
            <a:r>
              <a:rPr sz="1050" dirty="0">
                <a:latin typeface="Times New Roman"/>
                <a:cs typeface="Times New Roman"/>
              </a:rPr>
              <a:t>of </a:t>
            </a:r>
            <a:r>
              <a:rPr sz="1050" spc="-5" dirty="0">
                <a:latin typeface="Times New Roman"/>
                <a:cs typeface="Times New Roman"/>
              </a:rPr>
              <a:t>the</a:t>
            </a:r>
            <a:r>
              <a:rPr sz="1050" spc="-40" dirty="0">
                <a:latin typeface="Times New Roman"/>
                <a:cs typeface="Times New Roman"/>
              </a:rPr>
              <a:t> </a:t>
            </a:r>
            <a:r>
              <a:rPr sz="1050" spc="-5" dirty="0">
                <a:latin typeface="Times New Roman"/>
                <a:cs typeface="Times New Roman"/>
              </a:rPr>
              <a:t>child.</a:t>
            </a:r>
            <a:endParaRPr sz="1050">
              <a:latin typeface="Times New Roman"/>
              <a:cs typeface="Times New Roman"/>
            </a:endParaRPr>
          </a:p>
          <a:p>
            <a:pPr marL="30480" algn="just">
              <a:lnSpc>
                <a:spcPts val="1235"/>
              </a:lnSpc>
            </a:pPr>
            <a:r>
              <a:rPr sz="1100" b="1" spc="-5" dirty="0">
                <a:latin typeface="Times New Roman"/>
                <a:cs typeface="Times New Roman"/>
              </a:rPr>
              <a:t>Participating </a:t>
            </a:r>
            <a:r>
              <a:rPr sz="1100" b="1" dirty="0">
                <a:latin typeface="Times New Roman"/>
                <a:cs typeface="Times New Roman"/>
              </a:rPr>
              <a:t>in </a:t>
            </a:r>
            <a:r>
              <a:rPr sz="1100" b="1" spc="-5" dirty="0">
                <a:latin typeface="Times New Roman"/>
                <a:cs typeface="Times New Roman"/>
              </a:rPr>
              <a:t>Graduation</a:t>
            </a:r>
            <a:r>
              <a:rPr sz="1100" b="1" spc="-10" dirty="0">
                <a:latin typeface="Times New Roman"/>
                <a:cs typeface="Times New Roman"/>
              </a:rPr>
              <a:t> </a:t>
            </a:r>
            <a:r>
              <a:rPr sz="1100" b="1" spc="-5" dirty="0">
                <a:latin typeface="Times New Roman"/>
                <a:cs typeface="Times New Roman"/>
              </a:rPr>
              <a:t>Activities</a:t>
            </a:r>
            <a:endParaRPr sz="1100">
              <a:latin typeface="Times New Roman"/>
              <a:cs typeface="Times New Roman"/>
            </a:endParaRPr>
          </a:p>
          <a:p>
            <a:pPr marL="231775">
              <a:lnSpc>
                <a:spcPts val="1200"/>
              </a:lnSpc>
            </a:pPr>
            <a:r>
              <a:rPr sz="1050" dirty="0">
                <a:latin typeface="Times New Roman"/>
                <a:cs typeface="Times New Roman"/>
              </a:rPr>
              <a:t>The </a:t>
            </a:r>
            <a:r>
              <a:rPr sz="1050" spc="-5" dirty="0">
                <a:latin typeface="Times New Roman"/>
                <a:cs typeface="Times New Roman"/>
              </a:rPr>
              <a:t>district </a:t>
            </a:r>
            <a:r>
              <a:rPr sz="1050" dirty="0">
                <a:latin typeface="Times New Roman"/>
                <a:cs typeface="Times New Roman"/>
              </a:rPr>
              <a:t>has </a:t>
            </a:r>
            <a:r>
              <a:rPr sz="1050" spc="-5" dirty="0">
                <a:latin typeface="Times New Roman"/>
                <a:cs typeface="Times New Roman"/>
              </a:rPr>
              <a:t>the right to </a:t>
            </a:r>
            <a:r>
              <a:rPr sz="1050" spc="-10" dirty="0">
                <a:latin typeface="Times New Roman"/>
                <a:cs typeface="Times New Roman"/>
              </a:rPr>
              <a:t>limit </a:t>
            </a:r>
            <a:r>
              <a:rPr sz="1050" dirty="0">
                <a:latin typeface="Times New Roman"/>
                <a:cs typeface="Times New Roman"/>
              </a:rPr>
              <a:t>a </a:t>
            </a:r>
            <a:r>
              <a:rPr sz="1050" spc="-5" dirty="0">
                <a:latin typeface="Times New Roman"/>
                <a:cs typeface="Times New Roman"/>
              </a:rPr>
              <a:t>student’s participation in graduation </a:t>
            </a:r>
            <a:r>
              <a:rPr sz="1050" spc="-10" dirty="0">
                <a:latin typeface="Times New Roman"/>
                <a:cs typeface="Times New Roman"/>
              </a:rPr>
              <a:t>activities </a:t>
            </a:r>
            <a:r>
              <a:rPr sz="1050" dirty="0">
                <a:latin typeface="Times New Roman"/>
                <a:cs typeface="Times New Roman"/>
              </a:rPr>
              <a:t>for </a:t>
            </a:r>
            <a:r>
              <a:rPr sz="1050" spc="-5" dirty="0">
                <a:latin typeface="Times New Roman"/>
                <a:cs typeface="Times New Roman"/>
              </a:rPr>
              <a:t>violating the district’s</a:t>
            </a:r>
            <a:r>
              <a:rPr sz="1050" spc="105" dirty="0">
                <a:latin typeface="Times New Roman"/>
                <a:cs typeface="Times New Roman"/>
              </a:rPr>
              <a:t> </a:t>
            </a:r>
            <a:r>
              <a:rPr sz="1050" dirty="0">
                <a:latin typeface="Times New Roman"/>
                <a:cs typeface="Times New Roman"/>
              </a:rPr>
              <a:t>Code.</a:t>
            </a:r>
            <a:endParaRPr sz="1050">
              <a:latin typeface="Times New Roman"/>
              <a:cs typeface="Times New Roman"/>
            </a:endParaRPr>
          </a:p>
          <a:p>
            <a:pPr marL="30480" algn="just">
              <a:lnSpc>
                <a:spcPts val="1205"/>
              </a:lnSpc>
            </a:pPr>
            <a:r>
              <a:rPr sz="1050" spc="-5" dirty="0">
                <a:latin typeface="Times New Roman"/>
                <a:cs typeface="Times New Roman"/>
              </a:rPr>
              <a:t>Participation might include </a:t>
            </a:r>
            <a:r>
              <a:rPr sz="1050" dirty="0">
                <a:latin typeface="Times New Roman"/>
                <a:cs typeface="Times New Roman"/>
              </a:rPr>
              <a:t>a </a:t>
            </a:r>
            <a:r>
              <a:rPr sz="1050" spc="-5" dirty="0">
                <a:latin typeface="Times New Roman"/>
                <a:cs typeface="Times New Roman"/>
              </a:rPr>
              <a:t>speaking role, as established </a:t>
            </a:r>
            <a:r>
              <a:rPr sz="1050" dirty="0">
                <a:latin typeface="Times New Roman"/>
                <a:cs typeface="Times New Roman"/>
              </a:rPr>
              <a:t>by </a:t>
            </a:r>
            <a:r>
              <a:rPr sz="1050" spc="-5" dirty="0">
                <a:latin typeface="Times New Roman"/>
                <a:cs typeface="Times New Roman"/>
              </a:rPr>
              <a:t>district </a:t>
            </a:r>
            <a:r>
              <a:rPr sz="1050" dirty="0">
                <a:latin typeface="Times New Roman"/>
                <a:cs typeface="Times New Roman"/>
              </a:rPr>
              <a:t>policy and</a:t>
            </a:r>
            <a:r>
              <a:rPr sz="1050" spc="-40" dirty="0">
                <a:latin typeface="Times New Roman"/>
                <a:cs typeface="Times New Roman"/>
              </a:rPr>
              <a:t> </a:t>
            </a:r>
            <a:r>
              <a:rPr sz="1050" spc="-5" dirty="0">
                <a:latin typeface="Times New Roman"/>
                <a:cs typeface="Times New Roman"/>
              </a:rPr>
              <a:t>procedures.</a:t>
            </a:r>
            <a:endParaRPr sz="1050">
              <a:latin typeface="Times New Roman"/>
              <a:cs typeface="Times New Roman"/>
            </a:endParaRPr>
          </a:p>
          <a:p>
            <a:pPr marL="231775">
              <a:lnSpc>
                <a:spcPts val="1200"/>
              </a:lnSpc>
            </a:pPr>
            <a:r>
              <a:rPr sz="1050" spc="-5" dirty="0">
                <a:latin typeface="Times New Roman"/>
                <a:cs typeface="Times New Roman"/>
              </a:rPr>
              <a:t>Students eligible to give the </a:t>
            </a:r>
            <a:r>
              <a:rPr sz="1050" dirty="0">
                <a:latin typeface="Times New Roman"/>
                <a:cs typeface="Times New Roman"/>
              </a:rPr>
              <a:t>opening </a:t>
            </a:r>
            <a:r>
              <a:rPr sz="1050" spc="-5" dirty="0">
                <a:latin typeface="Times New Roman"/>
                <a:cs typeface="Times New Roman"/>
              </a:rPr>
              <a:t>and closing remarks at graduation shall </a:t>
            </a:r>
            <a:r>
              <a:rPr sz="1050" dirty="0">
                <a:latin typeface="Times New Roman"/>
                <a:cs typeface="Times New Roman"/>
              </a:rPr>
              <a:t>be </a:t>
            </a:r>
            <a:r>
              <a:rPr sz="1050" spc="-5" dirty="0">
                <a:latin typeface="Times New Roman"/>
                <a:cs typeface="Times New Roman"/>
              </a:rPr>
              <a:t>notified </a:t>
            </a:r>
            <a:r>
              <a:rPr sz="1050" dirty="0">
                <a:latin typeface="Times New Roman"/>
                <a:cs typeface="Times New Roman"/>
              </a:rPr>
              <a:t>by </a:t>
            </a:r>
            <a:r>
              <a:rPr sz="1050" spc="-5" dirty="0">
                <a:latin typeface="Times New Roman"/>
                <a:cs typeface="Times New Roman"/>
              </a:rPr>
              <a:t>the campus</a:t>
            </a:r>
            <a:r>
              <a:rPr sz="1050" spc="75" dirty="0">
                <a:latin typeface="Times New Roman"/>
                <a:cs typeface="Times New Roman"/>
              </a:rPr>
              <a:t> </a:t>
            </a:r>
            <a:r>
              <a:rPr sz="1050" spc="-5" dirty="0">
                <a:latin typeface="Times New Roman"/>
                <a:cs typeface="Times New Roman"/>
              </a:rPr>
              <a:t>principal.</a:t>
            </a:r>
            <a:endParaRPr sz="1050">
              <a:latin typeface="Times New Roman"/>
              <a:cs typeface="Times New Roman"/>
            </a:endParaRPr>
          </a:p>
          <a:p>
            <a:pPr marL="31115" marR="5080" indent="-1905" algn="just">
              <a:lnSpc>
                <a:spcPct val="95700"/>
              </a:lnSpc>
              <a:spcBef>
                <a:spcPts val="20"/>
              </a:spcBef>
            </a:pPr>
            <a:r>
              <a:rPr sz="1050" spc="-5" dirty="0">
                <a:latin typeface="Times New Roman"/>
                <a:cs typeface="Times New Roman"/>
              </a:rPr>
              <a:t>Notwithstanding </a:t>
            </a:r>
            <a:r>
              <a:rPr sz="1050" dirty="0">
                <a:latin typeface="Times New Roman"/>
                <a:cs typeface="Times New Roman"/>
              </a:rPr>
              <a:t>any </a:t>
            </a:r>
            <a:r>
              <a:rPr sz="1050" spc="-5" dirty="0">
                <a:latin typeface="Times New Roman"/>
                <a:cs typeface="Times New Roman"/>
              </a:rPr>
              <a:t>other eligibility requirements, in </a:t>
            </a:r>
            <a:r>
              <a:rPr sz="1050" dirty="0">
                <a:latin typeface="Times New Roman"/>
                <a:cs typeface="Times New Roman"/>
              </a:rPr>
              <a:t>order </a:t>
            </a:r>
            <a:r>
              <a:rPr sz="1050" spc="-5" dirty="0">
                <a:latin typeface="Times New Roman"/>
                <a:cs typeface="Times New Roman"/>
              </a:rPr>
              <a:t>to </a:t>
            </a:r>
            <a:r>
              <a:rPr sz="1050" dirty="0">
                <a:latin typeface="Times New Roman"/>
                <a:cs typeface="Times New Roman"/>
              </a:rPr>
              <a:t>be </a:t>
            </a:r>
            <a:r>
              <a:rPr sz="1050" spc="-15" dirty="0">
                <a:latin typeface="Times New Roman"/>
                <a:cs typeface="Times New Roman"/>
              </a:rPr>
              <a:t>considered </a:t>
            </a:r>
            <a:r>
              <a:rPr sz="1050" spc="-5" dirty="0">
                <a:latin typeface="Times New Roman"/>
                <a:cs typeface="Times New Roman"/>
              </a:rPr>
              <a:t>as an </a:t>
            </a:r>
            <a:r>
              <a:rPr sz="1050" spc="-25" dirty="0">
                <a:latin typeface="Times New Roman"/>
                <a:cs typeface="Times New Roman"/>
              </a:rPr>
              <a:t>eligible </a:t>
            </a:r>
            <a:r>
              <a:rPr sz="1050" spc="-5" dirty="0">
                <a:latin typeface="Times New Roman"/>
                <a:cs typeface="Times New Roman"/>
              </a:rPr>
              <a:t>student to </a:t>
            </a:r>
            <a:r>
              <a:rPr sz="1050" spc="-15" dirty="0">
                <a:latin typeface="Times New Roman"/>
                <a:cs typeface="Times New Roman"/>
              </a:rPr>
              <a:t>give </a:t>
            </a:r>
            <a:r>
              <a:rPr sz="1050" spc="-5" dirty="0">
                <a:latin typeface="Times New Roman"/>
                <a:cs typeface="Times New Roman"/>
              </a:rPr>
              <a:t>the </a:t>
            </a:r>
            <a:r>
              <a:rPr sz="1050" spc="-15" dirty="0">
                <a:latin typeface="Times New Roman"/>
                <a:cs typeface="Times New Roman"/>
              </a:rPr>
              <a:t>opening </a:t>
            </a:r>
            <a:r>
              <a:rPr sz="1050" dirty="0">
                <a:latin typeface="Times New Roman"/>
                <a:cs typeface="Times New Roman"/>
              </a:rPr>
              <a:t>or </a:t>
            </a:r>
            <a:r>
              <a:rPr sz="1050" spc="-15" dirty="0">
                <a:latin typeface="Times New Roman"/>
                <a:cs typeface="Times New Roman"/>
              </a:rPr>
              <a:t>closing  remarks,</a:t>
            </a:r>
            <a:r>
              <a:rPr sz="1050" spc="-55" dirty="0">
                <a:latin typeface="Times New Roman"/>
                <a:cs typeface="Times New Roman"/>
              </a:rPr>
              <a:t> </a:t>
            </a:r>
            <a:r>
              <a:rPr sz="1050" dirty="0">
                <a:latin typeface="Times New Roman"/>
                <a:cs typeface="Times New Roman"/>
              </a:rPr>
              <a:t>a</a:t>
            </a:r>
            <a:r>
              <a:rPr sz="1050" spc="-30" dirty="0">
                <a:latin typeface="Times New Roman"/>
                <a:cs typeface="Times New Roman"/>
              </a:rPr>
              <a:t> </a:t>
            </a:r>
            <a:r>
              <a:rPr sz="1050" spc="-5" dirty="0">
                <a:latin typeface="Times New Roman"/>
                <a:cs typeface="Times New Roman"/>
              </a:rPr>
              <a:t>student</a:t>
            </a:r>
            <a:r>
              <a:rPr sz="1050" spc="-35" dirty="0">
                <a:latin typeface="Times New Roman"/>
                <a:cs typeface="Times New Roman"/>
              </a:rPr>
              <a:t> </a:t>
            </a:r>
            <a:r>
              <a:rPr sz="1050" spc="-15" dirty="0">
                <a:latin typeface="Times New Roman"/>
                <a:cs typeface="Times New Roman"/>
              </a:rPr>
              <a:t>shall</a:t>
            </a:r>
            <a:r>
              <a:rPr sz="1050" spc="-50" dirty="0">
                <a:latin typeface="Times New Roman"/>
                <a:cs typeface="Times New Roman"/>
              </a:rPr>
              <a:t> </a:t>
            </a:r>
            <a:r>
              <a:rPr sz="1050" spc="-5" dirty="0">
                <a:latin typeface="Times New Roman"/>
                <a:cs typeface="Times New Roman"/>
              </a:rPr>
              <a:t>not</a:t>
            </a:r>
            <a:r>
              <a:rPr sz="1050" spc="-20" dirty="0">
                <a:latin typeface="Times New Roman"/>
                <a:cs typeface="Times New Roman"/>
              </a:rPr>
              <a:t> </a:t>
            </a:r>
            <a:r>
              <a:rPr sz="1050" spc="-25" dirty="0">
                <a:latin typeface="Times New Roman"/>
                <a:cs typeface="Times New Roman"/>
              </a:rPr>
              <a:t>have</a:t>
            </a:r>
            <a:r>
              <a:rPr sz="1050" spc="-70" dirty="0">
                <a:latin typeface="Times New Roman"/>
                <a:cs typeface="Times New Roman"/>
              </a:rPr>
              <a:t> </a:t>
            </a:r>
            <a:r>
              <a:rPr sz="1050" dirty="0">
                <a:latin typeface="Times New Roman"/>
                <a:cs typeface="Times New Roman"/>
              </a:rPr>
              <a:t>engaged</a:t>
            </a:r>
            <a:r>
              <a:rPr sz="1050" spc="-15" dirty="0">
                <a:latin typeface="Times New Roman"/>
                <a:cs typeface="Times New Roman"/>
              </a:rPr>
              <a:t> </a:t>
            </a:r>
            <a:r>
              <a:rPr sz="1050" spc="-5" dirty="0">
                <a:latin typeface="Times New Roman"/>
                <a:cs typeface="Times New Roman"/>
              </a:rPr>
              <a:t>in</a:t>
            </a:r>
            <a:r>
              <a:rPr sz="1050" spc="-15" dirty="0">
                <a:latin typeface="Times New Roman"/>
                <a:cs typeface="Times New Roman"/>
              </a:rPr>
              <a:t> </a:t>
            </a:r>
            <a:r>
              <a:rPr sz="1050" spc="-5" dirty="0">
                <a:latin typeface="Times New Roman"/>
                <a:cs typeface="Times New Roman"/>
              </a:rPr>
              <a:t>any</a:t>
            </a:r>
            <a:r>
              <a:rPr sz="1050" spc="-40" dirty="0">
                <a:latin typeface="Times New Roman"/>
                <a:cs typeface="Times New Roman"/>
              </a:rPr>
              <a:t> </a:t>
            </a:r>
            <a:r>
              <a:rPr sz="1050" spc="-15" dirty="0">
                <a:latin typeface="Times New Roman"/>
                <a:cs typeface="Times New Roman"/>
              </a:rPr>
              <a:t>misconduct</a:t>
            </a:r>
            <a:r>
              <a:rPr sz="1050" spc="-50" dirty="0">
                <a:latin typeface="Times New Roman"/>
                <a:cs typeface="Times New Roman"/>
              </a:rPr>
              <a:t> </a:t>
            </a:r>
            <a:r>
              <a:rPr sz="1050" spc="-5" dirty="0">
                <a:latin typeface="Times New Roman"/>
                <a:cs typeface="Times New Roman"/>
              </a:rPr>
              <a:t>in</a:t>
            </a:r>
            <a:r>
              <a:rPr sz="1050" spc="-25" dirty="0">
                <a:latin typeface="Times New Roman"/>
                <a:cs typeface="Times New Roman"/>
              </a:rPr>
              <a:t> violation</a:t>
            </a:r>
            <a:r>
              <a:rPr sz="1050" spc="-70" dirty="0">
                <a:latin typeface="Times New Roman"/>
                <a:cs typeface="Times New Roman"/>
              </a:rPr>
              <a:t> </a:t>
            </a:r>
            <a:r>
              <a:rPr sz="1050" dirty="0">
                <a:latin typeface="Times New Roman"/>
                <a:cs typeface="Times New Roman"/>
              </a:rPr>
              <a:t>of</a:t>
            </a:r>
            <a:r>
              <a:rPr sz="1050" spc="-20" dirty="0">
                <a:latin typeface="Times New Roman"/>
                <a:cs typeface="Times New Roman"/>
              </a:rPr>
              <a:t> </a:t>
            </a:r>
            <a:r>
              <a:rPr sz="1050" spc="-5" dirty="0">
                <a:latin typeface="Times New Roman"/>
                <a:cs typeface="Times New Roman"/>
              </a:rPr>
              <a:t>the</a:t>
            </a:r>
            <a:r>
              <a:rPr sz="1050" spc="-15" dirty="0">
                <a:latin typeface="Times New Roman"/>
                <a:cs typeface="Times New Roman"/>
              </a:rPr>
              <a:t> </a:t>
            </a:r>
            <a:r>
              <a:rPr sz="1050" spc="-25" dirty="0">
                <a:latin typeface="Times New Roman"/>
                <a:cs typeface="Times New Roman"/>
              </a:rPr>
              <a:t>district’s</a:t>
            </a:r>
            <a:r>
              <a:rPr sz="1050" spc="-55" dirty="0">
                <a:latin typeface="Times New Roman"/>
                <a:cs typeface="Times New Roman"/>
              </a:rPr>
              <a:t> </a:t>
            </a:r>
            <a:r>
              <a:rPr sz="1050" dirty="0">
                <a:latin typeface="Times New Roman"/>
                <a:cs typeface="Times New Roman"/>
              </a:rPr>
              <a:t>Code</a:t>
            </a:r>
            <a:r>
              <a:rPr sz="1050" spc="-25" dirty="0">
                <a:latin typeface="Times New Roman"/>
                <a:cs typeface="Times New Roman"/>
              </a:rPr>
              <a:t> resulting</a:t>
            </a:r>
            <a:r>
              <a:rPr sz="1050" spc="-55" dirty="0">
                <a:latin typeface="Times New Roman"/>
                <a:cs typeface="Times New Roman"/>
              </a:rPr>
              <a:t> </a:t>
            </a:r>
            <a:r>
              <a:rPr sz="1050" spc="-5" dirty="0">
                <a:latin typeface="Times New Roman"/>
                <a:cs typeface="Times New Roman"/>
              </a:rPr>
              <a:t>in</a:t>
            </a:r>
            <a:r>
              <a:rPr sz="1050" spc="-15" dirty="0">
                <a:latin typeface="Times New Roman"/>
                <a:cs typeface="Times New Roman"/>
              </a:rPr>
              <a:t> </a:t>
            </a:r>
            <a:r>
              <a:rPr sz="1050" dirty="0">
                <a:latin typeface="Times New Roman"/>
                <a:cs typeface="Times New Roman"/>
              </a:rPr>
              <a:t>an</a:t>
            </a:r>
            <a:r>
              <a:rPr sz="1050" spc="-25" dirty="0">
                <a:latin typeface="Times New Roman"/>
                <a:cs typeface="Times New Roman"/>
              </a:rPr>
              <a:t> </a:t>
            </a:r>
            <a:r>
              <a:rPr sz="1050" spc="-15" dirty="0">
                <a:latin typeface="Times New Roman"/>
                <a:cs typeface="Times New Roman"/>
              </a:rPr>
              <a:t>out-of-</a:t>
            </a:r>
            <a:r>
              <a:rPr sz="1050" spc="-60" dirty="0">
                <a:latin typeface="Times New Roman"/>
                <a:cs typeface="Times New Roman"/>
              </a:rPr>
              <a:t> </a:t>
            </a:r>
            <a:r>
              <a:rPr sz="1050" spc="-5" dirty="0">
                <a:latin typeface="Times New Roman"/>
                <a:cs typeface="Times New Roman"/>
              </a:rPr>
              <a:t>school</a:t>
            </a:r>
            <a:r>
              <a:rPr sz="1050" spc="-20" dirty="0">
                <a:latin typeface="Times New Roman"/>
                <a:cs typeface="Times New Roman"/>
              </a:rPr>
              <a:t> suspension,  </a:t>
            </a:r>
            <a:r>
              <a:rPr sz="1050" spc="-15" dirty="0">
                <a:latin typeface="Times New Roman"/>
                <a:cs typeface="Times New Roman"/>
              </a:rPr>
              <a:t>removal </a:t>
            </a:r>
            <a:r>
              <a:rPr sz="1050" spc="-5" dirty="0">
                <a:latin typeface="Times New Roman"/>
                <a:cs typeface="Times New Roman"/>
              </a:rPr>
              <a:t>to </a:t>
            </a:r>
            <a:r>
              <a:rPr sz="1050" dirty="0">
                <a:latin typeface="Times New Roman"/>
                <a:cs typeface="Times New Roman"/>
              </a:rPr>
              <a:t>a DAEP, or </a:t>
            </a:r>
            <a:r>
              <a:rPr sz="1050" spc="-20" dirty="0">
                <a:latin typeface="Times New Roman"/>
                <a:cs typeface="Times New Roman"/>
              </a:rPr>
              <a:t>placement </a:t>
            </a:r>
            <a:r>
              <a:rPr sz="1050" dirty="0">
                <a:latin typeface="Times New Roman"/>
                <a:cs typeface="Times New Roman"/>
              </a:rPr>
              <a:t>during </a:t>
            </a:r>
            <a:r>
              <a:rPr sz="1050" spc="-10" dirty="0">
                <a:latin typeface="Times New Roman"/>
                <a:cs typeface="Times New Roman"/>
              </a:rPr>
              <a:t>the </a:t>
            </a:r>
            <a:r>
              <a:rPr sz="1050" spc="-25" dirty="0">
                <a:latin typeface="Times New Roman"/>
                <a:cs typeface="Times New Roman"/>
              </a:rPr>
              <a:t>semester </a:t>
            </a:r>
            <a:r>
              <a:rPr sz="1050" spc="-15" dirty="0">
                <a:latin typeface="Times New Roman"/>
                <a:cs typeface="Times New Roman"/>
              </a:rPr>
              <a:t>immediately </a:t>
            </a:r>
            <a:r>
              <a:rPr sz="1050" spc="-5" dirty="0">
                <a:latin typeface="Times New Roman"/>
                <a:cs typeface="Times New Roman"/>
              </a:rPr>
              <a:t>preceding</a:t>
            </a:r>
            <a:r>
              <a:rPr sz="1050" spc="-125" dirty="0">
                <a:latin typeface="Times New Roman"/>
                <a:cs typeface="Times New Roman"/>
              </a:rPr>
              <a:t> </a:t>
            </a:r>
            <a:r>
              <a:rPr sz="1050" spc="-5" dirty="0">
                <a:latin typeface="Times New Roman"/>
                <a:cs typeface="Times New Roman"/>
              </a:rPr>
              <a:t>graduation.</a:t>
            </a:r>
            <a:endParaRPr sz="1050">
              <a:latin typeface="Times New Roman"/>
              <a:cs typeface="Times New Roman"/>
            </a:endParaRPr>
          </a:p>
          <a:p>
            <a:pPr marL="31115" marR="181610" indent="167640" algn="just">
              <a:lnSpc>
                <a:spcPct val="95700"/>
              </a:lnSpc>
              <a:spcBef>
                <a:spcPts val="15"/>
              </a:spcBef>
            </a:pPr>
            <a:r>
              <a:rPr sz="1050" dirty="0">
                <a:latin typeface="Times New Roman"/>
                <a:cs typeface="Times New Roman"/>
              </a:rPr>
              <a:t>The </a:t>
            </a:r>
            <a:r>
              <a:rPr sz="1050" spc="-25" dirty="0">
                <a:latin typeface="Times New Roman"/>
                <a:cs typeface="Times New Roman"/>
              </a:rPr>
              <a:t>valedictorian </a:t>
            </a:r>
            <a:r>
              <a:rPr sz="1050" dirty="0">
                <a:latin typeface="Times New Roman"/>
                <a:cs typeface="Times New Roman"/>
              </a:rPr>
              <a:t>and </a:t>
            </a:r>
            <a:r>
              <a:rPr sz="1050" spc="-15" dirty="0">
                <a:latin typeface="Times New Roman"/>
                <a:cs typeface="Times New Roman"/>
              </a:rPr>
              <a:t>salutatorian </a:t>
            </a:r>
            <a:r>
              <a:rPr sz="1050" spc="-5" dirty="0">
                <a:latin typeface="Times New Roman"/>
                <a:cs typeface="Times New Roman"/>
              </a:rPr>
              <a:t>may also </a:t>
            </a:r>
            <a:r>
              <a:rPr sz="1050" spc="-15" dirty="0">
                <a:latin typeface="Times New Roman"/>
                <a:cs typeface="Times New Roman"/>
              </a:rPr>
              <a:t>have </a:t>
            </a:r>
            <a:r>
              <a:rPr sz="1050" spc="-5" dirty="0">
                <a:latin typeface="Times New Roman"/>
                <a:cs typeface="Times New Roman"/>
              </a:rPr>
              <a:t>speaking roles at graduation. </a:t>
            </a:r>
            <a:r>
              <a:rPr sz="1050" dirty="0">
                <a:latin typeface="Times New Roman"/>
                <a:cs typeface="Times New Roman"/>
              </a:rPr>
              <a:t>No </a:t>
            </a:r>
            <a:r>
              <a:rPr sz="1050" spc="-5" dirty="0">
                <a:latin typeface="Times New Roman"/>
                <a:cs typeface="Times New Roman"/>
              </a:rPr>
              <a:t>student shall </a:t>
            </a:r>
            <a:r>
              <a:rPr sz="1050" dirty="0">
                <a:latin typeface="Times New Roman"/>
                <a:cs typeface="Times New Roman"/>
              </a:rPr>
              <a:t>be </a:t>
            </a:r>
            <a:r>
              <a:rPr sz="1050" spc="-5" dirty="0">
                <a:latin typeface="Times New Roman"/>
                <a:cs typeface="Times New Roman"/>
              </a:rPr>
              <a:t>eligible to </a:t>
            </a:r>
            <a:r>
              <a:rPr sz="1050" spc="-15" dirty="0">
                <a:latin typeface="Times New Roman"/>
                <a:cs typeface="Times New Roman"/>
              </a:rPr>
              <a:t>have </a:t>
            </a:r>
            <a:r>
              <a:rPr sz="1050" dirty="0">
                <a:latin typeface="Times New Roman"/>
                <a:cs typeface="Times New Roman"/>
              </a:rPr>
              <a:t>such a  </a:t>
            </a:r>
            <a:r>
              <a:rPr sz="1050" spc="-5" dirty="0">
                <a:latin typeface="Times New Roman"/>
                <a:cs typeface="Times New Roman"/>
              </a:rPr>
              <a:t>speaking role if </a:t>
            </a:r>
            <a:r>
              <a:rPr sz="1050" dirty="0">
                <a:latin typeface="Times New Roman"/>
                <a:cs typeface="Times New Roman"/>
              </a:rPr>
              <a:t>he or she </a:t>
            </a:r>
            <a:r>
              <a:rPr sz="1050" spc="-20" dirty="0">
                <a:latin typeface="Times New Roman"/>
                <a:cs typeface="Times New Roman"/>
              </a:rPr>
              <a:t>engaged </a:t>
            </a:r>
            <a:r>
              <a:rPr sz="1050" spc="-5" dirty="0">
                <a:latin typeface="Times New Roman"/>
                <a:cs typeface="Times New Roman"/>
              </a:rPr>
              <a:t>in </a:t>
            </a:r>
            <a:r>
              <a:rPr sz="1050" dirty="0">
                <a:latin typeface="Times New Roman"/>
                <a:cs typeface="Times New Roman"/>
              </a:rPr>
              <a:t>any </a:t>
            </a:r>
            <a:r>
              <a:rPr sz="1050" spc="-15" dirty="0">
                <a:latin typeface="Times New Roman"/>
                <a:cs typeface="Times New Roman"/>
              </a:rPr>
              <a:t>misconduct </a:t>
            </a:r>
            <a:r>
              <a:rPr sz="1050" spc="-5" dirty="0">
                <a:latin typeface="Times New Roman"/>
                <a:cs typeface="Times New Roman"/>
              </a:rPr>
              <a:t>in </a:t>
            </a:r>
            <a:r>
              <a:rPr sz="1050" spc="-20" dirty="0">
                <a:latin typeface="Times New Roman"/>
                <a:cs typeface="Times New Roman"/>
              </a:rPr>
              <a:t>violation </a:t>
            </a:r>
            <a:r>
              <a:rPr sz="1050" dirty="0">
                <a:latin typeface="Times New Roman"/>
                <a:cs typeface="Times New Roman"/>
              </a:rPr>
              <a:t>of </a:t>
            </a:r>
            <a:r>
              <a:rPr sz="1050" spc="-5" dirty="0">
                <a:latin typeface="Times New Roman"/>
                <a:cs typeface="Times New Roman"/>
              </a:rPr>
              <a:t>the district’s </a:t>
            </a:r>
            <a:r>
              <a:rPr sz="1050" dirty="0">
                <a:latin typeface="Times New Roman"/>
                <a:cs typeface="Times New Roman"/>
              </a:rPr>
              <a:t>Code </a:t>
            </a:r>
            <a:r>
              <a:rPr sz="1050" spc="-20" dirty="0">
                <a:latin typeface="Times New Roman"/>
                <a:cs typeface="Times New Roman"/>
              </a:rPr>
              <a:t>resulting </a:t>
            </a:r>
            <a:r>
              <a:rPr sz="1050" spc="-5" dirty="0">
                <a:latin typeface="Times New Roman"/>
                <a:cs typeface="Times New Roman"/>
              </a:rPr>
              <a:t>in </a:t>
            </a:r>
            <a:r>
              <a:rPr sz="1050" dirty="0">
                <a:latin typeface="Times New Roman"/>
                <a:cs typeface="Times New Roman"/>
              </a:rPr>
              <a:t>an </a:t>
            </a:r>
            <a:r>
              <a:rPr sz="1050" spc="-20" dirty="0">
                <a:latin typeface="Times New Roman"/>
                <a:cs typeface="Times New Roman"/>
              </a:rPr>
              <a:t>out-of-school suspension,  </a:t>
            </a:r>
            <a:r>
              <a:rPr sz="1050" spc="-15" dirty="0">
                <a:latin typeface="Times New Roman"/>
                <a:cs typeface="Times New Roman"/>
              </a:rPr>
              <a:t>removal </a:t>
            </a:r>
            <a:r>
              <a:rPr sz="1050" spc="-5" dirty="0">
                <a:latin typeface="Times New Roman"/>
                <a:cs typeface="Times New Roman"/>
              </a:rPr>
              <a:t>to </a:t>
            </a:r>
            <a:r>
              <a:rPr sz="1050" dirty="0">
                <a:latin typeface="Times New Roman"/>
                <a:cs typeface="Times New Roman"/>
              </a:rPr>
              <a:t>a DAEP, or </a:t>
            </a:r>
            <a:r>
              <a:rPr sz="1050" spc="-20" dirty="0">
                <a:latin typeface="Times New Roman"/>
                <a:cs typeface="Times New Roman"/>
              </a:rPr>
              <a:t>placement </a:t>
            </a:r>
            <a:r>
              <a:rPr sz="1050" dirty="0">
                <a:latin typeface="Times New Roman"/>
                <a:cs typeface="Times New Roman"/>
              </a:rPr>
              <a:t>during </a:t>
            </a:r>
            <a:r>
              <a:rPr sz="1050" spc="-5" dirty="0">
                <a:latin typeface="Times New Roman"/>
                <a:cs typeface="Times New Roman"/>
              </a:rPr>
              <a:t>the </a:t>
            </a:r>
            <a:r>
              <a:rPr sz="1050" spc="-15" dirty="0">
                <a:latin typeface="Times New Roman"/>
                <a:cs typeface="Times New Roman"/>
              </a:rPr>
              <a:t>semester </a:t>
            </a:r>
            <a:r>
              <a:rPr sz="1050" spc="-5" dirty="0">
                <a:latin typeface="Times New Roman"/>
                <a:cs typeface="Times New Roman"/>
              </a:rPr>
              <a:t>immediately preceding</a:t>
            </a:r>
            <a:r>
              <a:rPr sz="1050" spc="-70" dirty="0">
                <a:latin typeface="Times New Roman"/>
                <a:cs typeface="Times New Roman"/>
              </a:rPr>
              <a:t> </a:t>
            </a:r>
            <a:r>
              <a:rPr sz="1050" spc="-25" dirty="0">
                <a:latin typeface="Times New Roman"/>
                <a:cs typeface="Times New Roman"/>
              </a:rPr>
              <a:t>graduation.</a:t>
            </a:r>
            <a:endParaRPr sz="1050">
              <a:latin typeface="Times New Roman"/>
              <a:cs typeface="Times New Roman"/>
            </a:endParaRPr>
          </a:p>
          <a:p>
            <a:pPr marL="165100">
              <a:lnSpc>
                <a:spcPts val="1200"/>
              </a:lnSpc>
            </a:pPr>
            <a:r>
              <a:rPr sz="1050" dirty="0">
                <a:latin typeface="Times New Roman"/>
                <a:cs typeface="Times New Roman"/>
              </a:rPr>
              <a:t>See DAEP- </a:t>
            </a:r>
            <a:r>
              <a:rPr sz="1050" spc="-5" dirty="0">
                <a:latin typeface="Times New Roman"/>
                <a:cs typeface="Times New Roman"/>
              </a:rPr>
              <a:t>Restrictions </a:t>
            </a:r>
            <a:r>
              <a:rPr sz="1050" dirty="0">
                <a:latin typeface="Times New Roman"/>
                <a:cs typeface="Times New Roman"/>
              </a:rPr>
              <a:t>during </a:t>
            </a:r>
            <a:r>
              <a:rPr sz="1050" spc="-5" dirty="0">
                <a:latin typeface="Times New Roman"/>
                <a:cs typeface="Times New Roman"/>
              </a:rPr>
              <a:t>Removal, </a:t>
            </a:r>
            <a:r>
              <a:rPr sz="1050" dirty="0">
                <a:latin typeface="Times New Roman"/>
                <a:cs typeface="Times New Roman"/>
              </a:rPr>
              <a:t>for </a:t>
            </a:r>
            <a:r>
              <a:rPr sz="1050" spc="-5" dirty="0">
                <a:latin typeface="Times New Roman"/>
                <a:cs typeface="Times New Roman"/>
              </a:rPr>
              <a:t>information regarding </a:t>
            </a:r>
            <a:r>
              <a:rPr sz="1050" dirty="0">
                <a:latin typeface="Times New Roman"/>
                <a:cs typeface="Times New Roman"/>
              </a:rPr>
              <a:t>a </a:t>
            </a:r>
            <a:r>
              <a:rPr sz="1050" spc="-5" dirty="0">
                <a:latin typeface="Times New Roman"/>
                <a:cs typeface="Times New Roman"/>
              </a:rPr>
              <a:t>student assigned to DAEP at the </a:t>
            </a:r>
            <a:r>
              <a:rPr sz="1050" spc="-10" dirty="0">
                <a:latin typeface="Times New Roman"/>
                <a:cs typeface="Times New Roman"/>
              </a:rPr>
              <a:t>time </a:t>
            </a:r>
            <a:r>
              <a:rPr sz="1050" dirty="0">
                <a:latin typeface="Times New Roman"/>
                <a:cs typeface="Times New Roman"/>
              </a:rPr>
              <a:t>of</a:t>
            </a:r>
            <a:r>
              <a:rPr sz="1050" spc="90" dirty="0">
                <a:latin typeface="Times New Roman"/>
                <a:cs typeface="Times New Roman"/>
              </a:rPr>
              <a:t> </a:t>
            </a:r>
            <a:r>
              <a:rPr sz="1050" spc="-5" dirty="0">
                <a:latin typeface="Times New Roman"/>
                <a:cs typeface="Times New Roman"/>
              </a:rPr>
              <a:t>graduation.</a:t>
            </a:r>
            <a:endParaRPr sz="1050">
              <a:latin typeface="Times New Roman"/>
              <a:cs typeface="Times New Roman"/>
            </a:endParaRPr>
          </a:p>
          <a:p>
            <a:pPr marL="12700">
              <a:lnSpc>
                <a:spcPts val="1270"/>
              </a:lnSpc>
            </a:pPr>
            <a:r>
              <a:rPr sz="1100" b="1" spc="-5" dirty="0">
                <a:latin typeface="Times New Roman"/>
                <a:cs typeface="Times New Roman"/>
              </a:rPr>
              <a:t>Unauthorized</a:t>
            </a:r>
            <a:r>
              <a:rPr sz="1100" b="1" spc="-20" dirty="0">
                <a:latin typeface="Times New Roman"/>
                <a:cs typeface="Times New Roman"/>
              </a:rPr>
              <a:t> </a:t>
            </a:r>
            <a:r>
              <a:rPr sz="1100" b="1" spc="-5" dirty="0">
                <a:latin typeface="Times New Roman"/>
                <a:cs typeface="Times New Roman"/>
              </a:rPr>
              <a:t>Persons</a:t>
            </a:r>
            <a:endParaRPr sz="1100">
              <a:latin typeface="Times New Roman"/>
              <a:cs typeface="Times New Roman"/>
            </a:endParaRPr>
          </a:p>
          <a:p>
            <a:pPr marL="30480" marR="5080" indent="173355" algn="just">
              <a:lnSpc>
                <a:spcPct val="95700"/>
              </a:lnSpc>
              <a:spcBef>
                <a:spcPts val="20"/>
              </a:spcBef>
            </a:pPr>
            <a:r>
              <a:rPr sz="1050" spc="-10" dirty="0">
                <a:latin typeface="Times New Roman"/>
                <a:cs typeface="Times New Roman"/>
              </a:rPr>
              <a:t>In </a:t>
            </a:r>
            <a:r>
              <a:rPr sz="1050" spc="-15" dirty="0">
                <a:latin typeface="Times New Roman"/>
                <a:cs typeface="Times New Roman"/>
              </a:rPr>
              <a:t>accordance </a:t>
            </a:r>
            <a:r>
              <a:rPr sz="1050" spc="-5" dirty="0">
                <a:latin typeface="Times New Roman"/>
                <a:cs typeface="Times New Roman"/>
              </a:rPr>
              <a:t>with </a:t>
            </a:r>
            <a:r>
              <a:rPr sz="1050" dirty="0">
                <a:latin typeface="Times New Roman"/>
                <a:cs typeface="Times New Roman"/>
              </a:rPr>
              <a:t>SB </a:t>
            </a:r>
            <a:r>
              <a:rPr sz="1050" spc="-15" dirty="0">
                <a:latin typeface="Times New Roman"/>
                <a:cs typeface="Times New Roman"/>
              </a:rPr>
              <a:t>1553 </a:t>
            </a:r>
            <a:r>
              <a:rPr sz="1050" dirty="0">
                <a:latin typeface="Times New Roman"/>
                <a:cs typeface="Times New Roman"/>
              </a:rPr>
              <a:t>of </a:t>
            </a:r>
            <a:r>
              <a:rPr sz="1050" spc="-10" dirty="0">
                <a:latin typeface="Times New Roman"/>
                <a:cs typeface="Times New Roman"/>
              </a:rPr>
              <a:t>the </a:t>
            </a:r>
            <a:r>
              <a:rPr sz="1050" spc="-20" dirty="0">
                <a:latin typeface="Times New Roman"/>
                <a:cs typeface="Times New Roman"/>
              </a:rPr>
              <a:t>Education </a:t>
            </a:r>
            <a:r>
              <a:rPr sz="1050" dirty="0">
                <a:latin typeface="Times New Roman"/>
                <a:cs typeface="Times New Roman"/>
              </a:rPr>
              <a:t>Code </a:t>
            </a:r>
            <a:r>
              <a:rPr sz="1050" spc="-15" dirty="0">
                <a:latin typeface="Times New Roman"/>
                <a:cs typeface="Times New Roman"/>
              </a:rPr>
              <a:t>37.105, </a:t>
            </a:r>
            <a:r>
              <a:rPr sz="1050" dirty="0">
                <a:latin typeface="Times New Roman"/>
                <a:cs typeface="Times New Roman"/>
              </a:rPr>
              <a:t>a </a:t>
            </a:r>
            <a:r>
              <a:rPr sz="1050" spc="-15" dirty="0">
                <a:latin typeface="Times New Roman"/>
                <a:cs typeface="Times New Roman"/>
              </a:rPr>
              <a:t>school </a:t>
            </a:r>
            <a:r>
              <a:rPr sz="1050" spc="-20" dirty="0">
                <a:latin typeface="Times New Roman"/>
                <a:cs typeface="Times New Roman"/>
              </a:rPr>
              <a:t>administrator, </a:t>
            </a:r>
            <a:r>
              <a:rPr sz="1050" spc="-15" dirty="0">
                <a:latin typeface="Times New Roman"/>
                <a:cs typeface="Times New Roman"/>
              </a:rPr>
              <a:t>school </a:t>
            </a:r>
            <a:r>
              <a:rPr sz="1050" spc="-20" dirty="0">
                <a:latin typeface="Times New Roman"/>
                <a:cs typeface="Times New Roman"/>
              </a:rPr>
              <a:t>resource </a:t>
            </a:r>
            <a:r>
              <a:rPr sz="1050" spc="-15" dirty="0">
                <a:latin typeface="Times New Roman"/>
                <a:cs typeface="Times New Roman"/>
              </a:rPr>
              <a:t>officer </a:t>
            </a:r>
            <a:r>
              <a:rPr sz="1050" spc="-20" dirty="0">
                <a:latin typeface="Times New Roman"/>
                <a:cs typeface="Times New Roman"/>
              </a:rPr>
              <a:t>(SRO), </a:t>
            </a:r>
            <a:r>
              <a:rPr sz="1050" dirty="0">
                <a:latin typeface="Times New Roman"/>
                <a:cs typeface="Times New Roman"/>
              </a:rPr>
              <a:t>or </a:t>
            </a:r>
            <a:r>
              <a:rPr sz="1050" spc="-15" dirty="0">
                <a:latin typeface="Times New Roman"/>
                <a:cs typeface="Times New Roman"/>
              </a:rPr>
              <a:t>district </a:t>
            </a:r>
            <a:r>
              <a:rPr sz="1050" spc="-20" dirty="0">
                <a:latin typeface="Times New Roman"/>
                <a:cs typeface="Times New Roman"/>
              </a:rPr>
              <a:t>police  </a:t>
            </a:r>
            <a:r>
              <a:rPr sz="1050" spc="-15" dirty="0">
                <a:latin typeface="Times New Roman"/>
                <a:cs typeface="Times New Roman"/>
              </a:rPr>
              <a:t>officer shall have the </a:t>
            </a:r>
            <a:r>
              <a:rPr sz="1050" spc="-20" dirty="0">
                <a:latin typeface="Times New Roman"/>
                <a:cs typeface="Times New Roman"/>
              </a:rPr>
              <a:t>authority </a:t>
            </a:r>
            <a:r>
              <a:rPr sz="1050" spc="-5" dirty="0">
                <a:latin typeface="Times New Roman"/>
                <a:cs typeface="Times New Roman"/>
              </a:rPr>
              <a:t>to </a:t>
            </a:r>
            <a:r>
              <a:rPr sz="1050" spc="-15" dirty="0">
                <a:latin typeface="Times New Roman"/>
                <a:cs typeface="Times New Roman"/>
              </a:rPr>
              <a:t>refuse entry </a:t>
            </a:r>
            <a:r>
              <a:rPr sz="1050" dirty="0">
                <a:latin typeface="Times New Roman"/>
                <a:cs typeface="Times New Roman"/>
              </a:rPr>
              <a:t>or </a:t>
            </a:r>
            <a:r>
              <a:rPr sz="1050" spc="-15" dirty="0">
                <a:latin typeface="Times New Roman"/>
                <a:cs typeface="Times New Roman"/>
              </a:rPr>
              <a:t>eject </a:t>
            </a:r>
            <a:r>
              <a:rPr sz="1050" dirty="0">
                <a:latin typeface="Times New Roman"/>
                <a:cs typeface="Times New Roman"/>
              </a:rPr>
              <a:t>a </a:t>
            </a:r>
            <a:r>
              <a:rPr sz="1050" spc="-15" dirty="0">
                <a:latin typeface="Times New Roman"/>
                <a:cs typeface="Times New Roman"/>
              </a:rPr>
              <a:t>person </a:t>
            </a:r>
            <a:r>
              <a:rPr sz="1050" dirty="0">
                <a:latin typeface="Times New Roman"/>
                <a:cs typeface="Times New Roman"/>
              </a:rPr>
              <a:t>from </a:t>
            </a:r>
            <a:r>
              <a:rPr sz="1050" spc="-15" dirty="0">
                <a:latin typeface="Times New Roman"/>
                <a:cs typeface="Times New Roman"/>
              </a:rPr>
              <a:t>district property </a:t>
            </a:r>
            <a:r>
              <a:rPr sz="1050" spc="-5" dirty="0">
                <a:latin typeface="Times New Roman"/>
                <a:cs typeface="Times New Roman"/>
              </a:rPr>
              <a:t>if </a:t>
            </a:r>
            <a:r>
              <a:rPr sz="1050" spc="-10" dirty="0">
                <a:latin typeface="Times New Roman"/>
                <a:cs typeface="Times New Roman"/>
              </a:rPr>
              <a:t>the </a:t>
            </a:r>
            <a:r>
              <a:rPr sz="1050" spc="-15" dirty="0">
                <a:latin typeface="Times New Roman"/>
                <a:cs typeface="Times New Roman"/>
              </a:rPr>
              <a:t>person </a:t>
            </a:r>
            <a:r>
              <a:rPr sz="1050" spc="-20" dirty="0">
                <a:latin typeface="Times New Roman"/>
                <a:cs typeface="Times New Roman"/>
              </a:rPr>
              <a:t>refuses </a:t>
            </a:r>
            <a:r>
              <a:rPr sz="1050" spc="-5" dirty="0">
                <a:latin typeface="Times New Roman"/>
                <a:cs typeface="Times New Roman"/>
              </a:rPr>
              <a:t>to </a:t>
            </a:r>
            <a:r>
              <a:rPr sz="1050" spc="-15" dirty="0">
                <a:latin typeface="Times New Roman"/>
                <a:cs typeface="Times New Roman"/>
              </a:rPr>
              <a:t>leave peaceably </a:t>
            </a:r>
            <a:r>
              <a:rPr sz="1050" dirty="0">
                <a:latin typeface="Times New Roman"/>
                <a:cs typeface="Times New Roman"/>
              </a:rPr>
              <a:t>on </a:t>
            </a:r>
            <a:r>
              <a:rPr sz="1050" spc="-15" dirty="0">
                <a:latin typeface="Times New Roman"/>
                <a:cs typeface="Times New Roman"/>
              </a:rPr>
              <a:t>request  and:</a:t>
            </a:r>
            <a:endParaRPr sz="1050">
              <a:latin typeface="Times New Roman"/>
              <a:cs typeface="Times New Roman"/>
            </a:endParaRPr>
          </a:p>
          <a:p>
            <a:pPr marL="469265" indent="-228600">
              <a:lnSpc>
                <a:spcPts val="1190"/>
              </a:lnSpc>
              <a:buFont typeface="Times New Roman"/>
              <a:buAutoNum type="arabicPeriod"/>
              <a:tabLst>
                <a:tab pos="412115" algn="l"/>
              </a:tabLst>
            </a:pPr>
            <a:r>
              <a:rPr sz="1050" dirty="0">
                <a:latin typeface="Times New Roman"/>
                <a:cs typeface="Times New Roman"/>
              </a:rPr>
              <a:t>The </a:t>
            </a:r>
            <a:r>
              <a:rPr sz="1050" spc="-5" dirty="0">
                <a:latin typeface="Times New Roman"/>
                <a:cs typeface="Times New Roman"/>
              </a:rPr>
              <a:t>person poses </a:t>
            </a:r>
            <a:r>
              <a:rPr sz="1050" dirty="0">
                <a:latin typeface="Times New Roman"/>
                <a:cs typeface="Times New Roman"/>
              </a:rPr>
              <a:t>a </a:t>
            </a:r>
            <a:r>
              <a:rPr sz="1050" spc="-5" dirty="0">
                <a:latin typeface="Times New Roman"/>
                <a:cs typeface="Times New Roman"/>
              </a:rPr>
              <a:t>substantial risk </a:t>
            </a:r>
            <a:r>
              <a:rPr sz="1050" dirty="0">
                <a:latin typeface="Times New Roman"/>
                <a:cs typeface="Times New Roman"/>
              </a:rPr>
              <a:t>of harm </a:t>
            </a:r>
            <a:r>
              <a:rPr sz="1050" spc="-5" dirty="0">
                <a:latin typeface="Times New Roman"/>
                <a:cs typeface="Times New Roman"/>
              </a:rPr>
              <a:t>to </a:t>
            </a:r>
            <a:r>
              <a:rPr sz="1050" dirty="0">
                <a:latin typeface="Times New Roman"/>
                <a:cs typeface="Times New Roman"/>
              </a:rPr>
              <a:t>any person;</a:t>
            </a:r>
            <a:r>
              <a:rPr sz="1050" spc="-135" dirty="0">
                <a:latin typeface="Times New Roman"/>
                <a:cs typeface="Times New Roman"/>
              </a:rPr>
              <a:t> </a:t>
            </a:r>
            <a:r>
              <a:rPr sz="1050" dirty="0">
                <a:latin typeface="Times New Roman"/>
                <a:cs typeface="Times New Roman"/>
              </a:rPr>
              <a:t>or</a:t>
            </a:r>
            <a:endParaRPr sz="1050">
              <a:latin typeface="Times New Roman"/>
              <a:cs typeface="Times New Roman"/>
            </a:endParaRPr>
          </a:p>
          <a:p>
            <a:pPr marL="469265" marR="69215" indent="-227965">
              <a:lnSpc>
                <a:spcPts val="1210"/>
              </a:lnSpc>
              <a:spcBef>
                <a:spcPts val="45"/>
              </a:spcBef>
              <a:buFont typeface="Times New Roman"/>
              <a:buAutoNum type="arabicPeriod"/>
              <a:tabLst>
                <a:tab pos="412115" algn="l"/>
              </a:tabLst>
            </a:pPr>
            <a:r>
              <a:rPr sz="1050" dirty="0">
                <a:latin typeface="Times New Roman"/>
                <a:cs typeface="Times New Roman"/>
              </a:rPr>
              <a:t>The person </a:t>
            </a:r>
            <a:r>
              <a:rPr sz="1050" spc="-5" dirty="0">
                <a:latin typeface="Times New Roman"/>
                <a:cs typeface="Times New Roman"/>
              </a:rPr>
              <a:t>behaves in </a:t>
            </a:r>
            <a:r>
              <a:rPr sz="1050" dirty="0">
                <a:latin typeface="Times New Roman"/>
                <a:cs typeface="Times New Roman"/>
              </a:rPr>
              <a:t>a </a:t>
            </a:r>
            <a:r>
              <a:rPr sz="1050" spc="-5" dirty="0">
                <a:latin typeface="Times New Roman"/>
                <a:cs typeface="Times New Roman"/>
              </a:rPr>
              <a:t>manner that is inappropriate </a:t>
            </a:r>
            <a:r>
              <a:rPr sz="1050" dirty="0">
                <a:latin typeface="Times New Roman"/>
                <a:cs typeface="Times New Roman"/>
              </a:rPr>
              <a:t>for a school </a:t>
            </a:r>
            <a:r>
              <a:rPr sz="1050" spc="-5" dirty="0">
                <a:latin typeface="Times New Roman"/>
                <a:cs typeface="Times New Roman"/>
              </a:rPr>
              <a:t>setting, and the person persists in the behavior after </a:t>
            </a:r>
            <a:r>
              <a:rPr sz="1050" spc="-10" dirty="0">
                <a:latin typeface="Times New Roman"/>
                <a:cs typeface="Times New Roman"/>
              </a:rPr>
              <a:t>being  </a:t>
            </a:r>
            <a:r>
              <a:rPr sz="1050" spc="-5" dirty="0">
                <a:latin typeface="Times New Roman"/>
                <a:cs typeface="Times New Roman"/>
              </a:rPr>
              <a:t>given</a:t>
            </a:r>
            <a:r>
              <a:rPr sz="1050" spc="-10" dirty="0">
                <a:latin typeface="Times New Roman"/>
                <a:cs typeface="Times New Roman"/>
              </a:rPr>
              <a:t> </a:t>
            </a:r>
            <a:r>
              <a:rPr sz="1050" dirty="0">
                <a:latin typeface="Times New Roman"/>
                <a:cs typeface="Times New Roman"/>
              </a:rPr>
              <a:t>a</a:t>
            </a:r>
            <a:r>
              <a:rPr sz="1050" spc="-25" dirty="0">
                <a:latin typeface="Times New Roman"/>
                <a:cs typeface="Times New Roman"/>
              </a:rPr>
              <a:t> </a:t>
            </a:r>
            <a:r>
              <a:rPr sz="1050" spc="-5" dirty="0">
                <a:latin typeface="Times New Roman"/>
                <a:cs typeface="Times New Roman"/>
              </a:rPr>
              <a:t>verbal</a:t>
            </a:r>
            <a:r>
              <a:rPr sz="1050" spc="-20" dirty="0">
                <a:latin typeface="Times New Roman"/>
                <a:cs typeface="Times New Roman"/>
              </a:rPr>
              <a:t> </a:t>
            </a:r>
            <a:r>
              <a:rPr sz="1050" spc="-5" dirty="0">
                <a:latin typeface="Times New Roman"/>
                <a:cs typeface="Times New Roman"/>
              </a:rPr>
              <a:t>warning</a:t>
            </a:r>
            <a:r>
              <a:rPr sz="1050" spc="-15" dirty="0">
                <a:latin typeface="Times New Roman"/>
                <a:cs typeface="Times New Roman"/>
              </a:rPr>
              <a:t> </a:t>
            </a:r>
            <a:r>
              <a:rPr sz="1050" spc="-5" dirty="0">
                <a:latin typeface="Times New Roman"/>
                <a:cs typeface="Times New Roman"/>
              </a:rPr>
              <a:t>that</a:t>
            </a:r>
            <a:r>
              <a:rPr sz="1050" spc="-20" dirty="0">
                <a:latin typeface="Times New Roman"/>
                <a:cs typeface="Times New Roman"/>
              </a:rPr>
              <a:t> </a:t>
            </a:r>
            <a:r>
              <a:rPr sz="1050" spc="-5" dirty="0">
                <a:latin typeface="Times New Roman"/>
                <a:cs typeface="Times New Roman"/>
              </a:rPr>
              <a:t>the</a:t>
            </a:r>
            <a:r>
              <a:rPr sz="1050" spc="-15" dirty="0">
                <a:latin typeface="Times New Roman"/>
                <a:cs typeface="Times New Roman"/>
              </a:rPr>
              <a:t> </a:t>
            </a:r>
            <a:r>
              <a:rPr sz="1050" spc="-5" dirty="0">
                <a:latin typeface="Times New Roman"/>
                <a:cs typeface="Times New Roman"/>
              </a:rPr>
              <a:t>behavior</a:t>
            </a:r>
            <a:r>
              <a:rPr sz="1050" spc="-15" dirty="0">
                <a:latin typeface="Times New Roman"/>
                <a:cs typeface="Times New Roman"/>
              </a:rPr>
              <a:t> </a:t>
            </a:r>
            <a:r>
              <a:rPr sz="1050" spc="-5" dirty="0">
                <a:latin typeface="Times New Roman"/>
                <a:cs typeface="Times New Roman"/>
              </a:rPr>
              <a:t>is</a:t>
            </a:r>
            <a:r>
              <a:rPr sz="1050" spc="-15" dirty="0">
                <a:latin typeface="Times New Roman"/>
                <a:cs typeface="Times New Roman"/>
              </a:rPr>
              <a:t> </a:t>
            </a:r>
            <a:r>
              <a:rPr sz="1050" spc="-5" dirty="0">
                <a:latin typeface="Times New Roman"/>
                <a:cs typeface="Times New Roman"/>
              </a:rPr>
              <a:t>inappropriate</a:t>
            </a:r>
            <a:r>
              <a:rPr sz="1050" spc="-25" dirty="0">
                <a:latin typeface="Times New Roman"/>
                <a:cs typeface="Times New Roman"/>
              </a:rPr>
              <a:t> </a:t>
            </a:r>
            <a:r>
              <a:rPr sz="1050" dirty="0">
                <a:latin typeface="Times New Roman"/>
                <a:cs typeface="Times New Roman"/>
              </a:rPr>
              <a:t>and</a:t>
            </a:r>
            <a:r>
              <a:rPr sz="1050" spc="-15" dirty="0">
                <a:latin typeface="Times New Roman"/>
                <a:cs typeface="Times New Roman"/>
              </a:rPr>
              <a:t> </a:t>
            </a:r>
            <a:r>
              <a:rPr sz="1050" spc="-5" dirty="0">
                <a:latin typeface="Times New Roman"/>
                <a:cs typeface="Times New Roman"/>
              </a:rPr>
              <a:t>may</a:t>
            </a:r>
            <a:r>
              <a:rPr sz="1050" spc="-35" dirty="0">
                <a:latin typeface="Times New Roman"/>
                <a:cs typeface="Times New Roman"/>
              </a:rPr>
              <a:t> </a:t>
            </a:r>
            <a:r>
              <a:rPr sz="1050" spc="-5" dirty="0">
                <a:latin typeface="Times New Roman"/>
                <a:cs typeface="Times New Roman"/>
              </a:rPr>
              <a:t>result</a:t>
            </a:r>
            <a:r>
              <a:rPr sz="1050" spc="-20" dirty="0">
                <a:latin typeface="Times New Roman"/>
                <a:cs typeface="Times New Roman"/>
              </a:rPr>
              <a:t> </a:t>
            </a:r>
            <a:r>
              <a:rPr sz="1050" spc="-5" dirty="0">
                <a:latin typeface="Times New Roman"/>
                <a:cs typeface="Times New Roman"/>
              </a:rPr>
              <a:t>in</a:t>
            </a:r>
            <a:r>
              <a:rPr sz="1050" spc="-15" dirty="0">
                <a:latin typeface="Times New Roman"/>
                <a:cs typeface="Times New Roman"/>
              </a:rPr>
              <a:t> </a:t>
            </a:r>
            <a:r>
              <a:rPr sz="1050" spc="-5" dirty="0">
                <a:latin typeface="Times New Roman"/>
                <a:cs typeface="Times New Roman"/>
              </a:rPr>
              <a:t>refusal</a:t>
            </a:r>
            <a:r>
              <a:rPr sz="1050" spc="-20" dirty="0">
                <a:latin typeface="Times New Roman"/>
                <a:cs typeface="Times New Roman"/>
              </a:rPr>
              <a:t> </a:t>
            </a:r>
            <a:r>
              <a:rPr sz="1050" dirty="0">
                <a:latin typeface="Times New Roman"/>
                <a:cs typeface="Times New Roman"/>
              </a:rPr>
              <a:t>of</a:t>
            </a:r>
            <a:r>
              <a:rPr sz="1050" spc="-5" dirty="0">
                <a:latin typeface="Times New Roman"/>
                <a:cs typeface="Times New Roman"/>
              </a:rPr>
              <a:t> entry</a:t>
            </a:r>
            <a:r>
              <a:rPr sz="1050" spc="-35" dirty="0">
                <a:latin typeface="Times New Roman"/>
                <a:cs typeface="Times New Roman"/>
              </a:rPr>
              <a:t> </a:t>
            </a:r>
            <a:r>
              <a:rPr sz="1050" dirty="0">
                <a:latin typeface="Times New Roman"/>
                <a:cs typeface="Times New Roman"/>
              </a:rPr>
              <a:t>or</a:t>
            </a:r>
            <a:r>
              <a:rPr sz="1050" spc="-15" dirty="0">
                <a:latin typeface="Times New Roman"/>
                <a:cs typeface="Times New Roman"/>
              </a:rPr>
              <a:t> </a:t>
            </a:r>
            <a:r>
              <a:rPr sz="1050" spc="-5" dirty="0">
                <a:latin typeface="Times New Roman"/>
                <a:cs typeface="Times New Roman"/>
              </a:rPr>
              <a:t>ejection.</a:t>
            </a:r>
            <a:endParaRPr sz="1050">
              <a:latin typeface="Times New Roman"/>
              <a:cs typeface="Times New Roman"/>
            </a:endParaRPr>
          </a:p>
        </p:txBody>
      </p:sp>
      <p:sp>
        <p:nvSpPr>
          <p:cNvPr id="36" name="object 36"/>
          <p:cNvSpPr txBox="1"/>
          <p:nvPr/>
        </p:nvSpPr>
        <p:spPr>
          <a:xfrm>
            <a:off x="554736" y="9278111"/>
            <a:ext cx="6793230" cy="154305"/>
          </a:xfrm>
          <a:prstGeom prst="rect">
            <a:avLst/>
          </a:prstGeom>
          <a:solidFill>
            <a:srgbClr val="FFFF00"/>
          </a:solidFill>
        </p:spPr>
        <p:txBody>
          <a:bodyPr vert="horz" wrap="square" lIns="0" tIns="0" rIns="0" bIns="0" rtlCol="0">
            <a:spAutoFit/>
          </a:bodyPr>
          <a:lstStyle/>
          <a:p>
            <a:pPr>
              <a:lnSpc>
                <a:spcPts val="1160"/>
              </a:lnSpc>
            </a:pPr>
            <a:r>
              <a:rPr sz="1050" spc="-5" dirty="0">
                <a:latin typeface="Times New Roman"/>
                <a:cs typeface="Times New Roman"/>
              </a:rPr>
              <a:t>Appeals regarding refusal </a:t>
            </a:r>
            <a:r>
              <a:rPr sz="1050" dirty="0">
                <a:latin typeface="Times New Roman"/>
                <a:cs typeface="Times New Roman"/>
              </a:rPr>
              <a:t>of </a:t>
            </a:r>
            <a:r>
              <a:rPr sz="1050" spc="-5" dirty="0">
                <a:latin typeface="Times New Roman"/>
                <a:cs typeface="Times New Roman"/>
              </a:rPr>
              <a:t>entry </a:t>
            </a:r>
            <a:r>
              <a:rPr sz="1050" dirty="0">
                <a:latin typeface="Times New Roman"/>
                <a:cs typeface="Times New Roman"/>
              </a:rPr>
              <a:t>or </a:t>
            </a:r>
            <a:r>
              <a:rPr sz="1050" spc="-5" dirty="0">
                <a:latin typeface="Times New Roman"/>
                <a:cs typeface="Times New Roman"/>
              </a:rPr>
              <a:t>ejection </a:t>
            </a:r>
            <a:r>
              <a:rPr sz="1050" dirty="0">
                <a:latin typeface="Times New Roman"/>
                <a:cs typeface="Times New Roman"/>
              </a:rPr>
              <a:t>from </a:t>
            </a:r>
            <a:r>
              <a:rPr sz="1050" spc="-5" dirty="0">
                <a:latin typeface="Times New Roman"/>
                <a:cs typeface="Times New Roman"/>
              </a:rPr>
              <a:t>district </a:t>
            </a:r>
            <a:r>
              <a:rPr sz="1050" dirty="0">
                <a:latin typeface="Times New Roman"/>
                <a:cs typeface="Times New Roman"/>
              </a:rPr>
              <a:t>property </a:t>
            </a:r>
            <a:r>
              <a:rPr sz="1050" spc="-5" dirty="0">
                <a:latin typeface="Times New Roman"/>
                <a:cs typeface="Times New Roman"/>
              </a:rPr>
              <a:t>may </a:t>
            </a:r>
            <a:r>
              <a:rPr sz="1050" dirty="0">
                <a:latin typeface="Times New Roman"/>
                <a:cs typeface="Times New Roman"/>
              </a:rPr>
              <a:t>be </a:t>
            </a:r>
            <a:r>
              <a:rPr sz="1050" spc="-5" dirty="0">
                <a:latin typeface="Times New Roman"/>
                <a:cs typeface="Times New Roman"/>
              </a:rPr>
              <a:t>filed in accordance with policies FNG </a:t>
            </a:r>
            <a:r>
              <a:rPr sz="1050" spc="-10" dirty="0">
                <a:latin typeface="Times New Roman"/>
                <a:cs typeface="Times New Roman"/>
              </a:rPr>
              <a:t>(LOCAL)</a:t>
            </a:r>
            <a:r>
              <a:rPr sz="1050" spc="-80" dirty="0">
                <a:latin typeface="Times New Roman"/>
                <a:cs typeface="Times New Roman"/>
              </a:rPr>
              <a:t> </a:t>
            </a:r>
            <a:r>
              <a:rPr sz="1050" dirty="0">
                <a:latin typeface="Times New Roman"/>
                <a:cs typeface="Times New Roman"/>
              </a:rPr>
              <a:t>or</a:t>
            </a:r>
            <a:endParaRPr sz="1050">
              <a:latin typeface="Times New Roman"/>
              <a:cs typeface="Times New Roman"/>
            </a:endParaRPr>
          </a:p>
        </p:txBody>
      </p:sp>
      <p:sp>
        <p:nvSpPr>
          <p:cNvPr id="37" name="object 37"/>
          <p:cNvSpPr txBox="1"/>
          <p:nvPr/>
        </p:nvSpPr>
        <p:spPr>
          <a:xfrm>
            <a:off x="355091" y="9405619"/>
            <a:ext cx="1615440" cy="186690"/>
          </a:xfrm>
          <a:prstGeom prst="rect">
            <a:avLst/>
          </a:prstGeom>
          <a:solidFill>
            <a:srgbClr val="FFFF00"/>
          </a:solidFill>
        </p:spPr>
        <p:txBody>
          <a:bodyPr vert="horz" wrap="square" lIns="0" tIns="13335" rIns="0" bIns="0" rtlCol="0">
            <a:spAutoFit/>
          </a:bodyPr>
          <a:lstStyle/>
          <a:p>
            <a:pPr>
              <a:lnSpc>
                <a:spcPct val="100000"/>
              </a:lnSpc>
              <a:spcBef>
                <a:spcPts val="105"/>
              </a:spcBef>
            </a:pPr>
            <a:r>
              <a:rPr sz="1050" dirty="0">
                <a:latin typeface="Times New Roman"/>
                <a:cs typeface="Times New Roman"/>
              </a:rPr>
              <a:t>GF </a:t>
            </a:r>
            <a:r>
              <a:rPr sz="1050" spc="-5" dirty="0">
                <a:latin typeface="Times New Roman"/>
                <a:cs typeface="Times New Roman"/>
              </a:rPr>
              <a:t>(LOCAL), as</a:t>
            </a:r>
            <a:r>
              <a:rPr sz="1050" spc="-75" dirty="0">
                <a:latin typeface="Times New Roman"/>
                <a:cs typeface="Times New Roman"/>
              </a:rPr>
              <a:t> </a:t>
            </a:r>
            <a:r>
              <a:rPr sz="1050" spc="-5" dirty="0">
                <a:latin typeface="Times New Roman"/>
                <a:cs typeface="Times New Roman"/>
              </a:rPr>
              <a:t>appropriate.</a:t>
            </a:r>
            <a:endParaRPr sz="1050">
              <a:latin typeface="Times New Roman"/>
              <a:cs typeface="Times New Roman"/>
            </a:endParaRPr>
          </a:p>
        </p:txBody>
      </p:sp>
      <p:sp>
        <p:nvSpPr>
          <p:cNvPr id="38" name="object 38"/>
          <p:cNvSpPr txBox="1"/>
          <p:nvPr/>
        </p:nvSpPr>
        <p:spPr>
          <a:xfrm>
            <a:off x="1970532" y="9432035"/>
            <a:ext cx="5377180" cy="154305"/>
          </a:xfrm>
          <a:prstGeom prst="rect">
            <a:avLst/>
          </a:prstGeom>
          <a:solidFill>
            <a:srgbClr val="FFFF00"/>
          </a:solidFill>
        </p:spPr>
        <p:txBody>
          <a:bodyPr vert="horz" wrap="square" lIns="0" tIns="0" rIns="0" bIns="0" rtlCol="0">
            <a:spAutoFit/>
          </a:bodyPr>
          <a:lstStyle/>
          <a:p>
            <a:pPr>
              <a:lnSpc>
                <a:spcPts val="1160"/>
              </a:lnSpc>
            </a:pPr>
            <a:r>
              <a:rPr sz="1050" spc="-5" dirty="0">
                <a:latin typeface="Times New Roman"/>
                <a:cs typeface="Times New Roman"/>
              </a:rPr>
              <a:t>However, the </a:t>
            </a:r>
            <a:r>
              <a:rPr sz="1050" spc="-10" dirty="0">
                <a:latin typeface="Times New Roman"/>
                <a:cs typeface="Times New Roman"/>
              </a:rPr>
              <a:t>timelines </a:t>
            </a:r>
            <a:r>
              <a:rPr sz="1050" dirty="0">
                <a:latin typeface="Times New Roman"/>
                <a:cs typeface="Times New Roman"/>
              </a:rPr>
              <a:t>for the </a:t>
            </a:r>
            <a:r>
              <a:rPr sz="1050" spc="-5" dirty="0">
                <a:latin typeface="Times New Roman"/>
                <a:cs typeface="Times New Roman"/>
              </a:rPr>
              <a:t>districts grievance procedures shall </a:t>
            </a:r>
            <a:r>
              <a:rPr sz="1050" dirty="0">
                <a:latin typeface="Times New Roman"/>
                <a:cs typeface="Times New Roman"/>
              </a:rPr>
              <a:t>be </a:t>
            </a:r>
            <a:r>
              <a:rPr sz="1050" spc="-5" dirty="0">
                <a:latin typeface="Times New Roman"/>
                <a:cs typeface="Times New Roman"/>
              </a:rPr>
              <a:t>adjusted as necessary to</a:t>
            </a:r>
            <a:r>
              <a:rPr sz="1050" spc="-40" dirty="0">
                <a:latin typeface="Times New Roman"/>
                <a:cs typeface="Times New Roman"/>
              </a:rPr>
              <a:t> </a:t>
            </a:r>
            <a:r>
              <a:rPr sz="1050" spc="-5" dirty="0">
                <a:latin typeface="Times New Roman"/>
                <a:cs typeface="Times New Roman"/>
              </a:rPr>
              <a:t>permit</a:t>
            </a:r>
            <a:endParaRPr sz="1050">
              <a:latin typeface="Times New Roman"/>
              <a:cs typeface="Times New Roman"/>
            </a:endParaRPr>
          </a:p>
        </p:txBody>
      </p:sp>
      <p:sp>
        <p:nvSpPr>
          <p:cNvPr id="39" name="object 39"/>
          <p:cNvSpPr txBox="1"/>
          <p:nvPr/>
        </p:nvSpPr>
        <p:spPr>
          <a:xfrm>
            <a:off x="355091" y="9585959"/>
            <a:ext cx="6054090" cy="152400"/>
          </a:xfrm>
          <a:prstGeom prst="rect">
            <a:avLst/>
          </a:prstGeom>
          <a:solidFill>
            <a:srgbClr val="FFFF00"/>
          </a:solidFill>
        </p:spPr>
        <p:txBody>
          <a:bodyPr vert="horz" wrap="square" lIns="0" tIns="0" rIns="0" bIns="0" rtlCol="0">
            <a:spAutoFit/>
          </a:bodyPr>
          <a:lstStyle/>
          <a:p>
            <a:pPr>
              <a:lnSpc>
                <a:spcPts val="1160"/>
              </a:lnSpc>
            </a:pPr>
            <a:r>
              <a:rPr sz="1050" spc="-5" dirty="0">
                <a:latin typeface="Times New Roman"/>
                <a:cs typeface="Times New Roman"/>
              </a:rPr>
              <a:t>the </a:t>
            </a:r>
            <a:r>
              <a:rPr sz="1050" dirty="0">
                <a:latin typeface="Times New Roman"/>
                <a:cs typeface="Times New Roman"/>
              </a:rPr>
              <a:t>person </a:t>
            </a:r>
            <a:r>
              <a:rPr sz="1050" spc="-5" dirty="0">
                <a:latin typeface="Times New Roman"/>
                <a:cs typeface="Times New Roman"/>
              </a:rPr>
              <a:t>to address the board in </a:t>
            </a:r>
            <a:r>
              <a:rPr sz="1050" dirty="0">
                <a:latin typeface="Times New Roman"/>
                <a:cs typeface="Times New Roman"/>
              </a:rPr>
              <a:t>person </a:t>
            </a:r>
            <a:r>
              <a:rPr sz="1050" spc="-5" dirty="0">
                <a:latin typeface="Times New Roman"/>
                <a:cs typeface="Times New Roman"/>
              </a:rPr>
              <a:t>within </a:t>
            </a:r>
            <a:r>
              <a:rPr sz="1050" dirty="0">
                <a:latin typeface="Times New Roman"/>
                <a:cs typeface="Times New Roman"/>
              </a:rPr>
              <a:t>90 </a:t>
            </a:r>
            <a:r>
              <a:rPr sz="1050" spc="-10" dirty="0">
                <a:latin typeface="Times New Roman"/>
                <a:cs typeface="Times New Roman"/>
              </a:rPr>
              <a:t>days, </a:t>
            </a:r>
            <a:r>
              <a:rPr sz="1050" spc="-5" dirty="0">
                <a:latin typeface="Times New Roman"/>
                <a:cs typeface="Times New Roman"/>
              </a:rPr>
              <a:t>unless the complaint is resolved </a:t>
            </a:r>
            <a:r>
              <a:rPr sz="1050" dirty="0">
                <a:latin typeface="Times New Roman"/>
                <a:cs typeface="Times New Roman"/>
              </a:rPr>
              <a:t>before a board</a:t>
            </a:r>
            <a:r>
              <a:rPr sz="1050" spc="150" dirty="0">
                <a:latin typeface="Times New Roman"/>
                <a:cs typeface="Times New Roman"/>
              </a:rPr>
              <a:t> </a:t>
            </a:r>
            <a:r>
              <a:rPr sz="1050" spc="-5" dirty="0">
                <a:latin typeface="Times New Roman"/>
                <a:cs typeface="Times New Roman"/>
              </a:rPr>
              <a:t>hearing.</a:t>
            </a:r>
            <a:endParaRPr sz="1050">
              <a:latin typeface="Times New Roman"/>
              <a:cs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527</TotalTime>
  <Words>18668</Words>
  <Application>Microsoft Office PowerPoint</Application>
  <PresentationFormat>Custom</PresentationFormat>
  <Paragraphs>1040</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Century Gothic</vt:lpstr>
      <vt:lpstr>Courier New</vt:lpstr>
      <vt:lpstr>Gill Sans MT</vt:lpstr>
      <vt:lpstr>Symbol</vt:lpstr>
      <vt:lpstr>Times New Roman</vt:lpstr>
      <vt:lpstr>Office Theme</vt:lpstr>
      <vt:lpstr>2020-2021 Disciplinary Updates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2019-2020 Disciplinary Updates</dc:title>
  <dc:creator>David Lopez</dc:creator>
  <cp:lastModifiedBy>Nina D. Garcia</cp:lastModifiedBy>
  <cp:revision>40</cp:revision>
  <cp:lastPrinted>2020-08-06T16:56:48Z</cp:lastPrinted>
  <dcterms:created xsi:type="dcterms:W3CDTF">2019-07-29T22:11:03Z</dcterms:created>
  <dcterms:modified xsi:type="dcterms:W3CDTF">2020-08-12T13:58:33Z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2019-07-24T00:00:00Z</vt:filetime>
  </property>
  <property fmtid="{D5CDD505-2E9C-101B-9397-08002B2CF9AE}" pid="3" name="Creator">
    <vt:lpwstr>Adobe Acrobat Pro 2017 17.11.30143</vt:lpwstr>
  </property>
  <property fmtid="{D5CDD505-2E9C-101B-9397-08002B2CF9AE}" pid="4" name="LastSaved">
    <vt:filetime>2019-07-29T00:00:00Z</vt:filetime>
  </property>
</Properties>
</file>